
<file path=[Content_Types].xml><?xml version="1.0" encoding="utf-8"?>
<Types xmlns="http://schemas.openxmlformats.org/package/2006/content-types">
  <Default Extension="png" ContentType="image/png"/>
  <Default Extension="png&amp;ehk=7JkapDFGj1hq352E9KimeA&amp;r=0&amp;pid=OfficeInsert" ContentType="image/png"/>
  <Default Extension="emf" ContentType="image/x-emf"/>
  <Default Extension="jpeg" ContentType="image/jpeg"/>
  <Default Extension="com" ContentType="image/png"/>
  <Default Extension="jpg&amp;ehk=t" ContentType="image/jpeg"/>
  <Default Extension="jpg&amp;ehk=iRtojZIcEmw6x9WFRiZCZg&amp;r=0&amp;pid=OfficeInsert" ContentType="image/jpeg"/>
  <Default Extension="rels" ContentType="application/vnd.openxmlformats-package.relationships+xml"/>
  <Default Extension="xml" ContentType="application/xml"/>
  <Default Extension="jpg&amp;ehk=Bhsk5QpLfajBMpOPXh" ContentType="image/jpeg"/>
  <Default Extension="wdp" ContentType="image/vnd.ms-photo"/>
  <Default Extension="png&amp;ehk=2a8bSt2nroQHkCNIVqOUoQ&amp;r=0&amp;pid=OfficeInsert" ContentType="image/png"/>
  <Default Extension="gif" ContentType="image/gif"/>
  <Default Extension="png&amp;ehk=mt6D4tBvCK" ContentType="image/png"/>
  <Default Extension="png&amp;ehk=3v2I5WEr8ULtozBwGlFzXQ&amp;r=0&amp;pid=OfficeInsert" ContentType="image/png"/>
  <Default Extension="png&amp;ehk=zvvBdQbVyig" ContentType="image/png"/>
  <Default Extension="tiff" ContentType="image/tiff"/>
  <Default Extension="png&amp;ehk=Ndy781EXq4g5fEOETVEMcQ&amp;r=0&amp;pid=OfficeInsert" ContentType="image/png"/>
  <Default Extension="PNG&amp;ehk=0puxhYerZUm2psCdXPdMeA&amp;r=0&amp;pid=OfficeInsert" ContentType="image/png"/>
  <Default Extension="jpg" ContentType="image/jpeg"/>
  <Default Extension="jpg&amp;ehk=CB"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9" r:id="rId6"/>
    <p:sldMasterId id="2147484546" r:id="rId7"/>
    <p:sldMasterId id="2147484558" r:id="rId8"/>
    <p:sldMasterId id="2147484570" r:id="rId9"/>
  </p:sldMasterIdLst>
  <p:notesMasterIdLst>
    <p:notesMasterId r:id="rId61"/>
  </p:notesMasterIdLst>
  <p:handoutMasterIdLst>
    <p:handoutMasterId r:id="rId62"/>
  </p:handoutMasterIdLst>
  <p:sldIdLst>
    <p:sldId id="1593" r:id="rId10"/>
    <p:sldId id="1694" r:id="rId11"/>
    <p:sldId id="1655" r:id="rId12"/>
    <p:sldId id="1695" r:id="rId13"/>
    <p:sldId id="1656" r:id="rId14"/>
    <p:sldId id="1657" r:id="rId15"/>
    <p:sldId id="1658" r:id="rId16"/>
    <p:sldId id="1659" r:id="rId17"/>
    <p:sldId id="1660" r:id="rId18"/>
    <p:sldId id="1661" r:id="rId19"/>
    <p:sldId id="1662" r:id="rId20"/>
    <p:sldId id="1663" r:id="rId21"/>
    <p:sldId id="1664" r:id="rId22"/>
    <p:sldId id="1665" r:id="rId23"/>
    <p:sldId id="1666" r:id="rId24"/>
    <p:sldId id="1667" r:id="rId25"/>
    <p:sldId id="1668" r:id="rId26"/>
    <p:sldId id="1669" r:id="rId27"/>
    <p:sldId id="1670" r:id="rId28"/>
    <p:sldId id="1672" r:id="rId29"/>
    <p:sldId id="1673" r:id="rId30"/>
    <p:sldId id="1674" r:id="rId31"/>
    <p:sldId id="1591" r:id="rId32"/>
    <p:sldId id="1573" r:id="rId33"/>
    <p:sldId id="1577" r:id="rId34"/>
    <p:sldId id="1647" r:id="rId35"/>
    <p:sldId id="1586" r:id="rId36"/>
    <p:sldId id="1649" r:id="rId37"/>
    <p:sldId id="1650" r:id="rId38"/>
    <p:sldId id="1651" r:id="rId39"/>
    <p:sldId id="1652" r:id="rId40"/>
    <p:sldId id="1653" r:id="rId41"/>
    <p:sldId id="1654" r:id="rId42"/>
    <p:sldId id="1627" r:id="rId43"/>
    <p:sldId id="1628" r:id="rId44"/>
    <p:sldId id="1632" r:id="rId45"/>
    <p:sldId id="1678" r:id="rId46"/>
    <p:sldId id="1680" r:id="rId47"/>
    <p:sldId id="1681" r:id="rId48"/>
    <p:sldId id="1683" r:id="rId49"/>
    <p:sldId id="1684" r:id="rId50"/>
    <p:sldId id="1685" r:id="rId51"/>
    <p:sldId id="1686" r:id="rId52"/>
    <p:sldId id="1687" r:id="rId53"/>
    <p:sldId id="1688" r:id="rId54"/>
    <p:sldId id="1689" r:id="rId55"/>
    <p:sldId id="1690" r:id="rId56"/>
    <p:sldId id="1691" r:id="rId57"/>
    <p:sldId id="1692" r:id="rId58"/>
    <p:sldId id="1693" r:id="rId59"/>
    <p:sldId id="1646"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Light Template" id="{E1C8FB21-FF75-44A0-8090-B2FB240B014B}">
          <p14:sldIdLst>
            <p14:sldId id="1593"/>
            <p14:sldId id="1694"/>
            <p14:sldId id="1655"/>
            <p14:sldId id="1695"/>
          </p14:sldIdLst>
        </p14:section>
        <p14:section name="Azure Monitor" id="{8674ECAC-7E19-4DC7-8ED8-C7439A853C89}">
          <p14:sldIdLst>
            <p14:sldId id="1656"/>
            <p14:sldId id="1657"/>
            <p14:sldId id="1658"/>
            <p14:sldId id="1659"/>
            <p14:sldId id="1660"/>
            <p14:sldId id="1661"/>
            <p14:sldId id="1662"/>
            <p14:sldId id="1663"/>
            <p14:sldId id="1664"/>
            <p14:sldId id="1665"/>
            <p14:sldId id="1666"/>
            <p14:sldId id="1667"/>
            <p14:sldId id="1668"/>
            <p14:sldId id="1669"/>
            <p14:sldId id="1670"/>
            <p14:sldId id="1672"/>
            <p14:sldId id="1673"/>
            <p14:sldId id="1674"/>
          </p14:sldIdLst>
        </p14:section>
        <p14:section name="Log Analytics" id="{D88E2EB3-6246-49F7-9D26-DC3051C0FAC9}">
          <p14:sldIdLst>
            <p14:sldId id="1591"/>
            <p14:sldId id="1573"/>
            <p14:sldId id="1577"/>
            <p14:sldId id="1647"/>
            <p14:sldId id="1586"/>
            <p14:sldId id="1649"/>
            <p14:sldId id="1650"/>
            <p14:sldId id="1651"/>
            <p14:sldId id="1652"/>
            <p14:sldId id="1653"/>
            <p14:sldId id="1654"/>
            <p14:sldId id="1627"/>
            <p14:sldId id="1628"/>
            <p14:sldId id="1632"/>
          </p14:sldIdLst>
        </p14:section>
        <p14:section name="Applications Insights" id="{C24C3105-AE43-4D5E-AFF5-F4FE9F1F21DC}">
          <p14:sldIdLst>
            <p14:sldId id="1678"/>
            <p14:sldId id="1680"/>
            <p14:sldId id="1681"/>
            <p14:sldId id="1683"/>
            <p14:sldId id="1684"/>
            <p14:sldId id="1685"/>
            <p14:sldId id="1686"/>
            <p14:sldId id="1687"/>
            <p14:sldId id="1688"/>
            <p14:sldId id="1689"/>
            <p14:sldId id="1690"/>
            <p14:sldId id="1691"/>
            <p14:sldId id="1692"/>
            <p14:sldId id="1693"/>
            <p14:sldId id="16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B183"/>
    <a:srgbClr val="E81123"/>
    <a:srgbClr val="A80000"/>
    <a:srgbClr val="D2D2D2"/>
    <a:srgbClr val="D83B01"/>
    <a:srgbClr val="FF8C00"/>
    <a:srgbClr val="002050"/>
    <a:srgbClr val="00188F"/>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74" autoAdjust="0"/>
    <p:restoredTop sz="92151" autoAdjust="0"/>
  </p:normalViewPr>
  <p:slideViewPr>
    <p:cSldViewPr>
      <p:cViewPr varScale="1">
        <p:scale>
          <a:sx n="99" d="100"/>
          <a:sy n="99" d="100"/>
        </p:scale>
        <p:origin x="48" y="392"/>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6/18/2018 4:32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6/18/2018 4:31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blogs.technet.microsoft.com/msoms/2016/07/21/bring-your-custom-json-data-to-log-analytics-oms-with-twitter-data-example/" TargetMode="External"/><Relationship Id="rId3" Type="http://schemas.openxmlformats.org/officeDocument/2006/relationships/hyperlink" Target="https://blogs.technet.microsoft.com/msoms/2016/05/12/syslog-collection-in-operations-management-suite/" TargetMode="External"/><Relationship Id="rId7" Type="http://schemas.openxmlformats.org/officeDocument/2006/relationships/hyperlink" Target="https://onedrive.live.com/redir?resid=E6DDF48D2F1DA0EB!7047&amp;authkey=!AEjZIm-nLuLvzgU&amp;ithint=folder,docx"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blogs.technet.microsoft.com/msoms/2016/06/15/monitor-vmware-using-oms-log-analytics/" TargetMode="External"/><Relationship Id="rId5" Type="http://schemas.openxmlformats.org/officeDocument/2006/relationships/hyperlink" Target="https://blogs.technet.microsoft.com/momteam/2015/11/03/announcing-linux-docker-container-management-with-oms/" TargetMode="External"/><Relationship Id="rId4" Type="http://schemas.openxmlformats.org/officeDocument/2006/relationships/hyperlink" Target="https://blogs.technet.microsoft.com/msoms/2016/07/14/bring-your-custom-collectd-metrics-into-the-oms-log-analytics-platform/"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790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14094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a:t>
            </a:r>
            <a:r>
              <a:rPr lang="en-US" baseline="0"/>
              <a:t> </a:t>
            </a:r>
            <a:r>
              <a:rPr lang="en-US"/>
              <a:t>Azure resources</a:t>
            </a:r>
            <a:r>
              <a:rPr lang="en-US" baseline="0"/>
              <a:t> emit metrics. These metrics accessible via portal, PowerShell, CLI, REST API (for 3</a:t>
            </a:r>
            <a:r>
              <a:rPr lang="en-US" baseline="30000"/>
              <a:t>rd</a:t>
            </a:r>
            <a:r>
              <a:rPr lang="en-US" baseline="0"/>
              <a:t> party integration) and they can also be routed to OMS, Event Hub and Azure storage. The same metrics power Alerts and autoscale (for Websites and VMSS)</a:t>
            </a:r>
            <a:endParaRPr lang="en-US"/>
          </a:p>
        </p:txBody>
      </p:sp>
      <p:sp>
        <p:nvSpPr>
          <p:cNvPr id="4" name="Header Placeholder 3"/>
          <p:cNvSpPr>
            <a:spLocks noGrp="1"/>
          </p:cNvSpPr>
          <p:nvPr>
            <p:ph type="hdr" sz="quarter" idx="10"/>
          </p:nvPr>
        </p:nvSpPr>
        <p:spPr/>
        <p:txBody>
          <a:bodyPr/>
          <a:lstStyle/>
          <a:p>
            <a:r>
              <a:rPr lang="en-US"/>
              <a:t>Microsoft Ignite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29379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7227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a:t>
            </a:r>
            <a:r>
              <a:rPr lang="en-US" baseline="0"/>
              <a:t> </a:t>
            </a:r>
            <a:r>
              <a:rPr lang="en-US"/>
              <a:t>Azure resources</a:t>
            </a:r>
            <a:r>
              <a:rPr lang="en-US" baseline="0"/>
              <a:t> emit metrics. These metrics accessible via portal, PowerShell, CLI, REST API (for 3</a:t>
            </a:r>
            <a:r>
              <a:rPr lang="en-US" baseline="30000"/>
              <a:t>rd</a:t>
            </a:r>
            <a:r>
              <a:rPr lang="en-US" baseline="0"/>
              <a:t> party integration) and they can also be routed to OMS, Event Hub and Azure storage. The same metrics power Alerts and autoscale (for Websites and VMSS)</a:t>
            </a:r>
            <a:endParaRPr lang="en-US"/>
          </a:p>
        </p:txBody>
      </p:sp>
      <p:sp>
        <p:nvSpPr>
          <p:cNvPr id="4" name="Header Placeholder 3"/>
          <p:cNvSpPr>
            <a:spLocks noGrp="1"/>
          </p:cNvSpPr>
          <p:nvPr>
            <p:ph type="hdr" sz="quarter" idx="10"/>
          </p:nvPr>
        </p:nvSpPr>
        <p:spPr/>
        <p:txBody>
          <a:bodyPr/>
          <a:lstStyle/>
          <a:p>
            <a:r>
              <a:rPr lang="en-US"/>
              <a:t>Microsoft Ignite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177985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44258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184455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a:t>
            </a:r>
            <a:r>
              <a:rPr lang="en-US" baseline="0"/>
              <a:t> </a:t>
            </a:r>
            <a:r>
              <a:rPr lang="en-US"/>
              <a:t>Azure resources</a:t>
            </a:r>
            <a:r>
              <a:rPr lang="en-US" baseline="0"/>
              <a:t> emit metrics. These metrics accessible via portal, PowerShell, CLI, REST API (for 3</a:t>
            </a:r>
            <a:r>
              <a:rPr lang="en-US" baseline="30000"/>
              <a:t>rd</a:t>
            </a:r>
            <a:r>
              <a:rPr lang="en-US" baseline="0"/>
              <a:t> party integration) and they can also be routed to OMS, Event Hub and Azure storage. The same metrics power Alerts and autoscale (for Websites and VMSS)</a:t>
            </a:r>
            <a:endParaRPr lang="en-US"/>
          </a:p>
        </p:txBody>
      </p:sp>
      <p:sp>
        <p:nvSpPr>
          <p:cNvPr id="4" name="Header Placeholder 3"/>
          <p:cNvSpPr>
            <a:spLocks noGrp="1"/>
          </p:cNvSpPr>
          <p:nvPr>
            <p:ph type="hdr" sz="quarter" idx="10"/>
          </p:nvPr>
        </p:nvSpPr>
        <p:spPr/>
        <p:txBody>
          <a:bodyPr/>
          <a:lstStyle/>
          <a:p>
            <a:r>
              <a:rPr lang="en-US"/>
              <a:t>Microsoft Ignite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733701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85942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59787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Points:</a:t>
            </a:r>
          </a:p>
          <a:p>
            <a:pPr marL="241653" indent="-241653">
              <a:buAutoNum type="arabicParenR"/>
            </a:pPr>
            <a:r>
              <a:rPr lang="en-US"/>
              <a:t>Single entry point</a:t>
            </a:r>
          </a:p>
          <a:p>
            <a:pPr marL="241653" indent="-241653">
              <a:buAutoNum type="arabicParenR"/>
            </a:pPr>
            <a:r>
              <a:rPr lang="en-US"/>
              <a:t>Metrics at 1 minute granularity, automatic 30 day retention, always on and no setup required.</a:t>
            </a:r>
          </a:p>
          <a:p>
            <a:pPr marL="241653" indent="-241653">
              <a:buAutoNum type="arabicParenR"/>
            </a:pPr>
            <a:r>
              <a:rPr lang="en-US"/>
              <a:t>Dashboards to track whatever metrics you want from the platform, application, your own custom, integrated with Application Insights, and OMS</a:t>
            </a:r>
          </a:p>
          <a:p>
            <a:pPr marL="241653" indent="-241653">
              <a:buAutoNum type="arabicParenR"/>
            </a:pPr>
            <a:r>
              <a:rPr lang="en-US"/>
              <a:t>Deep integration with OMS brings the power of log analytics to the Azure Portal, enabling you to reason and derive insights on all your resources, regardless of their subscription.</a:t>
            </a:r>
          </a:p>
          <a:p>
            <a:pPr marL="241653" indent="-241653">
              <a:buAutoNum type="arabicParenR"/>
            </a:pPr>
            <a:r>
              <a:rPr lang="en-US"/>
              <a:t>Rich ecosystem of partners</a:t>
            </a:r>
          </a:p>
        </p:txBody>
      </p:sp>
      <p:sp>
        <p:nvSpPr>
          <p:cNvPr id="4" name="Header Placeholder 3"/>
          <p:cNvSpPr>
            <a:spLocks noGrp="1"/>
          </p:cNvSpPr>
          <p:nvPr>
            <p:ph type="hdr" sz="quarter" idx="10"/>
          </p:nvPr>
        </p:nvSpPr>
        <p:spPr/>
        <p:txBody>
          <a:bodyPr/>
          <a:lstStyle/>
          <a:p>
            <a:pPr defTabSz="966612">
              <a:defRPr/>
            </a:pPr>
            <a:r>
              <a:rPr lang="en-US" sz="19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marL="0"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612">
              <a:defRPr/>
            </a:pPr>
            <a:fld id="{38EEC551-8CDA-4EB6-89BB-2A86C9F091C8}" type="datetime8">
              <a:rPr lang="en-US" sz="1900" kern="0">
                <a:solidFill>
                  <a:sysClr val="windowText" lastClr="000000"/>
                </a:solidFill>
              </a:rPr>
              <a:pPr defTabSz="966612">
                <a:defRPr/>
              </a:pPr>
              <a:t>6/18/2018 4:31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612">
              <a:defRPr/>
            </a:pPr>
            <a:fld id="{B4008EB6-D09E-4580-8CD6-DDB14511944F}" type="slidenum">
              <a:rPr lang="en-US" sz="1900" kern="0">
                <a:solidFill>
                  <a:sysClr val="windowText" lastClr="000000"/>
                </a:solidFill>
              </a:rPr>
              <a:pPr defTabSz="966612">
                <a:defRPr/>
              </a:pPr>
              <a:t>19</a:t>
            </a:fld>
            <a:endParaRPr lang="en-US" sz="1900" kern="0">
              <a:solidFill>
                <a:sysClr val="windowText" lastClr="000000"/>
              </a:solidFill>
            </a:endParaRPr>
          </a:p>
        </p:txBody>
      </p:sp>
    </p:spTree>
    <p:extLst>
      <p:ext uri="{BB962C8B-B14F-4D97-AF65-F5344CB8AC3E}">
        <p14:creationId xmlns:p14="http://schemas.microsoft.com/office/powerpoint/2010/main" val="44761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4:35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7112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Points:</a:t>
            </a:r>
          </a:p>
          <a:p>
            <a:pPr marL="241653" indent="-241653">
              <a:buAutoNum type="arabicParenR"/>
            </a:pPr>
            <a:r>
              <a:rPr lang="en-US"/>
              <a:t>I’ve defined alerts and notifications, if something is wrong, how do I fix it?</a:t>
            </a:r>
          </a:p>
          <a:p>
            <a:pPr marL="241653" indent="-241653">
              <a:buAutoNum type="arabicParenR"/>
            </a:pPr>
            <a:r>
              <a:rPr lang="en-US"/>
              <a:t>Azure Portal has a single location for diagnosing and solving problems.  </a:t>
            </a:r>
          </a:p>
          <a:p>
            <a:pPr marL="241653" indent="-241653">
              <a:buAutoNum type="arabicParenR"/>
            </a:pPr>
            <a:r>
              <a:rPr lang="en-US"/>
              <a:t>It provides actionable steps for the most common problems, and we are constantly curating this list</a:t>
            </a:r>
          </a:p>
          <a:p>
            <a:pPr marL="241653" indent="-241653">
              <a:buAutoNum type="arabicParenR"/>
            </a:pPr>
            <a:r>
              <a:rPr lang="en-US"/>
              <a:t>Running on a platform/infrastructure you don’t control, when you experience a problem your first question is, is this my problem, or is there something unexpected going on beneath me?</a:t>
            </a:r>
          </a:p>
        </p:txBody>
      </p:sp>
      <p:sp>
        <p:nvSpPr>
          <p:cNvPr id="4" name="Header Placeholder 3"/>
          <p:cNvSpPr>
            <a:spLocks noGrp="1"/>
          </p:cNvSpPr>
          <p:nvPr>
            <p:ph type="hdr" sz="quarter" idx="10"/>
          </p:nvPr>
        </p:nvSpPr>
        <p:spPr/>
        <p:txBody>
          <a:bodyPr/>
          <a:lstStyle/>
          <a:p>
            <a:pPr defTabSz="966612">
              <a:defRPr/>
            </a:pPr>
            <a:r>
              <a:rPr lang="en-US" sz="19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marL="0"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612">
              <a:defRPr/>
            </a:pPr>
            <a:fld id="{38EEC551-8CDA-4EB6-89BB-2A86C9F091C8}" type="datetime8">
              <a:rPr lang="en-US" sz="1900" kern="0">
                <a:solidFill>
                  <a:sysClr val="windowText" lastClr="000000"/>
                </a:solidFill>
              </a:rPr>
              <a:pPr defTabSz="966612">
                <a:defRPr/>
              </a:pPr>
              <a:t>6/18/2018 4:31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612">
              <a:defRPr/>
            </a:pPr>
            <a:fld id="{B4008EB6-D09E-4580-8CD6-DDB14511944F}" type="slidenum">
              <a:rPr lang="en-US" sz="1900" kern="0">
                <a:solidFill>
                  <a:sysClr val="windowText" lastClr="000000"/>
                </a:solidFill>
              </a:rPr>
              <a:pPr defTabSz="966612">
                <a:defRPr/>
              </a:pPr>
              <a:t>20</a:t>
            </a:fld>
            <a:endParaRPr lang="en-US" sz="1900" kern="0">
              <a:solidFill>
                <a:sysClr val="windowText" lastClr="000000"/>
              </a:solidFill>
            </a:endParaRPr>
          </a:p>
        </p:txBody>
      </p:sp>
    </p:spTree>
    <p:extLst>
      <p:ext uri="{BB962C8B-B14F-4D97-AF65-F5344CB8AC3E}">
        <p14:creationId xmlns:p14="http://schemas.microsoft.com/office/powerpoint/2010/main" val="1837215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lnSpc>
                <a:spcPct val="100000"/>
              </a:lnSpc>
              <a:spcAft>
                <a:spcPts val="0"/>
              </a:spcAft>
              <a:defRPr/>
            </a:pPr>
            <a:r>
              <a:rPr lang="en-US"/>
              <a:t>Key Points:</a:t>
            </a:r>
          </a:p>
          <a:p>
            <a:pPr defTabSz="966612">
              <a:lnSpc>
                <a:spcPct val="100000"/>
              </a:lnSpc>
              <a:spcAft>
                <a:spcPts val="0"/>
              </a:spcAft>
              <a:defRPr/>
            </a:pPr>
            <a:endParaRPr lang="en-US"/>
          </a:p>
          <a:p>
            <a:pPr marL="241653" indent="-241653" defTabSz="966612">
              <a:lnSpc>
                <a:spcPct val="100000"/>
              </a:lnSpc>
              <a:spcAft>
                <a:spcPts val="0"/>
              </a:spcAft>
              <a:buFontTx/>
              <a:buAutoNum type="arabicParenR"/>
              <a:defRPr/>
            </a:pPr>
            <a:r>
              <a:rPr lang="en-US"/>
              <a:t>Azure Resource Health tells you if your resource is healthy from Azure’s perspective.</a:t>
            </a:r>
          </a:p>
          <a:p>
            <a:pPr marL="241653" indent="-241653" defTabSz="966612">
              <a:lnSpc>
                <a:spcPct val="100000"/>
              </a:lnSpc>
              <a:spcAft>
                <a:spcPts val="0"/>
              </a:spcAft>
              <a:buFontTx/>
              <a:buAutoNum type="arabicParenR"/>
              <a:defRPr/>
            </a:pPr>
            <a:r>
              <a:rPr lang="en-US"/>
              <a:t>The resource health heartbeat tells you if your resource is healthy or not.  </a:t>
            </a:r>
          </a:p>
          <a:p>
            <a:pPr marL="241653" indent="-241653" defTabSz="966612">
              <a:lnSpc>
                <a:spcPct val="100000"/>
              </a:lnSpc>
              <a:spcAft>
                <a:spcPts val="0"/>
              </a:spcAft>
              <a:buFontTx/>
              <a:buAutoNum type="arabicParenR"/>
              <a:defRPr/>
            </a:pPr>
            <a:r>
              <a:rPr lang="en-US"/>
              <a:t>If your resource fails a health check then you can open a support request regardless of the support plan you have, even if you don’t have one, it’s free.</a:t>
            </a:r>
          </a:p>
        </p:txBody>
      </p:sp>
      <p:sp>
        <p:nvSpPr>
          <p:cNvPr id="4" name="Slide Number Placeholder 3"/>
          <p:cNvSpPr>
            <a:spLocks noGrp="1"/>
          </p:cNvSpPr>
          <p:nvPr>
            <p:ph type="sldNum" sz="quarter" idx="10"/>
          </p:nvPr>
        </p:nvSpPr>
        <p:spPr/>
        <p:txBody>
          <a:bodyPr/>
          <a:lstStyle/>
          <a:p>
            <a:pPr defTabSz="966612">
              <a:defRPr/>
            </a:pPr>
            <a:fld id="{CFDAFBEB-CD6F-47F6-A4B0-C6110FC4185E}" type="slidenum">
              <a:rPr lang="en-US" sz="1900" kern="0">
                <a:solidFill>
                  <a:sysClr val="windowText" lastClr="000000"/>
                </a:solidFill>
              </a:rPr>
              <a:pPr defTabSz="966612">
                <a:defRPr/>
              </a:pPr>
              <a:t>21</a:t>
            </a:fld>
            <a:endParaRPr lang="en-US" sz="1900" kern="0">
              <a:solidFill>
                <a:sysClr val="windowText" lastClr="000000"/>
              </a:solidFill>
            </a:endParaRPr>
          </a:p>
        </p:txBody>
      </p:sp>
    </p:spTree>
    <p:extLst>
      <p:ext uri="{BB962C8B-B14F-4D97-AF65-F5344CB8AC3E}">
        <p14:creationId xmlns:p14="http://schemas.microsoft.com/office/powerpoint/2010/main" val="1540392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there is something happening with the cloud, the Service Health Dashboard will show you by region.</a:t>
            </a:r>
          </a:p>
        </p:txBody>
      </p:sp>
      <p:sp>
        <p:nvSpPr>
          <p:cNvPr id="4" name="Header Placeholder 3"/>
          <p:cNvSpPr>
            <a:spLocks noGrp="1"/>
          </p:cNvSpPr>
          <p:nvPr>
            <p:ph type="hdr" sz="quarter" idx="10"/>
          </p:nvPr>
        </p:nvSpPr>
        <p:spPr/>
        <p:txBody>
          <a:bodyPr/>
          <a:lstStyle/>
          <a:p>
            <a:pPr defTabSz="966612">
              <a:defRPr/>
            </a:pPr>
            <a:r>
              <a:rPr lang="en-US" sz="19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marL="0"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612">
              <a:defRPr/>
            </a:pPr>
            <a:fld id="{38EEC551-8CDA-4EB6-89BB-2A86C9F091C8}" type="datetime8">
              <a:rPr lang="en-US" sz="1900" kern="0">
                <a:solidFill>
                  <a:sysClr val="windowText" lastClr="000000"/>
                </a:solidFill>
              </a:rPr>
              <a:pPr defTabSz="966612">
                <a:defRPr/>
              </a:pPr>
              <a:t>6/18/2018 4:31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612">
              <a:defRPr/>
            </a:pPr>
            <a:fld id="{B4008EB6-D09E-4580-8CD6-DDB14511944F}" type="slidenum">
              <a:rPr lang="en-US" sz="1900" kern="0">
                <a:solidFill>
                  <a:sysClr val="windowText" lastClr="000000"/>
                </a:solidFill>
              </a:rPr>
              <a:pPr defTabSz="966612">
                <a:defRPr/>
              </a:pPr>
              <a:t>22</a:t>
            </a:fld>
            <a:endParaRPr lang="en-US" sz="1900" kern="0">
              <a:solidFill>
                <a:sysClr val="windowText" lastClr="000000"/>
              </a:solidFill>
            </a:endParaRPr>
          </a:p>
        </p:txBody>
      </p:sp>
    </p:spTree>
    <p:extLst>
      <p:ext uri="{BB962C8B-B14F-4D97-AF65-F5344CB8AC3E}">
        <p14:creationId xmlns:p14="http://schemas.microsoft.com/office/powerpoint/2010/main" val="2922811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C3C671-AEA5-406B-AA28-8FC62BEF51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242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19EE7-FE26-461A-8A5F-A20E784FD7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728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through the investments of what MSFT/Azure sees as important for enterprise cloud management platform</a:t>
            </a:r>
          </a:p>
          <a:p>
            <a:pPr lvl="0"/>
            <a:r>
              <a:rPr lang="en-US"/>
              <a:t>The combination together is powerful. Truly integrated capabilities SaaS management and security.</a:t>
            </a:r>
          </a:p>
          <a:p>
            <a:pPr lvl="0"/>
            <a:r>
              <a:rPr lang="en-US"/>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a:t>Native Security and Management in Azure</a:t>
            </a:r>
            <a:endParaRPr lang="en-US"/>
          </a:p>
          <a:p>
            <a:pPr lvl="1"/>
            <a:r>
              <a:rPr lang="en-US"/>
              <a:t>Enterprise grade capabilities natively from the cloud provider Azure</a:t>
            </a:r>
          </a:p>
          <a:p>
            <a:pPr lvl="1"/>
            <a:r>
              <a:rPr lang="en-US"/>
              <a:t>Integrated and interconnected across data and experiences</a:t>
            </a:r>
          </a:p>
          <a:p>
            <a:pPr lvl="1"/>
            <a:r>
              <a:rPr lang="en-US"/>
              <a:t>Management capabilities included with the flexibility to increase or choose 3</a:t>
            </a:r>
            <a:r>
              <a:rPr lang="en-US" baseline="30000"/>
              <a:t>rd</a:t>
            </a:r>
            <a:r>
              <a:rPr lang="en-US"/>
              <a:t> party</a:t>
            </a:r>
          </a:p>
          <a:p>
            <a:pPr lvl="0"/>
            <a:endParaRPr lang="en-US"/>
          </a:p>
          <a:p>
            <a:pPr lvl="0"/>
            <a:r>
              <a:rPr lang="en-US"/>
              <a:t>Can make the point that for those familiar with OMS these were the foundation for what we now have natively within Azure.</a:t>
            </a:r>
          </a:p>
          <a:p>
            <a:endParaRPr lang="en-US"/>
          </a:p>
          <a:p>
            <a:r>
              <a:rPr lang="en-US"/>
              <a:t>5 main areas:</a:t>
            </a:r>
          </a:p>
          <a:p>
            <a:pPr marL="232943" indent="-232943">
              <a:buAutoNum type="arabicPeriod"/>
            </a:pPr>
            <a:r>
              <a:rPr lang="en-US" b="1"/>
              <a:t>Secure: </a:t>
            </a:r>
            <a:r>
              <a:rPr lang="en-US"/>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a:t>Protect: </a:t>
            </a:r>
            <a:r>
              <a:rPr lang="en-US"/>
              <a:t>Your VMs and applications in the cloud need to be backed up and protected in the event of data loss. With disaster recovery from on-prem to the cloud, or from one cloud to another, you can avoid downtime and keep your applications up and running.</a:t>
            </a:r>
          </a:p>
          <a:p>
            <a:pPr marL="232943" indent="-232943">
              <a:buAutoNum type="arabicPeriod"/>
            </a:pPr>
            <a:r>
              <a:rPr lang="en-US" b="1"/>
              <a:t>Monitor: </a:t>
            </a:r>
            <a:r>
              <a:rPr lang="en-US"/>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a:t>Configure: </a:t>
            </a:r>
            <a:r>
              <a:rPr lang="en-US"/>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a:t>Govern: </a:t>
            </a:r>
            <a:r>
              <a:rPr lang="en-US" b="0"/>
              <a:t>Many customers need a way to look across cloud resources to assess and enforce enterprise-wide standards and policy compliance for security and management. In addition, they need to manage and monitor costs for the cloud. We recently acquired Cloudyn, a multi-cloud cost management solution to help our customers with this challenge. </a:t>
            </a:r>
            <a:endParaRPr lang="en-US" b="1"/>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664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fontAlgn="b">
              <a:buFont typeface="Wingdings" panose="05000000000000000000" pitchFamily="2" charset="2"/>
              <a:buChar char="q"/>
            </a:pPr>
            <a:r>
              <a:rPr lang="en-US" sz="1200" u="none" strike="noStrike" dirty="0">
                <a:solidFill>
                  <a:schemeClr val="bg1"/>
                </a:solidFill>
                <a:effectLst/>
              </a:rPr>
              <a:t>Connect with all</a:t>
            </a:r>
            <a:r>
              <a:rPr lang="en-US" sz="1200" u="none" strike="noStrike" baseline="0" dirty="0">
                <a:solidFill>
                  <a:schemeClr val="bg1"/>
                </a:solidFill>
                <a:effectLst/>
              </a:rPr>
              <a:t> OMS capabilities within a single dashboard</a:t>
            </a:r>
          </a:p>
          <a:p>
            <a:pPr marL="171450" indent="-171450" algn="l" fontAlgn="b">
              <a:buFont typeface="Arial" panose="020B0604020202020204" pitchFamily="34" charset="0"/>
              <a:buChar char="•"/>
            </a:pPr>
            <a:r>
              <a:rPr lang="en-US" sz="1200" dirty="0">
                <a:solidFill>
                  <a:srgbClr val="FFFFFF"/>
                </a:solidFill>
                <a:latin typeface="Segoe UI" charset="0"/>
                <a:ea typeface="Segoe UI" charset="0"/>
                <a:cs typeface="Segoe UI" charset="0"/>
              </a:rPr>
              <a:t>Single pane of control for configuration, automation, monitor, protect, security</a:t>
            </a:r>
          </a:p>
          <a:p>
            <a:pPr marL="171450" indent="-171450" algn="l" fontAlgn="b">
              <a:buFont typeface="Wingdings" panose="05000000000000000000" pitchFamily="2" charset="2"/>
              <a:buChar char="q"/>
            </a:pPr>
            <a:endParaRPr lang="en-US" sz="1200" u="none" strike="noStrike" baseline="0" dirty="0">
              <a:solidFill>
                <a:schemeClr val="bg1"/>
              </a:solidFill>
              <a:effectLst/>
            </a:endParaRPr>
          </a:p>
          <a:p>
            <a:pPr marL="171450" indent="-171450" algn="l" fontAlgn="b">
              <a:buFont typeface="Wingdings" panose="05000000000000000000" pitchFamily="2" charset="2"/>
              <a:buChar char="q"/>
            </a:pPr>
            <a:r>
              <a:rPr lang="en-US" sz="1200" b="0" i="0" u="none" strike="noStrike" baseline="0" dirty="0">
                <a:solidFill>
                  <a:schemeClr val="bg1"/>
                </a:solidFill>
                <a:effectLst/>
                <a:latin typeface="Calibri" panose="020F0502020204030204" pitchFamily="34" charset="0"/>
              </a:rPr>
              <a:t>Leverage existing management platform (No rip and replace)</a:t>
            </a:r>
          </a:p>
          <a:p>
            <a:pPr marL="194310" indent="-194310">
              <a:lnSpc>
                <a:spcPts val="2120"/>
              </a:lnSpc>
              <a:spcAft>
                <a:spcPts val="600"/>
              </a:spcAft>
              <a:buFont typeface="Arial" charset="0"/>
              <a:buChar char="•"/>
            </a:pPr>
            <a:r>
              <a:rPr lang="en-US" sz="1200" dirty="0">
                <a:solidFill>
                  <a:srgbClr val="FFFFFF"/>
                </a:solidFill>
                <a:latin typeface="Segoe UI" charset="0"/>
                <a:ea typeface="Segoe UI" charset="0"/>
                <a:cs typeface="Segoe UI" charset="0"/>
              </a:rPr>
              <a:t>System Center, </a:t>
            </a:r>
            <a:r>
              <a:rPr lang="en-US" sz="1200" dirty="0" err="1">
                <a:solidFill>
                  <a:srgbClr val="FFFFFF"/>
                </a:solidFill>
                <a:latin typeface="Segoe UI" charset="0"/>
                <a:ea typeface="Segoe UI" charset="0"/>
                <a:cs typeface="Segoe UI" charset="0"/>
              </a:rPr>
              <a:t>Zabbix</a:t>
            </a:r>
            <a:r>
              <a:rPr lang="en-US" sz="1200" dirty="0">
                <a:solidFill>
                  <a:srgbClr val="FFFFFF"/>
                </a:solidFill>
                <a:latin typeface="Segoe UI" charset="0"/>
                <a:ea typeface="Segoe UI" charset="0"/>
                <a:cs typeface="Segoe UI" charset="0"/>
              </a:rPr>
              <a:t>, Nagios integration</a:t>
            </a:r>
          </a:p>
          <a:p>
            <a:pPr marL="194310" indent="-194310">
              <a:lnSpc>
                <a:spcPts val="2120"/>
              </a:lnSpc>
              <a:spcAft>
                <a:spcPts val="600"/>
              </a:spcAft>
              <a:buFont typeface="Arial" charset="0"/>
              <a:buChar char="•"/>
            </a:pPr>
            <a:r>
              <a:rPr lang="en-US" sz="1200" dirty="0">
                <a:solidFill>
                  <a:srgbClr val="FFFFFF"/>
                </a:solidFill>
                <a:latin typeface="Segoe UI" charset="0"/>
                <a:ea typeface="Segoe UI" charset="0"/>
                <a:cs typeface="Segoe UI" charset="0"/>
              </a:rPr>
              <a:t>OMS Gateway</a:t>
            </a:r>
          </a:p>
          <a:p>
            <a:pPr marL="194310" indent="-194310">
              <a:lnSpc>
                <a:spcPts val="2120"/>
              </a:lnSpc>
              <a:spcAft>
                <a:spcPts val="600"/>
              </a:spcAft>
              <a:buFont typeface="Arial" charset="0"/>
              <a:buChar char="•"/>
            </a:pPr>
            <a:r>
              <a:rPr lang="en-US" sz="1200" dirty="0">
                <a:solidFill>
                  <a:srgbClr val="FFFFFF"/>
                </a:solidFill>
                <a:latin typeface="Segoe UI" charset="0"/>
                <a:ea typeface="Segoe UI" charset="0"/>
                <a:cs typeface="Segoe UI" charset="0"/>
              </a:rPr>
              <a:t>Forward custom logs</a:t>
            </a:r>
          </a:p>
          <a:p>
            <a:pPr marL="171450" indent="-171450" algn="l" fontAlgn="b">
              <a:buFont typeface="Wingdings" panose="05000000000000000000" pitchFamily="2" charset="2"/>
              <a:buChar char="q"/>
            </a:pPr>
            <a:endParaRPr lang="en-US" sz="1200" b="0" i="0" u="none" strike="noStrike" baseline="0" dirty="0">
              <a:solidFill>
                <a:schemeClr val="bg1"/>
              </a:solidFill>
              <a:effectLst/>
              <a:latin typeface="Calibri" panose="020F0502020204030204" pitchFamily="34" charset="0"/>
            </a:endParaRPr>
          </a:p>
          <a:p>
            <a:pPr marL="171450" indent="-171450" algn="l" fontAlgn="b">
              <a:buFont typeface="Wingdings" panose="05000000000000000000" pitchFamily="2" charset="2"/>
              <a:buChar char="q"/>
            </a:pPr>
            <a:r>
              <a:rPr lang="en-US" sz="1200" b="0" i="0" u="none" strike="noStrike" baseline="0" dirty="0">
                <a:solidFill>
                  <a:schemeClr val="bg1"/>
                </a:solidFill>
                <a:effectLst/>
                <a:latin typeface="Calibri" panose="020F0502020204030204" pitchFamily="34" charset="0"/>
              </a:rPr>
              <a:t>Access anywhere with the same look and feel through your mobile</a:t>
            </a:r>
            <a:endParaRPr lang="en-US" sz="1200" b="0" i="0" u="none" strike="noStrike" dirty="0">
              <a:solidFill>
                <a:schemeClr val="bg1"/>
              </a:solidFill>
              <a:effectLst/>
              <a:latin typeface="Calibri" panose="020F0502020204030204" pitchFamily="34" charset="0"/>
            </a:endParaRPr>
          </a:p>
          <a:p>
            <a:pPr marL="194310" indent="-194310">
              <a:lnSpc>
                <a:spcPts val="2120"/>
              </a:lnSpc>
              <a:spcAft>
                <a:spcPts val="600"/>
              </a:spcAft>
              <a:buFont typeface="Arial" charset="0"/>
              <a:buChar char="•"/>
            </a:pPr>
            <a:r>
              <a:rPr lang="en-US" sz="1200" dirty="0">
                <a:solidFill>
                  <a:srgbClr val="FFFFFF"/>
                </a:solidFill>
                <a:latin typeface="Segoe UI" charset="0"/>
                <a:ea typeface="Segoe UI" charset="0"/>
                <a:cs typeface="Segoe UI" charset="0"/>
              </a:rPr>
              <a:t>Mobile application for iPhone, Android and Windows Phone</a:t>
            </a:r>
          </a:p>
          <a:p>
            <a:pPr marL="194310" indent="-194310">
              <a:lnSpc>
                <a:spcPts val="2120"/>
              </a:lnSpc>
              <a:spcAft>
                <a:spcPts val="600"/>
              </a:spcAft>
              <a:buFont typeface="Arial" charset="0"/>
              <a:buChar char="•"/>
            </a:pPr>
            <a:r>
              <a:rPr lang="en-US" sz="1200" dirty="0">
                <a:solidFill>
                  <a:srgbClr val="FFFFFF"/>
                </a:solidFill>
                <a:latin typeface="Segoe UI" charset="0"/>
                <a:ea typeface="Segoe UI" charset="0"/>
                <a:cs typeface="Segoe UI" charset="0"/>
              </a:rPr>
              <a:t>Consistent user experience across OMS and Azure services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812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38EEC551-8CDA-4EB6-89BB-2A86C9F091C8}" type="datetime8">
              <a:rPr lang="en-US">
                <a:solidFill>
                  <a:prstClr val="black"/>
                </a:solidFill>
              </a:rPr>
              <a:pPr defTabSz="950464">
                <a:defRPr/>
              </a:pPr>
              <a:t>6/18/2018 4:31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27</a:t>
            </a:fld>
            <a:endParaRPr lang="en-US" dirty="0">
              <a:solidFill>
                <a:prstClr val="black"/>
              </a:solidFill>
            </a:endParaRPr>
          </a:p>
        </p:txBody>
      </p:sp>
    </p:spTree>
    <p:extLst>
      <p:ext uri="{BB962C8B-B14F-4D97-AF65-F5344CB8AC3E}">
        <p14:creationId xmlns:p14="http://schemas.microsoft.com/office/powerpoint/2010/main" val="3341295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355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318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a:t>Key points to land:</a:t>
            </a:r>
          </a:p>
          <a:p>
            <a:pPr marL="241653" indent="-241653">
              <a:buAutoNum type="arabicParenR"/>
            </a:pPr>
            <a:r>
              <a:rPr lang="en-US" sz="1300"/>
              <a:t>Cloud changes how you run your service – you no longer have direct access to infrastructure so troubleshooting &amp; debugging requires different tools</a:t>
            </a:r>
          </a:p>
          <a:p>
            <a:pPr marL="241653" indent="-241653">
              <a:buAutoNum type="arabicParenR"/>
            </a:pPr>
            <a:r>
              <a:rPr lang="en-US" sz="1300"/>
              <a:t>Tolerance for unavailable or unhealthy services is non-existent.  We expect service uptime the same way we expect electricity to always be available</a:t>
            </a:r>
          </a:p>
          <a:p>
            <a:pPr marL="241653" indent="-241653">
              <a:buAutoNum type="arabicParenR"/>
            </a:pPr>
            <a:r>
              <a:rPr lang="en-US" sz="1300"/>
              <a:t>When something isn’t right, or unhealthy, detection &amp; mitigations must be quick and automated.</a:t>
            </a:r>
          </a:p>
          <a:p>
            <a:pPr marL="241653" indent="-241653">
              <a:buAutoNum type="arabicParenR"/>
            </a:pPr>
            <a:r>
              <a:rPr lang="en-US" sz="1300"/>
              <a:t>To reach this goal, you must have quick detection, ability to run automated mitigations, automated notifications to the right people in a timely manner…</a:t>
            </a:r>
          </a:p>
          <a:p>
            <a:pPr marL="241300" indent="-241300">
              <a:buAutoNum type="arabicParenR"/>
            </a:pPr>
            <a:r>
              <a:rPr lang="en-US" dirty="0"/>
              <a:t>…</a:t>
            </a:r>
            <a:r>
              <a:rPr lang="en-US" dirty="0" err="1"/>
              <a:t>self help</a:t>
            </a:r>
            <a:r>
              <a:rPr lang="en-US" dirty="0"/>
              <a:t> diagnostics, and a cloud provider to assist you when you need help</a:t>
            </a:r>
            <a:endParaRPr lang="en-US" dirty="0">
              <a:cs typeface="Segoe UI Light"/>
            </a:endParaRPr>
          </a:p>
        </p:txBody>
      </p:sp>
      <p:sp>
        <p:nvSpPr>
          <p:cNvPr id="4" name="Header Placeholder 3"/>
          <p:cNvSpPr>
            <a:spLocks noGrp="1"/>
          </p:cNvSpPr>
          <p:nvPr>
            <p:ph type="hdr" sz="quarter" idx="10"/>
          </p:nvPr>
        </p:nvSpPr>
        <p:spPr/>
        <p:txBody>
          <a:bodyPr/>
          <a:lstStyle/>
          <a:p>
            <a:pPr defTabSz="966612">
              <a:defRPr/>
            </a:pPr>
            <a:r>
              <a:rPr lang="en-US" sz="19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marL="0"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612">
              <a:defRPr/>
            </a:pPr>
            <a:fld id="{38EEC551-8CDA-4EB6-89BB-2A86C9F091C8}" type="datetime8">
              <a:rPr lang="en-US" sz="1900" kern="0">
                <a:solidFill>
                  <a:sysClr val="windowText" lastClr="000000"/>
                </a:solidFill>
              </a:rPr>
              <a:pPr defTabSz="966612">
                <a:defRPr/>
              </a:pPr>
              <a:t>6/18/2018 4:31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612">
              <a:defRPr/>
            </a:pPr>
            <a:fld id="{B4008EB6-D09E-4580-8CD6-DDB14511944F}" type="slidenum">
              <a:rPr lang="en-US" sz="1900" kern="0">
                <a:solidFill>
                  <a:sysClr val="windowText" lastClr="000000"/>
                </a:solidFill>
              </a:rPr>
              <a:pPr defTabSz="966612">
                <a:defRPr/>
              </a:pPr>
              <a:t>3</a:t>
            </a:fld>
            <a:endParaRPr lang="en-US" sz="1900" kern="0">
              <a:solidFill>
                <a:sysClr val="windowText" lastClr="000000"/>
              </a:solidFill>
            </a:endParaRPr>
          </a:p>
        </p:txBody>
      </p:sp>
    </p:spTree>
    <p:extLst>
      <p:ext uri="{BB962C8B-B14F-4D97-AF65-F5344CB8AC3E}">
        <p14:creationId xmlns:p14="http://schemas.microsoft.com/office/powerpoint/2010/main" val="4062871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578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438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241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137" dirty="0"/>
              <a:t>OMS Linux agent (Syslog using </a:t>
            </a:r>
            <a:r>
              <a:rPr lang="en-US" sz="3137" dirty="0" err="1"/>
              <a:t>fluentd</a:t>
            </a:r>
            <a:r>
              <a:rPr lang="en-US" sz="3137" dirty="0"/>
              <a:t> and </a:t>
            </a:r>
            <a:r>
              <a:rPr lang="en-US" sz="3137" dirty="0" err="1"/>
              <a:t>collectd</a:t>
            </a:r>
            <a:r>
              <a:rPr lang="en-US" sz="3137" dirty="0"/>
              <a:t>)</a:t>
            </a:r>
          </a:p>
          <a:p>
            <a:pPr lvl="1"/>
            <a:r>
              <a:rPr lang="en-US" sz="1568" dirty="0">
                <a:hlinkClick r:id="rId3"/>
              </a:rPr>
              <a:t>https://blogs.technet.microsoft.com/msoms/2016/05/12/syslog-collection-in-operations-management-suite/</a:t>
            </a:r>
            <a:r>
              <a:rPr lang="en-US" sz="1568" dirty="0"/>
              <a:t> </a:t>
            </a:r>
          </a:p>
          <a:p>
            <a:pPr lvl="1"/>
            <a:r>
              <a:rPr lang="en-US" sz="1568" dirty="0"/>
              <a:t>Use </a:t>
            </a:r>
            <a:r>
              <a:rPr lang="en-US" sz="1568" dirty="0" err="1"/>
              <a:t>collectd</a:t>
            </a:r>
            <a:r>
              <a:rPr lang="en-US" sz="1568" dirty="0"/>
              <a:t> to bring metrics into OMS Log Analytics</a:t>
            </a:r>
          </a:p>
          <a:p>
            <a:pPr lvl="2"/>
            <a:r>
              <a:rPr lang="en-US" sz="1372" dirty="0">
                <a:hlinkClick r:id="rId4"/>
              </a:rPr>
              <a:t>https://blogs.technet.microsoft.com/msoms/2016/07/14/bring-your-custom-collectd-metrics-into-the-oms-log-analytics-platform/</a:t>
            </a:r>
            <a:endParaRPr lang="en-US" sz="1372" dirty="0"/>
          </a:p>
          <a:p>
            <a:r>
              <a:rPr lang="en-US" sz="3333" dirty="0"/>
              <a:t>Linux and Docker management</a:t>
            </a:r>
          </a:p>
          <a:p>
            <a:pPr lvl="1"/>
            <a:r>
              <a:rPr lang="en-US" sz="1765" dirty="0">
                <a:hlinkClick r:id="rId5"/>
              </a:rPr>
              <a:t>https://blogs.technet.microsoft.com/momteam/2015/11/03/announcing-linux-docker-container-management-with-oms/</a:t>
            </a:r>
            <a:r>
              <a:rPr lang="en-US" sz="1765" dirty="0"/>
              <a:t> </a:t>
            </a:r>
          </a:p>
          <a:p>
            <a:r>
              <a:rPr lang="en-US" sz="3333" dirty="0"/>
              <a:t>Monitor VMWare using OMS Log Analytics (custom logs) </a:t>
            </a:r>
          </a:p>
          <a:p>
            <a:pPr lvl="1"/>
            <a:r>
              <a:rPr lang="en-US" sz="1765" dirty="0">
                <a:hlinkClick r:id="rId6"/>
              </a:rPr>
              <a:t>https://blogs.technet.microsoft.com/msoms/2016/06/15/monitor-vmware-using-oms-log-analytics/</a:t>
            </a:r>
            <a:r>
              <a:rPr lang="en-US" sz="1765" dirty="0"/>
              <a:t> </a:t>
            </a:r>
          </a:p>
          <a:p>
            <a:endParaRPr lang="en-US" sz="3137" dirty="0"/>
          </a:p>
          <a:p>
            <a:r>
              <a:rPr lang="en-US" sz="3137" dirty="0"/>
              <a:t>HTTP Ingestion API </a:t>
            </a:r>
          </a:p>
          <a:p>
            <a:pPr lvl="1"/>
            <a:r>
              <a:rPr lang="en-US" sz="1568" dirty="0"/>
              <a:t>Documentation</a:t>
            </a:r>
          </a:p>
          <a:p>
            <a:pPr lvl="2"/>
            <a:r>
              <a:rPr lang="en-US" sz="1372" u="sng" dirty="0">
                <a:hlinkClick r:id="rId7"/>
              </a:rPr>
              <a:t>https://onedrive.live.com/redir?resid=E6DDF48D2F1DA0EB!7047&amp;authkey=!AEjZIm-nLuLvzgU&amp;ithint=folder%2cdocx</a:t>
            </a:r>
            <a:endParaRPr lang="en-US" sz="1372" dirty="0"/>
          </a:p>
          <a:p>
            <a:pPr lvl="1"/>
            <a:r>
              <a:rPr lang="en-US" sz="1568" dirty="0"/>
              <a:t>Use your favorite language</a:t>
            </a:r>
          </a:p>
          <a:p>
            <a:pPr lvl="2"/>
            <a:r>
              <a:rPr lang="en-US" sz="1372" dirty="0"/>
              <a:t>Client-side bindings for c#, .NET, node </a:t>
            </a:r>
            <a:r>
              <a:rPr lang="en-US" sz="1372" dirty="0" err="1"/>
              <a:t>js</a:t>
            </a:r>
            <a:r>
              <a:rPr lang="en-US" sz="1372" dirty="0"/>
              <a:t>, Powershell, python</a:t>
            </a:r>
          </a:p>
          <a:p>
            <a:pPr lvl="1"/>
            <a:r>
              <a:rPr lang="en-US" sz="1568" dirty="0"/>
              <a:t>Custom data into OMS Log Analytics</a:t>
            </a:r>
          </a:p>
          <a:p>
            <a:pPr lvl="2"/>
            <a:r>
              <a:rPr lang="en-US" sz="1372" dirty="0">
                <a:hlinkClick r:id="rId8"/>
              </a:rPr>
              <a:t>https://blogs.technet.microsoft.com/msoms/2016/07/21/bring-your-custom-json-data-to-log-analytics-oms-with-twitter-data-example/</a:t>
            </a:r>
            <a:r>
              <a:rPr lang="en-US" sz="1372" dirty="0"/>
              <a:t> </a:t>
            </a:r>
          </a:p>
          <a:p>
            <a:endParaRPr lang="en-US" sz="3333" dirty="0"/>
          </a:p>
          <a:p>
            <a:endParaRPr lang="en-US" sz="1765" dirty="0"/>
          </a:p>
          <a:p>
            <a:pPr lvl="1"/>
            <a:endParaRPr lang="en-US" sz="1765" dirty="0"/>
          </a:p>
          <a:p>
            <a:pPr lvl="1"/>
            <a:endParaRPr lang="en-US" sz="1765"/>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700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Visualize your data your way</a:t>
            </a: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https://blogs.technet.microsoft.com/msoms/2016/06/30/oms-view-designer-visualize-your-data-your-way/ </a:t>
            </a: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Use OMS View Designer for SQL Server monitoring</a:t>
            </a: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https://blogs.technet.microsoft.com/msoms/2016/07/22/use-oms-view-designer-for-sql-server-monitoring/</a:t>
            </a: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Customize your metrics chart visualization in OMS</a:t>
            </a: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https://blogs.technet.microsoft.com/msoms/2016/07/25/customize-your-metrics-chart-visualization-in-oms/ </a:t>
            </a: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274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Visualize your data your way</a:t>
            </a: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https://blogs.technet.microsoft.com/msoms/2016/06/30/oms-view-designer-visualize-your-data-your-way/ </a:t>
            </a: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Use OMS View Designer for SQL Server monitoring</a:t>
            </a: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https://blogs.technet.microsoft.com/msoms/2016/07/22/use-oms-view-designer-for-sql-server-monitoring/</a:t>
            </a: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Customize your metrics chart visualization in OMS</a:t>
            </a: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https://blogs.technet.microsoft.com/msoms/2016/07/25/customize-your-metrics-chart-visualization-in-oms/ </a:t>
            </a: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06987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979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14153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867194" marR="0" lvl="0" indent="0" algn="l" defTabSz="1387054"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4153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415343" rtl="0" eaLnBrk="1" fontAlgn="auto" latinLnBrk="0" hangingPunct="1">
                <a:lnSpc>
                  <a:spcPct val="100000"/>
                </a:lnSpc>
                <a:spcBef>
                  <a:spcPts val="0"/>
                </a:spcBef>
                <a:spcAft>
                  <a:spcPts val="0"/>
                </a:spcAft>
                <a:buClrTx/>
                <a:buSzTx/>
                <a:buFontTx/>
                <a:buNone/>
                <a:tabLst/>
                <a:defRPr/>
              </a:pPr>
              <a:t>6/18/2018 4:32 PM</a:t>
            </a:fld>
            <a:endParaRPr kumimoji="0" lang="en-US" sz="18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4153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415343"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6081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41534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867194" marR="0" lvl="0" indent="0" algn="l" defTabSz="1387054"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6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14153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415343" rtl="0" eaLnBrk="1" fontAlgn="auto" latinLnBrk="0" hangingPunct="1">
                <a:lnSpc>
                  <a:spcPct val="100000"/>
                </a:lnSpc>
                <a:spcBef>
                  <a:spcPts val="0"/>
                </a:spcBef>
                <a:spcAft>
                  <a:spcPts val="0"/>
                </a:spcAft>
                <a:buClrTx/>
                <a:buSzTx/>
                <a:buFontTx/>
                <a:buNone/>
                <a:tabLst/>
                <a:defRPr/>
              </a:pPr>
              <a:t>6/18/2018 4:32 PM</a:t>
            </a:fld>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4153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415343"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221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144223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883672" marR="0" lvl="0" indent="0" algn="l" defTabSz="1413408"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6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144223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442234" rtl="0" eaLnBrk="1" fontAlgn="auto" latinLnBrk="0" hangingPunct="1">
                <a:lnSpc>
                  <a:spcPct val="100000"/>
                </a:lnSpc>
                <a:spcBef>
                  <a:spcPts val="0"/>
                </a:spcBef>
                <a:spcAft>
                  <a:spcPts val="0"/>
                </a:spcAft>
                <a:buClrTx/>
                <a:buSzTx/>
                <a:buFontTx/>
                <a:buNone/>
                <a:tabLst/>
                <a:defRPr/>
              </a:pPr>
              <a:t>6/18/2018 4:32 PM</a:t>
            </a:fld>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44223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442234"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339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4:35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2554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4:32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529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4:32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5805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4:32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641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4:32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00010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4:32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9623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4:32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79836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4:32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7088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4:32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62252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6/18/2018 4:32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0433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4153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867194" marR="0" lvl="0" indent="0" algn="l" defTabSz="1387054"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6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1415343"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415343" rtl="0" eaLnBrk="1" fontAlgn="auto" latinLnBrk="0" hangingPunct="1">
                <a:lnSpc>
                  <a:spcPct val="100000"/>
                </a:lnSpc>
                <a:spcBef>
                  <a:spcPts val="0"/>
                </a:spcBef>
                <a:spcAft>
                  <a:spcPts val="0"/>
                </a:spcAft>
                <a:buClrTx/>
                <a:buSzTx/>
                <a:buFontTx/>
                <a:buNone/>
                <a:tabLst/>
                <a:defRPr/>
              </a:pPr>
              <a:t>6/18/2018 4:32 PM</a:t>
            </a:fld>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4153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415343"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2084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Points:</a:t>
            </a:r>
          </a:p>
          <a:p>
            <a:pPr marL="241653" indent="-241653">
              <a:buAutoNum type="arabicParenR"/>
            </a:pPr>
            <a:r>
              <a:rPr lang="en-US"/>
              <a:t>We are announcing a new service called Azure Monitor</a:t>
            </a:r>
          </a:p>
          <a:p>
            <a:pPr marL="241653" indent="-241653">
              <a:buAutoNum type="arabicParenR"/>
            </a:pPr>
            <a:r>
              <a:rPr lang="en-US"/>
              <a:t>Azure Monitor has built-in monitoring on many Azure resources with metrics out-of-the-box without needing to enable any diagnostics.</a:t>
            </a:r>
          </a:p>
          <a:p>
            <a:pPr marL="241653" indent="-241653">
              <a:buAutoNum type="arabicParenR"/>
            </a:pPr>
            <a:r>
              <a:rPr lang="en-US"/>
              <a:t>Azure Monitor brings together in a single experience the ability to see:</a:t>
            </a:r>
          </a:p>
          <a:p>
            <a:pPr marL="471321" lvl="1" indent="-241653">
              <a:buAutoNum type="arabicParenR"/>
            </a:pPr>
            <a:r>
              <a:rPr lang="en-US"/>
              <a:t>What’s changed in your resources (Activity Log), </a:t>
            </a:r>
          </a:p>
          <a:p>
            <a:pPr marL="471321" lvl="1" indent="-241653">
              <a:buAutoNum type="arabicParenR"/>
            </a:pPr>
            <a:r>
              <a:rPr lang="en-US"/>
              <a:t>Discover &amp; Explore Metrics and immediately chart them for many Azure Resources, including Host Metrics</a:t>
            </a:r>
          </a:p>
          <a:p>
            <a:pPr marL="471321" lvl="1" indent="-241653">
              <a:buAutoNum type="arabicParenR"/>
            </a:pPr>
            <a:r>
              <a:rPr lang="en-US"/>
              <a:t>Configure your diagnostic logs to archive into your storage account, stream to event hubs for others to consume, and/or stream directly to Operation Management Suite</a:t>
            </a:r>
          </a:p>
          <a:p>
            <a:pPr marL="471321" lvl="1" indent="-241653">
              <a:buAutoNum type="arabicParenR"/>
            </a:pPr>
            <a:r>
              <a:rPr lang="en-US"/>
              <a:t>Set up Alerts, Notifications and Automated Actions.</a:t>
            </a:r>
          </a:p>
          <a:p>
            <a:r>
              <a:rPr lang="en-US"/>
              <a:t>4) Ability to create dashboards with platform, application &amp; custom metrics.</a:t>
            </a:r>
          </a:p>
          <a:p>
            <a:r>
              <a:rPr lang="en-US"/>
              <a:t>5) REST API, event hubs for 3</a:t>
            </a:r>
            <a:r>
              <a:rPr lang="en-US" baseline="30000"/>
              <a:t>rd</a:t>
            </a:r>
            <a:r>
              <a:rPr lang="en-US"/>
              <a:t> party integration</a:t>
            </a:r>
          </a:p>
          <a:p>
            <a:pPr marL="471321" lvl="1" indent="-241653">
              <a:buAutoNum type="arabicParenR"/>
            </a:pPr>
            <a:endParaRPr lang="en-US"/>
          </a:p>
        </p:txBody>
      </p:sp>
      <p:sp>
        <p:nvSpPr>
          <p:cNvPr id="4" name="Header Placeholder 3"/>
          <p:cNvSpPr>
            <a:spLocks noGrp="1"/>
          </p:cNvSpPr>
          <p:nvPr>
            <p:ph type="hdr" sz="quarter" idx="10"/>
          </p:nvPr>
        </p:nvSpPr>
        <p:spPr/>
        <p:txBody>
          <a:bodyPr/>
          <a:lstStyle/>
          <a:p>
            <a:pPr defTabSz="966612">
              <a:defRPr/>
            </a:pPr>
            <a:r>
              <a:rPr lang="en-US" sz="19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marL="0"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612">
              <a:defRPr/>
            </a:pPr>
            <a:fld id="{38EEC551-8CDA-4EB6-89BB-2A86C9F091C8}" type="datetime8">
              <a:rPr lang="en-US" sz="1900" kern="0">
                <a:solidFill>
                  <a:sysClr val="windowText" lastClr="000000"/>
                </a:solidFill>
              </a:rPr>
              <a:pPr defTabSz="966612">
                <a:defRPr/>
              </a:pPr>
              <a:t>6/18/2018 4:31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612">
              <a:defRPr/>
            </a:pPr>
            <a:fld id="{B4008EB6-D09E-4580-8CD6-DDB14511944F}" type="slidenum">
              <a:rPr lang="en-US" sz="1900" kern="0">
                <a:solidFill>
                  <a:sysClr val="windowText" lastClr="000000"/>
                </a:solidFill>
              </a:rPr>
              <a:pPr defTabSz="966612">
                <a:defRPr/>
              </a:pPr>
              <a:t>5</a:t>
            </a:fld>
            <a:endParaRPr lang="en-US" sz="1900" kern="0">
              <a:solidFill>
                <a:sysClr val="windowText" lastClr="000000"/>
              </a:solidFill>
            </a:endParaRPr>
          </a:p>
        </p:txBody>
      </p:sp>
    </p:spTree>
    <p:extLst>
      <p:ext uri="{BB962C8B-B14F-4D97-AF65-F5344CB8AC3E}">
        <p14:creationId xmlns:p14="http://schemas.microsoft.com/office/powerpoint/2010/main" val="41231768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14153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883672" marR="0" lvl="0" indent="0" algn="l" defTabSz="1413408"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6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1415343"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415343" rtl="0" eaLnBrk="1" fontAlgn="auto" latinLnBrk="0" hangingPunct="1">
                <a:lnSpc>
                  <a:spcPct val="100000"/>
                </a:lnSpc>
                <a:spcBef>
                  <a:spcPts val="0"/>
                </a:spcBef>
                <a:spcAft>
                  <a:spcPts val="0"/>
                </a:spcAft>
                <a:buClrTx/>
                <a:buSzTx/>
                <a:buFontTx/>
                <a:buNone/>
                <a:tabLst/>
                <a:defRPr/>
              </a:pPr>
              <a:t>6/18/2018 4:32 PM</a:t>
            </a:fld>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4153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415343"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59676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7BCD0E-FB0F-E648-8716-8564F68CB8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390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7044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an example dashboard.  In one pane of glass I have platform monitoring, application monitoring, solutions from OMS providing me deeper insights into my data, and in this example I have Security center recommendations pinned.</a:t>
            </a:r>
          </a:p>
        </p:txBody>
      </p:sp>
      <p:sp>
        <p:nvSpPr>
          <p:cNvPr id="4" name="Header Placeholder 3"/>
          <p:cNvSpPr>
            <a:spLocks noGrp="1"/>
          </p:cNvSpPr>
          <p:nvPr>
            <p:ph type="hdr" sz="quarter" idx="10"/>
          </p:nvPr>
        </p:nvSpPr>
        <p:spPr/>
        <p:txBody>
          <a:bodyPr/>
          <a:lstStyle/>
          <a:p>
            <a:pPr defTabSz="966612">
              <a:defRPr/>
            </a:pPr>
            <a:r>
              <a:rPr lang="en-US" sz="19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marL="0"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612">
              <a:defRPr/>
            </a:pPr>
            <a:fld id="{38EEC551-8CDA-4EB6-89BB-2A86C9F091C8}" type="datetime8">
              <a:rPr lang="en-US" sz="1900" kern="0">
                <a:solidFill>
                  <a:sysClr val="windowText" lastClr="000000"/>
                </a:solidFill>
              </a:rPr>
              <a:pPr defTabSz="966612">
                <a:defRPr/>
              </a:pPr>
              <a:t>6/18/2018 4:31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612">
              <a:defRPr/>
            </a:pPr>
            <a:fld id="{B4008EB6-D09E-4580-8CD6-DDB14511944F}" type="slidenum">
              <a:rPr lang="en-US" sz="1900" kern="0">
                <a:solidFill>
                  <a:sysClr val="windowText" lastClr="000000"/>
                </a:solidFill>
              </a:rPr>
              <a:pPr defTabSz="966612">
                <a:defRPr/>
              </a:pPr>
              <a:t>7</a:t>
            </a:fld>
            <a:endParaRPr lang="en-US" sz="1900" kern="0">
              <a:solidFill>
                <a:sysClr val="windowText" lastClr="000000"/>
              </a:solidFill>
            </a:endParaRPr>
          </a:p>
        </p:txBody>
      </p:sp>
    </p:spTree>
    <p:extLst>
      <p:ext uri="{BB962C8B-B14F-4D97-AF65-F5344CB8AC3E}">
        <p14:creationId xmlns:p14="http://schemas.microsoft.com/office/powerpoint/2010/main" val="3389241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62109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a:t>
            </a:r>
            <a:r>
              <a:rPr lang="en-US" baseline="0"/>
              <a:t> </a:t>
            </a:r>
            <a:r>
              <a:rPr lang="en-US"/>
              <a:t>Azure resources</a:t>
            </a:r>
            <a:r>
              <a:rPr lang="en-US" baseline="0"/>
              <a:t> emit metrics. These metrics accessible via portal, PowerShell, CLI, REST API (for 3</a:t>
            </a:r>
            <a:r>
              <a:rPr lang="en-US" baseline="30000"/>
              <a:t>rd</a:t>
            </a:r>
            <a:r>
              <a:rPr lang="en-US" baseline="0"/>
              <a:t> party integration) and they can also be routed to OMS, Event Hub and Azure storage. The same metrics power Alerts and autoscale (for Websites and VMSS)</a:t>
            </a:r>
            <a:endParaRPr lang="en-US"/>
          </a:p>
        </p:txBody>
      </p:sp>
      <p:sp>
        <p:nvSpPr>
          <p:cNvPr id="4" name="Header Placeholder 3"/>
          <p:cNvSpPr>
            <a:spLocks noGrp="1"/>
          </p:cNvSpPr>
          <p:nvPr>
            <p:ph type="hdr" sz="quarter" idx="10"/>
          </p:nvPr>
        </p:nvSpPr>
        <p:spPr/>
        <p:txBody>
          <a:bodyPr/>
          <a:lstStyle/>
          <a:p>
            <a:r>
              <a:rPr lang="en-US"/>
              <a:t>Microsoft Ignite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6/18/2018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54217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8.emf"/><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29534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2013328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64007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23" name="Group 22">
            <a:extLst>
              <a:ext uri="{FF2B5EF4-FFF2-40B4-BE49-F238E27FC236}">
                <a16:creationId xmlns:a16="http://schemas.microsoft.com/office/drawing/2014/main" id="{8457DAD4-9BAE-4782-8615-6572178DFB63}"/>
              </a:ext>
            </a:extLst>
          </p:cNvPr>
          <p:cNvGrpSpPr/>
          <p:nvPr userDrawn="1"/>
        </p:nvGrpSpPr>
        <p:grpSpPr>
          <a:xfrm>
            <a:off x="7056439" y="1973262"/>
            <a:ext cx="4421402" cy="3099534"/>
            <a:chOff x="7056437" y="1973262"/>
            <a:chExt cx="4421403" cy="3099534"/>
          </a:xfrm>
        </p:grpSpPr>
        <p:sp>
          <p:nvSpPr>
            <p:cNvPr id="24" name="Freeform: Shape 23">
              <a:extLst>
                <a:ext uri="{FF2B5EF4-FFF2-40B4-BE49-F238E27FC236}">
                  <a16:creationId xmlns:a16="http://schemas.microsoft.com/office/drawing/2014/main" id="{336BC686-C816-4B7D-AE11-24C8A70132ED}"/>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505A2F5D-BF39-4C69-A859-E986C1605AC5}"/>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uilding_1">
              <a:extLst>
                <a:ext uri="{FF2B5EF4-FFF2-40B4-BE49-F238E27FC236}">
                  <a16:creationId xmlns:a16="http://schemas.microsoft.com/office/drawing/2014/main" id="{EDF3A4D0-82FD-4583-A344-D04DBFF9BD14}"/>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grpSp>
    </p:spTree>
    <p:extLst>
      <p:ext uri="{BB962C8B-B14F-4D97-AF65-F5344CB8AC3E}">
        <p14:creationId xmlns:p14="http://schemas.microsoft.com/office/powerpoint/2010/main" val="2807101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marR="0" indent="0" algn="l" defTabSz="932563" rtl="0" eaLnBrk="1" fontAlgn="auto" latinLnBrk="0" hangingPunct="1">
              <a:lnSpc>
                <a:spcPct val="90000"/>
              </a:lnSpc>
              <a:spcBef>
                <a:spcPts val="0"/>
              </a:spcBef>
              <a:spcAft>
                <a:spcPts val="0"/>
              </a:spcAft>
              <a:buClrTx/>
              <a:buSzPct val="90000"/>
              <a:buFont typeface="Arial" pitchFamily="34" charset="0"/>
              <a:buNone/>
              <a:tabLst/>
              <a:defRPr sz="3199" spc="0" baseline="0">
                <a:gradFill>
                  <a:gsLst>
                    <a:gs pos="91000">
                      <a:schemeClr val="tx1"/>
                    </a:gs>
                    <a:gs pos="0">
                      <a:schemeClr val="tx1"/>
                    </a:gs>
                  </a:gsLst>
                  <a:lin ang="5400000" scaled="0"/>
                </a:gradFill>
                <a:latin typeface="+mj-lt"/>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defRPr/>
            </a:pPr>
            <a:r>
              <a:rPr lang="en-US" dirty="0"/>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1" name="Freeform: Shape 10">
            <a:extLst>
              <a:ext uri="{FF2B5EF4-FFF2-40B4-BE49-F238E27FC236}">
                <a16:creationId xmlns:a16="http://schemas.microsoft.com/office/drawing/2014/main" id="{D7D7B48D-3C1F-41E7-A427-37D52367AB57}"/>
              </a:ext>
            </a:extLst>
          </p:cNvPr>
          <p:cNvSpPr/>
          <p:nvPr userDrawn="1"/>
        </p:nvSpPr>
        <p:spPr bwMode="auto">
          <a:xfrm>
            <a:off x="7056439" y="1973262"/>
            <a:ext cx="4421402"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DE862598-50B9-495D-9ECA-EDD8D521BCA8}"/>
              </a:ext>
            </a:extLst>
          </p:cNvPr>
          <p:cNvGrpSpPr/>
          <p:nvPr userDrawn="1"/>
        </p:nvGrpSpPr>
        <p:grpSpPr>
          <a:xfrm>
            <a:off x="8964032" y="4187024"/>
            <a:ext cx="606212" cy="453048"/>
            <a:chOff x="8964032" y="4187024"/>
            <a:chExt cx="606212" cy="453048"/>
          </a:xfrm>
        </p:grpSpPr>
        <p:sp>
          <p:nvSpPr>
            <p:cNvPr id="25" name="Rectangle 24">
              <a:extLst>
                <a:ext uri="{FF2B5EF4-FFF2-40B4-BE49-F238E27FC236}">
                  <a16:creationId xmlns:a16="http://schemas.microsoft.com/office/drawing/2014/main" id="{324A94E2-B103-449B-B0C1-ED95FE871D6F}"/>
                </a:ext>
              </a:extLst>
            </p:cNvPr>
            <p:cNvSpPr/>
            <p:nvPr userDrawn="1"/>
          </p:nvSpPr>
          <p:spPr bwMode="auto">
            <a:xfrm>
              <a:off x="8964032" y="4296397"/>
              <a:ext cx="606212" cy="19146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A67A96-1D32-4B35-B6B5-4F4231C128F4}"/>
                </a:ext>
              </a:extLst>
            </p:cNvPr>
            <p:cNvGrpSpPr/>
            <p:nvPr userDrawn="1"/>
          </p:nvGrpSpPr>
          <p:grpSpPr>
            <a:xfrm>
              <a:off x="9054373" y="4187024"/>
              <a:ext cx="425530" cy="453048"/>
              <a:chOff x="8984607" y="2564610"/>
              <a:chExt cx="524518" cy="558438"/>
            </a:xfrm>
          </p:grpSpPr>
          <p:sp>
            <p:nvSpPr>
              <p:cNvPr id="27" name="Shield_EA18">
                <a:extLst>
                  <a:ext uri="{FF2B5EF4-FFF2-40B4-BE49-F238E27FC236}">
                    <a16:creationId xmlns:a16="http://schemas.microsoft.com/office/drawing/2014/main" id="{D11CA314-4F53-45DB-A0BB-995627796C42}"/>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28" name="Lock">
                <a:extLst>
                  <a:ext uri="{FF2B5EF4-FFF2-40B4-BE49-F238E27FC236}">
                    <a16:creationId xmlns:a16="http://schemas.microsoft.com/office/drawing/2014/main" id="{FE2E54D1-8833-44BF-89E3-3AEFC08747DF}"/>
                  </a:ext>
                </a:extLst>
              </p:cNvPr>
              <p:cNvSpPr>
                <a:spLocks noChangeAspect="1" noEditPoints="1"/>
              </p:cNvSpPr>
              <p:nvPr/>
            </p:nvSpPr>
            <p:spPr bwMode="auto">
              <a:xfrm>
                <a:off x="9170807" y="2699426"/>
                <a:ext cx="152118" cy="21260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grpSp>
      <p:sp>
        <p:nvSpPr>
          <p:cNvPr id="29" name="MS cloud text">
            <a:extLst>
              <a:ext uri="{FF2B5EF4-FFF2-40B4-BE49-F238E27FC236}">
                <a16:creationId xmlns:a16="http://schemas.microsoft.com/office/drawing/2014/main" id="{FA4188AC-C68C-4795-BCCB-9F99499FA178}"/>
              </a:ext>
            </a:extLst>
          </p:cNvPr>
          <p:cNvSpPr txBox="1">
            <a:spLocks/>
          </p:cNvSpPr>
          <p:nvPr userDrawn="1"/>
        </p:nvSpPr>
        <p:spPr>
          <a:xfrm>
            <a:off x="6827837" y="3091116"/>
            <a:ext cx="5180475" cy="883300"/>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224" rtl="0" eaLnBrk="1" fontAlgn="auto" latinLnBrk="0" hangingPunct="1">
              <a:lnSpc>
                <a:spcPct val="90000"/>
              </a:lnSpc>
              <a:spcBef>
                <a:spcPct val="0"/>
              </a:spcBef>
              <a:spcAft>
                <a:spcPts val="0"/>
              </a:spcAft>
              <a:buClrTx/>
              <a:buSzTx/>
              <a:buFontTx/>
              <a:buNone/>
              <a:tabLst/>
              <a:defRPr/>
            </a:pPr>
            <a:r>
              <a:rPr kumimoji="0" lang="en-US" sz="3399" b="0" i="0" u="none" strike="noStrike" kern="0" cap="none" spc="-102" normalizeH="0" baseline="0" noProof="0" dirty="0">
                <a:ln w="3175">
                  <a:noFill/>
                </a:ln>
                <a:gradFill>
                  <a:gsLst>
                    <a:gs pos="86726">
                      <a:schemeClr val="tx1"/>
                    </a:gs>
                    <a:gs pos="59000">
                      <a:schemeClr val="tx1"/>
                    </a:gs>
                  </a:gsLst>
                  <a:lin ang="5400000" scaled="0"/>
                </a:gradFill>
                <a:effectLst/>
                <a:uLnTx/>
                <a:uFillTx/>
                <a:latin typeface="Segoe UI Semilight"/>
                <a:ea typeface="+mn-ea"/>
                <a:cs typeface="Segoe UI Semilight" panose="020B0402040204020203" pitchFamily="34" charset="0"/>
              </a:rPr>
              <a:t>Microsoft Azure</a:t>
            </a:r>
            <a:endParaRPr kumimoji="0" lang="en-US" sz="3399" b="0" i="0" u="none" strike="noStrike" kern="0" cap="none" spc="-102" normalizeH="0" baseline="0" noProof="0" dirty="0">
              <a:ln w="3175">
                <a:noFill/>
              </a:ln>
              <a:gradFill>
                <a:gsLst>
                  <a:gs pos="86726">
                    <a:schemeClr val="tx1"/>
                  </a:gs>
                  <a:gs pos="59000">
                    <a:schemeClr val="tx1"/>
                  </a:gs>
                </a:gsLst>
                <a:lin ang="5400000" scaled="0"/>
              </a:gra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2480587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42" presetClass="path" presetSubtype="0" decel="100000" fill="hold" grpId="1" nodeType="withEffect">
                                  <p:stCondLst>
                                    <p:cond delay="300"/>
                                  </p:stCondLst>
                                  <p:childTnLst>
                                    <p:animMotion origin="layout" path="M -2.15216E-6 -3.1911E-6 L -2.15216E-6 0.09624 " pathEditMode="relative" rAng="0" ptsTypes="AA">
                                      <p:cBhvr>
                                        <p:cTn id="9" dur="700" spd="-100000" fill="hold"/>
                                        <p:tgtEl>
                                          <p:spTgt spid="2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25" name="Group 24">
            <a:extLst>
              <a:ext uri="{FF2B5EF4-FFF2-40B4-BE49-F238E27FC236}">
                <a16:creationId xmlns:a16="http://schemas.microsoft.com/office/drawing/2014/main" id="{35223D86-D2A0-45D5-B343-90B241E5EEF7}"/>
              </a:ext>
            </a:extLst>
          </p:cNvPr>
          <p:cNvGrpSpPr/>
          <p:nvPr userDrawn="1"/>
        </p:nvGrpSpPr>
        <p:grpSpPr>
          <a:xfrm>
            <a:off x="7056439" y="1973262"/>
            <a:ext cx="4421402" cy="3099534"/>
            <a:chOff x="7056437" y="1973262"/>
            <a:chExt cx="4421403" cy="3099534"/>
          </a:xfrm>
        </p:grpSpPr>
        <p:sp>
          <p:nvSpPr>
            <p:cNvPr id="26" name="Freeform: Shape 25">
              <a:extLst>
                <a:ext uri="{FF2B5EF4-FFF2-40B4-BE49-F238E27FC236}">
                  <a16:creationId xmlns:a16="http://schemas.microsoft.com/office/drawing/2014/main" id="{B1C114C3-84A8-44DA-8EC3-B84252A1250B}"/>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A10CB532-F2D3-4AFD-A822-7A684C408101}"/>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building_1">
              <a:extLst>
                <a:ext uri="{FF2B5EF4-FFF2-40B4-BE49-F238E27FC236}">
                  <a16:creationId xmlns:a16="http://schemas.microsoft.com/office/drawing/2014/main" id="{77757B5F-9D57-403E-B694-A612E7F943CA}"/>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7D254CC-C5B0-42D6-8A2A-46BC4265C82E}"/>
              </a:ext>
            </a:extLst>
          </p:cNvPr>
          <p:cNvGrpSpPr/>
          <p:nvPr userDrawn="1"/>
        </p:nvGrpSpPr>
        <p:grpSpPr>
          <a:xfrm>
            <a:off x="9500245" y="3153042"/>
            <a:ext cx="434330" cy="462418"/>
            <a:chOff x="8984607" y="2564610"/>
            <a:chExt cx="524518" cy="558438"/>
          </a:xfrm>
        </p:grpSpPr>
        <p:sp>
          <p:nvSpPr>
            <p:cNvPr id="30" name="Shield_EA18">
              <a:extLst>
                <a:ext uri="{FF2B5EF4-FFF2-40B4-BE49-F238E27FC236}">
                  <a16:creationId xmlns:a16="http://schemas.microsoft.com/office/drawing/2014/main" id="{2AA1D0F9-DFB9-4760-ADD1-96E816A6ECF7}"/>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31" name="Lock">
              <a:extLst>
                <a:ext uri="{FF2B5EF4-FFF2-40B4-BE49-F238E27FC236}">
                  <a16:creationId xmlns:a16="http://schemas.microsoft.com/office/drawing/2014/main" id="{C8BAF4D6-3415-4587-A9FF-7A5ACF968542}"/>
                </a:ext>
              </a:extLst>
            </p:cNvPr>
            <p:cNvSpPr>
              <a:spLocks noChangeAspect="1" noEditPoints="1"/>
            </p:cNvSpPr>
            <p:nvPr/>
          </p:nvSpPr>
          <p:spPr bwMode="auto">
            <a:xfrm>
              <a:off x="9177280" y="2708472"/>
              <a:ext cx="139172" cy="1945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5415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8"/>
            <a:ext cx="12435594" cy="6993535"/>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0485437" cy="6994525"/>
          </a:xfrm>
          <a:prstGeom prst="rect">
            <a:avLst/>
          </a:prstGeom>
          <a:gradFill>
            <a:gsLst>
              <a:gs pos="70000">
                <a:schemeClr val="tx1">
                  <a:alpha val="0"/>
                </a:schemeClr>
              </a:gs>
              <a:gs pos="1770">
                <a:schemeClr val="tx1">
                  <a:alpha val="75000"/>
                </a:schemeClr>
              </a:gs>
              <a:gs pos="46000">
                <a:schemeClr val="tx1">
                  <a:alpha val="35000"/>
                </a:schemeClr>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C2F4F149-6ED5-4210-909E-83210444FACE}"/>
              </a:ext>
            </a:extLst>
          </p:cNvPr>
          <p:cNvGrpSpPr>
            <a:grpSpLocks noChangeAspect="1"/>
          </p:cNvGrpSpPr>
          <p:nvPr userDrawn="1"/>
        </p:nvGrpSpPr>
        <p:grpSpPr bwMode="black">
          <a:xfrm>
            <a:off x="468308" y="482776"/>
            <a:ext cx="1445151" cy="308207"/>
            <a:chOff x="4846638" y="3441700"/>
            <a:chExt cx="5910262" cy="1260475"/>
          </a:xfrm>
        </p:grpSpPr>
        <p:sp>
          <p:nvSpPr>
            <p:cNvPr id="12" name="Freeform 27">
              <a:extLst>
                <a:ext uri="{FF2B5EF4-FFF2-40B4-BE49-F238E27FC236}">
                  <a16:creationId xmlns:a16="http://schemas.microsoft.com/office/drawing/2014/main" id="{96D17D3F-C80B-47BD-AC9C-E1A8B985F44B}"/>
                </a:ext>
              </a:extLst>
            </p:cNvPr>
            <p:cNvSpPr>
              <a:spLocks noEditPoints="1"/>
            </p:cNvSpPr>
            <p:nvPr/>
          </p:nvSpPr>
          <p:spPr bwMode="black">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Rectangle 28">
              <a:extLst>
                <a:ext uri="{FF2B5EF4-FFF2-40B4-BE49-F238E27FC236}">
                  <a16:creationId xmlns:a16="http://schemas.microsoft.com/office/drawing/2014/main" id="{D9C426E9-1181-49F6-AEFE-5605BE56C0DE}"/>
                </a:ext>
              </a:extLst>
            </p:cNvPr>
            <p:cNvSpPr>
              <a:spLocks noChangeArrowheads="1"/>
            </p:cNvSpPr>
            <p:nvPr/>
          </p:nvSpPr>
          <p:spPr bwMode="black">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Rectangle 29">
              <a:extLst>
                <a:ext uri="{FF2B5EF4-FFF2-40B4-BE49-F238E27FC236}">
                  <a16:creationId xmlns:a16="http://schemas.microsoft.com/office/drawing/2014/main" id="{E88D50D4-F4C1-47C1-BBC5-A92D7D071D84}"/>
                </a:ext>
              </a:extLst>
            </p:cNvPr>
            <p:cNvSpPr>
              <a:spLocks noChangeArrowheads="1"/>
            </p:cNvSpPr>
            <p:nvPr/>
          </p:nvSpPr>
          <p:spPr bwMode="black">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Rectangle 30">
              <a:extLst>
                <a:ext uri="{FF2B5EF4-FFF2-40B4-BE49-F238E27FC236}">
                  <a16:creationId xmlns:a16="http://schemas.microsoft.com/office/drawing/2014/main" id="{07CDFB18-873E-4324-AABE-182C2CC6EFF4}"/>
                </a:ext>
              </a:extLst>
            </p:cNvPr>
            <p:cNvSpPr>
              <a:spLocks noChangeArrowheads="1"/>
            </p:cNvSpPr>
            <p:nvPr/>
          </p:nvSpPr>
          <p:spPr bwMode="black">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Rectangle 31">
              <a:extLst>
                <a:ext uri="{FF2B5EF4-FFF2-40B4-BE49-F238E27FC236}">
                  <a16:creationId xmlns:a16="http://schemas.microsoft.com/office/drawing/2014/main" id="{4C816255-F0BF-4F19-B8C7-A76D8650C6D2}"/>
                </a:ext>
              </a:extLst>
            </p:cNvPr>
            <p:cNvSpPr>
              <a:spLocks noChangeArrowheads="1"/>
            </p:cNvSpPr>
            <p:nvPr/>
          </p:nvSpPr>
          <p:spPr bwMode="black">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9" name="Title 1"/>
          <p:cNvSpPr>
            <a:spLocks noGrp="1"/>
          </p:cNvSpPr>
          <p:nvPr>
            <p:ph type="title" hasCustomPrompt="1"/>
          </p:nvPr>
        </p:nvSpPr>
        <p:spPr>
          <a:xfrm>
            <a:off x="274703" y="2125678"/>
            <a:ext cx="6400736" cy="1828786"/>
          </a:xfrm>
          <a:noFill/>
        </p:spPr>
        <p:txBody>
          <a:bodyPr lIns="146304" tIns="91440" rIns="146304" bIns="91440" anchor="t" anchorCtr="0"/>
          <a:lstStyle>
            <a:lvl1pPr>
              <a:defRPr sz="5399" spc="-100" baseline="0">
                <a:gradFill>
                  <a:gsLst>
                    <a:gs pos="89381">
                      <a:schemeClr val="bg1"/>
                    </a:gs>
                    <a:gs pos="64000">
                      <a:schemeClr val="bg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74701" y="3955786"/>
            <a:ext cx="6400737" cy="1828007"/>
          </a:xfrm>
          <a:noFill/>
        </p:spPr>
        <p:txBody>
          <a:bodyPr lIns="164592" tIns="109728" rIns="164592" bIns="109728">
            <a:noAutofit/>
          </a:bodyPr>
          <a:lstStyle>
            <a:lvl1pPr marL="0" indent="0">
              <a:spcBef>
                <a:spcPts val="0"/>
              </a:spcBef>
              <a:buNone/>
              <a:defRPr sz="3199" spc="0" baseline="0">
                <a:gradFill>
                  <a:gsLst>
                    <a:gs pos="89381">
                      <a:schemeClr val="bg1"/>
                    </a:gs>
                    <a:gs pos="64000">
                      <a:schemeClr val="bg1"/>
                    </a:gs>
                  </a:gsLst>
                  <a:lin ang="5400000" scaled="0"/>
                </a:gradFill>
                <a:latin typeface="+mj-lt"/>
              </a:defRPr>
            </a:lvl1pPr>
          </a:lstStyle>
          <a:p>
            <a:pPr lvl="0"/>
            <a:r>
              <a:rPr lang="en-US" dirty="0"/>
              <a:t>for your hybrid environment</a:t>
            </a:r>
          </a:p>
        </p:txBody>
      </p:sp>
    </p:spTree>
    <p:extLst>
      <p:ext uri="{BB962C8B-B14F-4D97-AF65-F5344CB8AC3E}">
        <p14:creationId xmlns:p14="http://schemas.microsoft.com/office/powerpoint/2010/main" val="3457938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8CCC79-EE57-4390-857C-5BDEF539E5FE}"/>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t="34527" b="1"/>
          <a:stretch/>
        </p:blipFill>
        <p:spPr>
          <a:xfrm>
            <a:off x="0" y="498"/>
            <a:ext cx="12435594" cy="6993535"/>
          </a:xfrm>
          <a:prstGeom prst="rect">
            <a:avLst/>
          </a:prstGeom>
        </p:spPr>
      </p:pic>
      <p:sp>
        <p:nvSpPr>
          <p:cNvPr id="3" name="Rectangle 2">
            <a:extLst>
              <a:ext uri="{FF2B5EF4-FFF2-40B4-BE49-F238E27FC236}">
                <a16:creationId xmlns:a16="http://schemas.microsoft.com/office/drawing/2014/main" id="{0EFB2102-FAD9-4A71-B1D5-F6E4413F9232}"/>
              </a:ext>
            </a:extLst>
          </p:cNvPr>
          <p:cNvSpPr/>
          <p:nvPr userDrawn="1"/>
        </p:nvSpPr>
        <p:spPr bwMode="white">
          <a:xfrm>
            <a:off x="0" y="0"/>
            <a:ext cx="6218238" cy="6994525"/>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Azure security and management</a:t>
            </a:r>
          </a:p>
        </p:txBody>
      </p:sp>
      <p:sp>
        <p:nvSpPr>
          <p:cNvPr id="5" name="Text Placeholder 4"/>
          <p:cNvSpPr>
            <a:spLocks noGrp="1"/>
          </p:cNvSpPr>
          <p:nvPr>
            <p:ph type="body" sz="quarter" idx="12" hasCustomPrompt="1"/>
          </p:nvPr>
        </p:nvSpPr>
        <p:spPr>
          <a:xfrm>
            <a:off x="274703" y="3955786"/>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4"/>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75745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A78B06C-2461-4A74-8CD5-7C04FFC27512}"/>
              </a:ext>
            </a:extLst>
          </p:cNvPr>
          <p:cNvPicPr>
            <a:picLocks noChangeAspect="1"/>
          </p:cNvPicPr>
          <p:nvPr userDrawn="1"/>
        </p:nvPicPr>
        <p:blipFill rotWithShape="1">
          <a:blip r:embed="rId2" cstate="print">
            <a:alphaModFix amt="35000"/>
            <a:extLst>
              <a:ext uri="{BEBA8EAE-BF5A-486C-A8C5-ECC9F3942E4B}">
                <a14:imgProps xmlns:a14="http://schemas.microsoft.com/office/drawing/2010/main">
                  <a14:imgLayer r:embed="rId3">
                    <a14:imgEffect>
                      <a14:brightnessContrast contrast="27000"/>
                    </a14:imgEffect>
                  </a14:imgLayer>
                </a14:imgProps>
              </a:ext>
              <a:ext uri="{28A0092B-C50C-407E-A947-70E740481C1C}">
                <a14:useLocalDpi xmlns:a14="http://schemas.microsoft.com/office/drawing/2010/main" val="0"/>
              </a:ext>
            </a:extLst>
          </a:blip>
          <a:srcRect l="45299" t="15937" r="1022" b="3471"/>
          <a:stretch/>
        </p:blipFill>
        <p:spPr>
          <a:xfrm>
            <a:off x="6218238" y="-6251"/>
            <a:ext cx="6217355" cy="7000775"/>
          </a:xfrm>
          <a:prstGeom prst="rect">
            <a:avLst/>
          </a:prstGeom>
          <a:blipFill dpi="0" rotWithShape="1">
            <a:blip r:embed="rId4">
              <a:alphaModFix amt="35000"/>
            </a:blip>
            <a:srcRect/>
            <a:stretch>
              <a:fillRect/>
            </a:stretch>
          </a:blipFill>
          <a:ln w="55000" cap="flat" cmpd="thickThin" algn="ctr">
            <a:noFill/>
            <a:prstDash val="solid"/>
            <a:headEnd type="none" w="med" len="med"/>
            <a:tailEnd type="none" w="med" len="med"/>
          </a:ln>
          <a:effectLst/>
        </p:spPr>
      </p:pic>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74703" y="3955786"/>
            <a:ext cx="5943536"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for your hybrid environment</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5"/>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942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441315" y="2"/>
            <a:ext cx="6993383" cy="6994521"/>
          </a:xfrm>
          <a:prstGeom prst="rect">
            <a:avLst/>
          </a:prstGeom>
        </p:spPr>
      </p:pic>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82836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7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87125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65890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825736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144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2469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556502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3282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82574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071472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38566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97863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6496582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415164442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867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220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4633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32715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3047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A99A7-8D03-4F1F-9C08-BCFE5443F5B8}"/>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2DA34DDF-14C5-4DF1-BC85-91DD4BB494B9}"/>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E6AE9DA-A0E1-49A1-B5FD-3D03102A1DAC}"/>
              </a:ext>
            </a:extLst>
          </p:cNvPr>
          <p:cNvSpPr>
            <a:spLocks noGrp="1"/>
          </p:cNvSpPr>
          <p:nvPr>
            <p:ph type="dt" sz="half" idx="10"/>
          </p:nvPr>
        </p:nvSpPr>
        <p:spPr/>
        <p:txBody>
          <a:bodyPr/>
          <a:lstStyle/>
          <a:p>
            <a:fld id="{E0CD913E-0B67-4A9B-9471-D4D85D668141}" type="datetimeFigureOut">
              <a:rPr lang="en-US" smtClean="0"/>
              <a:t>6/18/2018</a:t>
            </a:fld>
            <a:endParaRPr lang="en-US"/>
          </a:p>
        </p:txBody>
      </p:sp>
      <p:sp>
        <p:nvSpPr>
          <p:cNvPr id="5" name="Footer Placeholder 4">
            <a:extLst>
              <a:ext uri="{FF2B5EF4-FFF2-40B4-BE49-F238E27FC236}">
                <a16:creationId xmlns:a16="http://schemas.microsoft.com/office/drawing/2014/main" id="{08DFDBCC-C0FA-4480-9D4A-72F871CB6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FC40B-086B-4083-960D-1A3F00DE9A52}"/>
              </a:ext>
            </a:extLst>
          </p:cNvPr>
          <p:cNvSpPr>
            <a:spLocks noGrp="1"/>
          </p:cNvSpPr>
          <p:nvPr>
            <p:ph type="sldNum" sz="quarter" idx="12"/>
          </p:nvPr>
        </p:nvSpPr>
        <p:spPr/>
        <p:txBody>
          <a:bodyPr/>
          <a:lstStyle/>
          <a:p>
            <a:fld id="{52CA49F3-4DA4-4461-BC0A-C9DE9EB87BFA}" type="slidenum">
              <a:rPr lang="en-US" smtClean="0"/>
              <a:t>‹#›</a:t>
            </a:fld>
            <a:endParaRPr lang="en-US"/>
          </a:p>
        </p:txBody>
      </p:sp>
    </p:spTree>
    <p:extLst>
      <p:ext uri="{BB962C8B-B14F-4D97-AF65-F5344CB8AC3E}">
        <p14:creationId xmlns:p14="http://schemas.microsoft.com/office/powerpoint/2010/main" val="9428841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5BD6-A295-47ED-AB2D-ABF5AA479E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BD77DA-8BD2-4DF9-A371-A662B317EAB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ED629-95DE-4AA8-B967-7A81FA39E0D0}"/>
              </a:ext>
            </a:extLst>
          </p:cNvPr>
          <p:cNvSpPr>
            <a:spLocks noGrp="1"/>
          </p:cNvSpPr>
          <p:nvPr>
            <p:ph type="dt" sz="half" idx="10"/>
          </p:nvPr>
        </p:nvSpPr>
        <p:spPr/>
        <p:txBody>
          <a:bodyPr/>
          <a:lstStyle/>
          <a:p>
            <a:fld id="{E0CD913E-0B67-4A9B-9471-D4D85D668141}" type="datetimeFigureOut">
              <a:rPr lang="en-US" smtClean="0"/>
              <a:t>6/18/2018</a:t>
            </a:fld>
            <a:endParaRPr lang="en-US"/>
          </a:p>
        </p:txBody>
      </p:sp>
      <p:sp>
        <p:nvSpPr>
          <p:cNvPr id="5" name="Footer Placeholder 4">
            <a:extLst>
              <a:ext uri="{FF2B5EF4-FFF2-40B4-BE49-F238E27FC236}">
                <a16:creationId xmlns:a16="http://schemas.microsoft.com/office/drawing/2014/main" id="{4CD56F47-C197-4B32-AD5F-330719F841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9CC73-4B76-473E-B912-A4BD29647896}"/>
              </a:ext>
            </a:extLst>
          </p:cNvPr>
          <p:cNvSpPr>
            <a:spLocks noGrp="1"/>
          </p:cNvSpPr>
          <p:nvPr>
            <p:ph type="sldNum" sz="quarter" idx="12"/>
          </p:nvPr>
        </p:nvSpPr>
        <p:spPr/>
        <p:txBody>
          <a:bodyPr/>
          <a:lstStyle/>
          <a:p>
            <a:fld id="{52CA49F3-4DA4-4461-BC0A-C9DE9EB87BFA}" type="slidenum">
              <a:rPr lang="en-US" smtClean="0"/>
              <a:t>‹#›</a:t>
            </a:fld>
            <a:endParaRPr lang="en-US"/>
          </a:p>
        </p:txBody>
      </p:sp>
    </p:spTree>
    <p:extLst>
      <p:ext uri="{BB962C8B-B14F-4D97-AF65-F5344CB8AC3E}">
        <p14:creationId xmlns:p14="http://schemas.microsoft.com/office/powerpoint/2010/main" val="6976316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2465-585A-485B-9A6E-FD36C1A2538D}"/>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B9BF3778-9CB6-4362-A4BC-89265A83440D}"/>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C755037-1211-47E2-9A46-D29094720BD0}"/>
              </a:ext>
            </a:extLst>
          </p:cNvPr>
          <p:cNvSpPr>
            <a:spLocks noGrp="1"/>
          </p:cNvSpPr>
          <p:nvPr>
            <p:ph type="dt" sz="half" idx="10"/>
          </p:nvPr>
        </p:nvSpPr>
        <p:spPr/>
        <p:txBody>
          <a:bodyPr/>
          <a:lstStyle/>
          <a:p>
            <a:fld id="{E0CD913E-0B67-4A9B-9471-D4D85D668141}" type="datetimeFigureOut">
              <a:rPr lang="en-US" smtClean="0"/>
              <a:t>6/18/2018</a:t>
            </a:fld>
            <a:endParaRPr lang="en-US"/>
          </a:p>
        </p:txBody>
      </p:sp>
      <p:sp>
        <p:nvSpPr>
          <p:cNvPr id="5" name="Footer Placeholder 4">
            <a:extLst>
              <a:ext uri="{FF2B5EF4-FFF2-40B4-BE49-F238E27FC236}">
                <a16:creationId xmlns:a16="http://schemas.microsoft.com/office/drawing/2014/main" id="{937F49FC-B80B-44E5-83B9-916F0A066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950FA-A51E-48C0-9067-03E5352FD576}"/>
              </a:ext>
            </a:extLst>
          </p:cNvPr>
          <p:cNvSpPr>
            <a:spLocks noGrp="1"/>
          </p:cNvSpPr>
          <p:nvPr>
            <p:ph type="sldNum" sz="quarter" idx="12"/>
          </p:nvPr>
        </p:nvSpPr>
        <p:spPr/>
        <p:txBody>
          <a:bodyPr/>
          <a:lstStyle/>
          <a:p>
            <a:fld id="{52CA49F3-4DA4-4461-BC0A-C9DE9EB87BFA}" type="slidenum">
              <a:rPr lang="en-US" smtClean="0"/>
              <a:t>‹#›</a:t>
            </a:fld>
            <a:endParaRPr lang="en-US"/>
          </a:p>
        </p:txBody>
      </p:sp>
    </p:spTree>
    <p:extLst>
      <p:ext uri="{BB962C8B-B14F-4D97-AF65-F5344CB8AC3E}">
        <p14:creationId xmlns:p14="http://schemas.microsoft.com/office/powerpoint/2010/main" val="90809194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D6552-1384-4BE3-B467-C3659B89E6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575097-5ABA-4206-BEB2-690D77947798}"/>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63AA53-7B5E-4188-9D10-31461ACF670B}"/>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7FCEA9-992C-4C82-BE42-6FBF8249C720}"/>
              </a:ext>
            </a:extLst>
          </p:cNvPr>
          <p:cNvSpPr>
            <a:spLocks noGrp="1"/>
          </p:cNvSpPr>
          <p:nvPr>
            <p:ph type="dt" sz="half" idx="10"/>
          </p:nvPr>
        </p:nvSpPr>
        <p:spPr/>
        <p:txBody>
          <a:bodyPr/>
          <a:lstStyle/>
          <a:p>
            <a:fld id="{E0CD913E-0B67-4A9B-9471-D4D85D668141}" type="datetimeFigureOut">
              <a:rPr lang="en-US" smtClean="0"/>
              <a:t>6/18/2018</a:t>
            </a:fld>
            <a:endParaRPr lang="en-US"/>
          </a:p>
        </p:txBody>
      </p:sp>
      <p:sp>
        <p:nvSpPr>
          <p:cNvPr id="6" name="Footer Placeholder 5">
            <a:extLst>
              <a:ext uri="{FF2B5EF4-FFF2-40B4-BE49-F238E27FC236}">
                <a16:creationId xmlns:a16="http://schemas.microsoft.com/office/drawing/2014/main" id="{CECD6F45-EDCC-479B-98E5-E6242F6C6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70959-4CA1-4D7E-90AD-A32C598343C6}"/>
              </a:ext>
            </a:extLst>
          </p:cNvPr>
          <p:cNvSpPr>
            <a:spLocks noGrp="1"/>
          </p:cNvSpPr>
          <p:nvPr>
            <p:ph type="sldNum" sz="quarter" idx="12"/>
          </p:nvPr>
        </p:nvSpPr>
        <p:spPr/>
        <p:txBody>
          <a:bodyPr/>
          <a:lstStyle/>
          <a:p>
            <a:fld id="{52CA49F3-4DA4-4461-BC0A-C9DE9EB87BFA}" type="slidenum">
              <a:rPr lang="en-US" smtClean="0"/>
              <a:t>‹#›</a:t>
            </a:fld>
            <a:endParaRPr lang="en-US"/>
          </a:p>
        </p:txBody>
      </p:sp>
    </p:spTree>
    <p:extLst>
      <p:ext uri="{BB962C8B-B14F-4D97-AF65-F5344CB8AC3E}">
        <p14:creationId xmlns:p14="http://schemas.microsoft.com/office/powerpoint/2010/main" val="20215663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CD63-8BB9-4BDA-99EA-A32C1A55E0BA}"/>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DFD5F3-2D7D-413E-AC21-40B578EBEE85}"/>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0047C271-24EA-4825-9EB5-4506235E495C}"/>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8C976D-286A-4C86-8546-3C13CD15FD7E}"/>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65C9CB04-C025-483F-90CF-2B8AA7101F55}"/>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B5B4CC-A684-4E5C-B4C5-323757BC8FC7}"/>
              </a:ext>
            </a:extLst>
          </p:cNvPr>
          <p:cNvSpPr>
            <a:spLocks noGrp="1"/>
          </p:cNvSpPr>
          <p:nvPr>
            <p:ph type="dt" sz="half" idx="10"/>
          </p:nvPr>
        </p:nvSpPr>
        <p:spPr/>
        <p:txBody>
          <a:bodyPr/>
          <a:lstStyle/>
          <a:p>
            <a:fld id="{E0CD913E-0B67-4A9B-9471-D4D85D668141}" type="datetimeFigureOut">
              <a:rPr lang="en-US" smtClean="0"/>
              <a:t>6/18/2018</a:t>
            </a:fld>
            <a:endParaRPr lang="en-US"/>
          </a:p>
        </p:txBody>
      </p:sp>
      <p:sp>
        <p:nvSpPr>
          <p:cNvPr id="8" name="Footer Placeholder 7">
            <a:extLst>
              <a:ext uri="{FF2B5EF4-FFF2-40B4-BE49-F238E27FC236}">
                <a16:creationId xmlns:a16="http://schemas.microsoft.com/office/drawing/2014/main" id="{D40543F7-29BD-4D61-9D47-92A48E721C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A7DBEF-4485-4068-BA9C-C2AE9A526566}"/>
              </a:ext>
            </a:extLst>
          </p:cNvPr>
          <p:cNvSpPr>
            <a:spLocks noGrp="1"/>
          </p:cNvSpPr>
          <p:nvPr>
            <p:ph type="sldNum" sz="quarter" idx="12"/>
          </p:nvPr>
        </p:nvSpPr>
        <p:spPr/>
        <p:txBody>
          <a:bodyPr/>
          <a:lstStyle/>
          <a:p>
            <a:fld id="{52CA49F3-4DA4-4461-BC0A-C9DE9EB87BFA}" type="slidenum">
              <a:rPr lang="en-US" smtClean="0"/>
              <a:t>‹#›</a:t>
            </a:fld>
            <a:endParaRPr lang="en-US"/>
          </a:p>
        </p:txBody>
      </p:sp>
    </p:spTree>
    <p:extLst>
      <p:ext uri="{BB962C8B-B14F-4D97-AF65-F5344CB8AC3E}">
        <p14:creationId xmlns:p14="http://schemas.microsoft.com/office/powerpoint/2010/main" val="169483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1190-8454-4386-AAFC-AA5CDA181F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07F06D-304B-4180-8BDC-2CC973341A46}"/>
              </a:ext>
            </a:extLst>
          </p:cNvPr>
          <p:cNvSpPr>
            <a:spLocks noGrp="1"/>
          </p:cNvSpPr>
          <p:nvPr>
            <p:ph type="dt" sz="half" idx="10"/>
          </p:nvPr>
        </p:nvSpPr>
        <p:spPr/>
        <p:txBody>
          <a:bodyPr/>
          <a:lstStyle/>
          <a:p>
            <a:fld id="{E0CD913E-0B67-4A9B-9471-D4D85D668141}" type="datetimeFigureOut">
              <a:rPr lang="en-US" smtClean="0"/>
              <a:t>6/18/2018</a:t>
            </a:fld>
            <a:endParaRPr lang="en-US"/>
          </a:p>
        </p:txBody>
      </p:sp>
      <p:sp>
        <p:nvSpPr>
          <p:cNvPr id="4" name="Footer Placeholder 3">
            <a:extLst>
              <a:ext uri="{FF2B5EF4-FFF2-40B4-BE49-F238E27FC236}">
                <a16:creationId xmlns:a16="http://schemas.microsoft.com/office/drawing/2014/main" id="{BD25979F-F839-4A40-A49F-65CC629FFB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09965B-8126-4108-B8BE-DB97B1DD8100}"/>
              </a:ext>
            </a:extLst>
          </p:cNvPr>
          <p:cNvSpPr>
            <a:spLocks noGrp="1"/>
          </p:cNvSpPr>
          <p:nvPr>
            <p:ph type="sldNum" sz="quarter" idx="12"/>
          </p:nvPr>
        </p:nvSpPr>
        <p:spPr/>
        <p:txBody>
          <a:bodyPr/>
          <a:lstStyle/>
          <a:p>
            <a:fld id="{52CA49F3-4DA4-4461-BC0A-C9DE9EB87BFA}" type="slidenum">
              <a:rPr lang="en-US" smtClean="0"/>
              <a:t>‹#›</a:t>
            </a:fld>
            <a:endParaRPr lang="en-US"/>
          </a:p>
        </p:txBody>
      </p:sp>
    </p:spTree>
    <p:extLst>
      <p:ext uri="{BB962C8B-B14F-4D97-AF65-F5344CB8AC3E}">
        <p14:creationId xmlns:p14="http://schemas.microsoft.com/office/powerpoint/2010/main" val="37937476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573BE5-85FB-49CC-B6BC-1D4239ED8908}"/>
              </a:ext>
            </a:extLst>
          </p:cNvPr>
          <p:cNvSpPr>
            <a:spLocks noGrp="1"/>
          </p:cNvSpPr>
          <p:nvPr>
            <p:ph type="dt" sz="half" idx="10"/>
          </p:nvPr>
        </p:nvSpPr>
        <p:spPr/>
        <p:txBody>
          <a:bodyPr/>
          <a:lstStyle/>
          <a:p>
            <a:fld id="{E0CD913E-0B67-4A9B-9471-D4D85D668141}" type="datetimeFigureOut">
              <a:rPr lang="en-US" smtClean="0"/>
              <a:t>6/18/2018</a:t>
            </a:fld>
            <a:endParaRPr lang="en-US"/>
          </a:p>
        </p:txBody>
      </p:sp>
      <p:sp>
        <p:nvSpPr>
          <p:cNvPr id="3" name="Footer Placeholder 2">
            <a:extLst>
              <a:ext uri="{FF2B5EF4-FFF2-40B4-BE49-F238E27FC236}">
                <a16:creationId xmlns:a16="http://schemas.microsoft.com/office/drawing/2014/main" id="{A58F5337-B93A-40DB-8C31-8E8A4D0A14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7FB2EB-FC84-43CE-9EBD-6C4FDE51AF30}"/>
              </a:ext>
            </a:extLst>
          </p:cNvPr>
          <p:cNvSpPr>
            <a:spLocks noGrp="1"/>
          </p:cNvSpPr>
          <p:nvPr>
            <p:ph type="sldNum" sz="quarter" idx="12"/>
          </p:nvPr>
        </p:nvSpPr>
        <p:spPr/>
        <p:txBody>
          <a:bodyPr/>
          <a:lstStyle/>
          <a:p>
            <a:fld id="{52CA49F3-4DA4-4461-BC0A-C9DE9EB87BFA}" type="slidenum">
              <a:rPr lang="en-US" smtClean="0"/>
              <a:t>‹#›</a:t>
            </a:fld>
            <a:endParaRPr lang="en-US"/>
          </a:p>
        </p:txBody>
      </p:sp>
    </p:spTree>
    <p:extLst>
      <p:ext uri="{BB962C8B-B14F-4D97-AF65-F5344CB8AC3E}">
        <p14:creationId xmlns:p14="http://schemas.microsoft.com/office/powerpoint/2010/main" val="674792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ABCF2-3A80-47BF-8F08-2CA227C28854}"/>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E07C91F9-F1AB-4033-BA21-D9815D396D2F}"/>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BAB65A-D254-45A6-A0EE-D89DFF70B80C}"/>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95CA784-D34D-46B5-BBB0-D8D85A59F096}"/>
              </a:ext>
            </a:extLst>
          </p:cNvPr>
          <p:cNvSpPr>
            <a:spLocks noGrp="1"/>
          </p:cNvSpPr>
          <p:nvPr>
            <p:ph type="dt" sz="half" idx="10"/>
          </p:nvPr>
        </p:nvSpPr>
        <p:spPr/>
        <p:txBody>
          <a:bodyPr/>
          <a:lstStyle/>
          <a:p>
            <a:fld id="{E0CD913E-0B67-4A9B-9471-D4D85D668141}" type="datetimeFigureOut">
              <a:rPr lang="en-US" smtClean="0"/>
              <a:t>6/18/2018</a:t>
            </a:fld>
            <a:endParaRPr lang="en-US"/>
          </a:p>
        </p:txBody>
      </p:sp>
      <p:sp>
        <p:nvSpPr>
          <p:cNvPr id="6" name="Footer Placeholder 5">
            <a:extLst>
              <a:ext uri="{FF2B5EF4-FFF2-40B4-BE49-F238E27FC236}">
                <a16:creationId xmlns:a16="http://schemas.microsoft.com/office/drawing/2014/main" id="{44EEDD62-D042-42DC-B93F-AFCA70467D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152AA9-18A3-417F-B6A4-5A1242EE58CC}"/>
              </a:ext>
            </a:extLst>
          </p:cNvPr>
          <p:cNvSpPr>
            <a:spLocks noGrp="1"/>
          </p:cNvSpPr>
          <p:nvPr>
            <p:ph type="sldNum" sz="quarter" idx="12"/>
          </p:nvPr>
        </p:nvSpPr>
        <p:spPr/>
        <p:txBody>
          <a:bodyPr/>
          <a:lstStyle/>
          <a:p>
            <a:fld id="{52CA49F3-4DA4-4461-BC0A-C9DE9EB87BFA}" type="slidenum">
              <a:rPr lang="en-US" smtClean="0"/>
              <a:t>‹#›</a:t>
            </a:fld>
            <a:endParaRPr lang="en-US"/>
          </a:p>
        </p:txBody>
      </p:sp>
    </p:spTree>
    <p:extLst>
      <p:ext uri="{BB962C8B-B14F-4D97-AF65-F5344CB8AC3E}">
        <p14:creationId xmlns:p14="http://schemas.microsoft.com/office/powerpoint/2010/main" val="29044911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27176-9824-4A5A-8229-8DAC2788A37B}"/>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41C64F89-F4A8-4C1C-8D3F-8E17B2FE2D34}"/>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B60E76B9-815B-41B4-BEAA-B38CFA28185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A4F9FAAD-9C7B-459B-85B3-35BB0AAFBB53}"/>
              </a:ext>
            </a:extLst>
          </p:cNvPr>
          <p:cNvSpPr>
            <a:spLocks noGrp="1"/>
          </p:cNvSpPr>
          <p:nvPr>
            <p:ph type="dt" sz="half" idx="10"/>
          </p:nvPr>
        </p:nvSpPr>
        <p:spPr/>
        <p:txBody>
          <a:bodyPr/>
          <a:lstStyle/>
          <a:p>
            <a:fld id="{E0CD913E-0B67-4A9B-9471-D4D85D668141}" type="datetimeFigureOut">
              <a:rPr lang="en-US" smtClean="0"/>
              <a:t>6/18/2018</a:t>
            </a:fld>
            <a:endParaRPr lang="en-US"/>
          </a:p>
        </p:txBody>
      </p:sp>
      <p:sp>
        <p:nvSpPr>
          <p:cNvPr id="6" name="Footer Placeholder 5">
            <a:extLst>
              <a:ext uri="{FF2B5EF4-FFF2-40B4-BE49-F238E27FC236}">
                <a16:creationId xmlns:a16="http://schemas.microsoft.com/office/drawing/2014/main" id="{CC693BAC-AA8A-452B-8C27-5B52F16F6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CD69D0-9E84-43E8-9A26-BA13ED919B0A}"/>
              </a:ext>
            </a:extLst>
          </p:cNvPr>
          <p:cNvSpPr>
            <a:spLocks noGrp="1"/>
          </p:cNvSpPr>
          <p:nvPr>
            <p:ph type="sldNum" sz="quarter" idx="12"/>
          </p:nvPr>
        </p:nvSpPr>
        <p:spPr/>
        <p:txBody>
          <a:bodyPr/>
          <a:lstStyle/>
          <a:p>
            <a:fld id="{52CA49F3-4DA4-4461-BC0A-C9DE9EB87BFA}" type="slidenum">
              <a:rPr lang="en-US" smtClean="0"/>
              <a:t>‹#›</a:t>
            </a:fld>
            <a:endParaRPr lang="en-US"/>
          </a:p>
        </p:txBody>
      </p:sp>
    </p:spTree>
    <p:extLst>
      <p:ext uri="{BB962C8B-B14F-4D97-AF65-F5344CB8AC3E}">
        <p14:creationId xmlns:p14="http://schemas.microsoft.com/office/powerpoint/2010/main" val="10071283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D56C4-E31A-483F-AD0E-CD60F51944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A8C8D6-67CD-4B2F-ACF3-0A870DEACE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2090B-4BB4-4E49-84CF-F71AB2847146}"/>
              </a:ext>
            </a:extLst>
          </p:cNvPr>
          <p:cNvSpPr>
            <a:spLocks noGrp="1"/>
          </p:cNvSpPr>
          <p:nvPr>
            <p:ph type="dt" sz="half" idx="10"/>
          </p:nvPr>
        </p:nvSpPr>
        <p:spPr/>
        <p:txBody>
          <a:bodyPr/>
          <a:lstStyle/>
          <a:p>
            <a:fld id="{E0CD913E-0B67-4A9B-9471-D4D85D668141}" type="datetimeFigureOut">
              <a:rPr lang="en-US" smtClean="0"/>
              <a:t>6/18/2018</a:t>
            </a:fld>
            <a:endParaRPr lang="en-US"/>
          </a:p>
        </p:txBody>
      </p:sp>
      <p:sp>
        <p:nvSpPr>
          <p:cNvPr id="5" name="Footer Placeholder 4">
            <a:extLst>
              <a:ext uri="{FF2B5EF4-FFF2-40B4-BE49-F238E27FC236}">
                <a16:creationId xmlns:a16="http://schemas.microsoft.com/office/drawing/2014/main" id="{3AAE859B-BE9E-450C-A56E-76CFC9F71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0992DA-D7FE-4581-A79E-C96057933D71}"/>
              </a:ext>
            </a:extLst>
          </p:cNvPr>
          <p:cNvSpPr>
            <a:spLocks noGrp="1"/>
          </p:cNvSpPr>
          <p:nvPr>
            <p:ph type="sldNum" sz="quarter" idx="12"/>
          </p:nvPr>
        </p:nvSpPr>
        <p:spPr/>
        <p:txBody>
          <a:bodyPr/>
          <a:lstStyle/>
          <a:p>
            <a:fld id="{52CA49F3-4DA4-4461-BC0A-C9DE9EB87BFA}" type="slidenum">
              <a:rPr lang="en-US" smtClean="0"/>
              <a:t>‹#›</a:t>
            </a:fld>
            <a:endParaRPr lang="en-US"/>
          </a:p>
        </p:txBody>
      </p:sp>
    </p:spTree>
    <p:extLst>
      <p:ext uri="{BB962C8B-B14F-4D97-AF65-F5344CB8AC3E}">
        <p14:creationId xmlns:p14="http://schemas.microsoft.com/office/powerpoint/2010/main" val="34232730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A4B5B1-0AC8-401E-912C-2E77D67FD922}"/>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7A3CEE-442A-4876-94B0-FA307F958BB5}"/>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ABFA1-D563-4B2C-811E-BEE014CF1D88}"/>
              </a:ext>
            </a:extLst>
          </p:cNvPr>
          <p:cNvSpPr>
            <a:spLocks noGrp="1"/>
          </p:cNvSpPr>
          <p:nvPr>
            <p:ph type="dt" sz="half" idx="10"/>
          </p:nvPr>
        </p:nvSpPr>
        <p:spPr/>
        <p:txBody>
          <a:bodyPr/>
          <a:lstStyle/>
          <a:p>
            <a:fld id="{E0CD913E-0B67-4A9B-9471-D4D85D668141}" type="datetimeFigureOut">
              <a:rPr lang="en-US" smtClean="0"/>
              <a:t>6/18/2018</a:t>
            </a:fld>
            <a:endParaRPr lang="en-US"/>
          </a:p>
        </p:txBody>
      </p:sp>
      <p:sp>
        <p:nvSpPr>
          <p:cNvPr id="5" name="Footer Placeholder 4">
            <a:extLst>
              <a:ext uri="{FF2B5EF4-FFF2-40B4-BE49-F238E27FC236}">
                <a16:creationId xmlns:a16="http://schemas.microsoft.com/office/drawing/2014/main" id="{83565244-72B5-4DF5-8F28-816C8F1E9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D6BE0-0CAF-4675-8918-3B49017CA64B}"/>
              </a:ext>
            </a:extLst>
          </p:cNvPr>
          <p:cNvSpPr>
            <a:spLocks noGrp="1"/>
          </p:cNvSpPr>
          <p:nvPr>
            <p:ph type="sldNum" sz="quarter" idx="12"/>
          </p:nvPr>
        </p:nvSpPr>
        <p:spPr/>
        <p:txBody>
          <a:bodyPr/>
          <a:lstStyle/>
          <a:p>
            <a:fld id="{52CA49F3-4DA4-4461-BC0A-C9DE9EB87BFA}" type="slidenum">
              <a:rPr lang="en-US" smtClean="0"/>
              <a:t>‹#›</a:t>
            </a:fld>
            <a:endParaRPr lang="en-US"/>
          </a:p>
        </p:txBody>
      </p:sp>
    </p:spTree>
    <p:extLst>
      <p:ext uri="{BB962C8B-B14F-4D97-AF65-F5344CB8AC3E}">
        <p14:creationId xmlns:p14="http://schemas.microsoft.com/office/powerpoint/2010/main" val="37911774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77218" y="2469372"/>
            <a:ext cx="10706641" cy="2052543"/>
          </a:xfrm>
        </p:spPr>
        <p:txBody>
          <a:bodyPr/>
          <a:lstStyle>
            <a:lvl1pPr>
              <a:defRPr sz="5507">
                <a:solidFill>
                  <a:srgbClr val="0070C0"/>
                </a:solidFill>
              </a:defRPr>
            </a:lvl1pPr>
          </a:lstStyle>
          <a:p>
            <a:r>
              <a:rPr lang="en-US" dirty="0"/>
              <a:t>Click to edit Master title style</a:t>
            </a:r>
          </a:p>
        </p:txBody>
      </p:sp>
      <p:sp>
        <p:nvSpPr>
          <p:cNvPr id="25" name="Text Placeholder 24"/>
          <p:cNvSpPr>
            <a:spLocks noGrp="1"/>
          </p:cNvSpPr>
          <p:nvPr>
            <p:ph type="body" sz="quarter" idx="10"/>
          </p:nvPr>
        </p:nvSpPr>
        <p:spPr>
          <a:xfrm>
            <a:off x="1477218" y="4529321"/>
            <a:ext cx="7594904" cy="1228899"/>
          </a:xfrm>
          <a:prstGeom prst="rect">
            <a:avLst/>
          </a:prstGeom>
        </p:spPr>
        <p:txBody>
          <a:bodyPr/>
          <a:lstStyle>
            <a:lvl1pPr marL="0" indent="0">
              <a:buNone/>
              <a:defRPr sz="3264">
                <a:solidFill>
                  <a:schemeClr val="tx1">
                    <a:lumMod val="50000"/>
                  </a:schemeClr>
                </a:solidFill>
                <a:latin typeface="Segoe UI Light" pitchFamily="34" charset="0"/>
              </a:defRPr>
            </a:lvl1pPr>
            <a:lvl2pPr marL="466298" indent="0">
              <a:buNone/>
              <a:defRPr sz="2040"/>
            </a:lvl2pPr>
            <a:lvl3pPr marL="932597" indent="0">
              <a:buNone/>
              <a:defRPr sz="2040"/>
            </a:lvl3pPr>
            <a:lvl4pPr marL="1398895" indent="0">
              <a:buNone/>
              <a:defRPr sz="2040"/>
            </a:lvl4pPr>
            <a:lvl5pPr marL="1865193" indent="0">
              <a:buNone/>
              <a:defRPr sz="2040"/>
            </a:lvl5pPr>
          </a:lstStyle>
          <a:p>
            <a:pPr lvl="0"/>
            <a:r>
              <a:rPr lang="en-US" dirty="0"/>
              <a:t>Edit Master text styles</a:t>
            </a:r>
          </a:p>
        </p:txBody>
      </p:sp>
    </p:spTree>
    <p:extLst>
      <p:ext uri="{BB962C8B-B14F-4D97-AF65-F5344CB8AC3E}">
        <p14:creationId xmlns:p14="http://schemas.microsoft.com/office/powerpoint/2010/main" val="3375879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8763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62"/>
            <a:ext cx="5492776" cy="4718967"/>
          </a:xfrm>
          <a:prstGeom prst="rect">
            <a:avLst/>
          </a:prstGeom>
        </p:spPr>
        <p:txBody>
          <a:bodyPr/>
          <a:lstStyle>
            <a:lvl1pPr marL="466298" indent="-466298">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81602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282320"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90331" indent="-291436">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156630" indent="-291436">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321713" y="1632062"/>
            <a:ext cx="5492776" cy="4718967"/>
          </a:xfrm>
          <a:prstGeom prst="rect">
            <a:avLst/>
          </a:prstGeom>
        </p:spPr>
        <p:txBody>
          <a:bodyPr/>
          <a:lstStyle>
            <a:lvl1pPr marL="349724" indent="-349724">
              <a:buClrTx/>
              <a:buFont typeface="Arial" pitchFamily="34" charset="0"/>
              <a:buChar char="•"/>
              <a:defRPr sz="2856">
                <a:latin typeface="Segoe UI" panose="020B0502040204020203" pitchFamily="34" charset="0"/>
                <a:ea typeface="Segoe UI Symbol" pitchFamily="34" charset="0"/>
                <a:cs typeface="Segoe UI" panose="020B0502040204020203" pitchFamily="34" charset="0"/>
              </a:defRPr>
            </a:lvl1pPr>
            <a:lvl2pPr marL="757735" indent="-291436">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2pPr>
            <a:lvl3pPr marL="1165746" indent="-233149">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3pPr>
            <a:lvl4pPr marL="1632044" indent="-23314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4pPr>
            <a:lvl5pPr marL="2098342" indent="-233149">
              <a:buClrTx/>
              <a:buFont typeface="Arial" pitchFamily="34" charset="0"/>
              <a:buChar char="•"/>
              <a:defRPr sz="1836">
                <a:latin typeface="Segoe UI" panose="020B0502040204020203" pitchFamily="34" charset="0"/>
                <a:ea typeface="Segoe UI Symbol" pitchFamily="34" charset="0"/>
                <a:cs typeface="Segoe UI" panose="020B0502040204020203" pitchFamily="34" charset="0"/>
              </a:defRPr>
            </a:lvl5pPr>
            <a:lvl6pPr>
              <a:defRPr sz="1836"/>
            </a:lvl6pPr>
            <a:lvl7pPr>
              <a:defRPr sz="1836"/>
            </a:lvl7pPr>
            <a:lvl8pPr>
              <a:defRPr sz="1836"/>
            </a:lvl8pPr>
            <a:lvl9pPr>
              <a:defRPr sz="183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25501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41791654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821022" y="1632833"/>
            <a:ext cx="10794563" cy="4783478"/>
          </a:xfrm>
          <a:prstGeom prst="rect">
            <a:avLst/>
          </a:prstGeom>
        </p:spPr>
        <p:txBody>
          <a:bodyPr/>
          <a:lstStyle>
            <a:lvl1pPr marL="0" indent="0">
              <a:buNone/>
              <a:defRPr sz="2856" b="0" baseline="0">
                <a:solidFill>
                  <a:schemeClr val="tx1">
                    <a:lumMod val="65000"/>
                    <a:lumOff val="35000"/>
                  </a:schemeClr>
                </a:solidFill>
                <a:latin typeface="Segoe UI" panose="020B0502040204020203" pitchFamily="34" charset="0"/>
                <a:cs typeface="Segoe UI" panose="020B0502040204020203" pitchFamily="34" charset="0"/>
              </a:defRPr>
            </a:lvl1pPr>
          </a:lstStyle>
          <a:p>
            <a:pPr lvl="0"/>
            <a:r>
              <a:rPr lang="en-US" dirty="0"/>
              <a:t>Insert Text</a:t>
            </a:r>
          </a:p>
        </p:txBody>
      </p:sp>
      <p:sp>
        <p:nvSpPr>
          <p:cNvPr id="4"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33691112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621987" y="418674"/>
            <a:ext cx="11192503" cy="880227"/>
          </a:xfrm>
        </p:spPr>
        <p:txBody>
          <a:bodyPr anchor="t"/>
          <a:lstStyle/>
          <a:p>
            <a:r>
              <a:rPr lang="en-US"/>
              <a:t>Click to edit Master title style</a:t>
            </a:r>
          </a:p>
        </p:txBody>
      </p:sp>
    </p:spTree>
    <p:extLst>
      <p:ext uri="{BB962C8B-B14F-4D97-AF65-F5344CB8AC3E}">
        <p14:creationId xmlns:p14="http://schemas.microsoft.com/office/powerpoint/2010/main" val="2675239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7302" y="374132"/>
            <a:ext cx="11375536" cy="87295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27301" y="1476621"/>
            <a:ext cx="11310443" cy="4986538"/>
          </a:xfrm>
          <a:prstGeom prst="rect">
            <a:avLst/>
          </a:prstGeom>
        </p:spPr>
        <p:txBody>
          <a:bodyPr/>
          <a:lstStyle>
            <a:lvl1pPr marL="466298" indent="-466298">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19260" indent="-466298">
              <a:buClrTx/>
              <a:buFont typeface="Segoe UI" panose="020B0502040204020203" pitchFamily="34" charset="0"/>
              <a:buChar char="−"/>
              <a:defRPr sz="2856">
                <a:latin typeface="Segoe UI" panose="020B0502040204020203" pitchFamily="34" charset="0"/>
                <a:ea typeface="Segoe UI Symbol" pitchFamily="34" charset="0"/>
                <a:cs typeface="Segoe UI" panose="020B0502040204020203" pitchFamily="34" charset="0"/>
              </a:defRPr>
            </a:lvl2pPr>
            <a:lvl3pPr marL="992502" indent="-349724">
              <a:buClrTx/>
              <a:buFont typeface="Arial" pitchFamily="34" charset="0"/>
              <a:buChar char="•"/>
              <a:defRPr sz="2448">
                <a:latin typeface="Segoe UI" panose="020B0502040204020203" pitchFamily="34" charset="0"/>
                <a:ea typeface="Segoe UI Symbol" pitchFamily="34" charset="0"/>
                <a:cs typeface="Segoe UI" panose="020B0502040204020203" pitchFamily="34" charset="0"/>
              </a:defRPr>
            </a:lvl3pPr>
            <a:lvl4pPr marL="1633663"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4pPr>
            <a:lvl5pPr marL="1861955" indent="-349724">
              <a:buClrTx/>
              <a:buFont typeface="Arial" pitchFamily="34" charset="0"/>
              <a:buChar char="•"/>
              <a:defRPr sz="204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101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a:prstGeom prst="rect">
            <a:avLst/>
          </a:prstGeom>
        </p:spPr>
        <p:txBody>
          <a:bodyPr/>
          <a:lstStyle>
            <a:lvl1pPr marL="0" indent="0" algn="ctr">
              <a:buNone/>
              <a:defRPr sz="2448">
                <a:latin typeface="Segoe UI" panose="020B0502040204020203" pitchFamily="34" charset="0"/>
                <a:cs typeface="Segoe UI" panose="020B05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a:xfrm>
            <a:off x="855008" y="6482889"/>
            <a:ext cx="2798207" cy="372394"/>
          </a:xfrm>
          <a:prstGeom prst="rect">
            <a:avLst/>
          </a:prstGeom>
        </p:spPr>
        <p:txBody>
          <a:bodyPr/>
          <a:lstStyle>
            <a:lvl1pPr>
              <a:defRPr>
                <a:solidFill>
                  <a:schemeClr val="tx1">
                    <a:lumMod val="50000"/>
                  </a:schemeClr>
                </a:solidFill>
              </a:defRPr>
            </a:lvl1pPr>
          </a:lstStyle>
          <a:p>
            <a:fld id="{0A9D7123-72F7-4849-BD8E-8FE1358A728B}" type="datetimeFigureOut">
              <a:rPr lang="en-US" smtClean="0">
                <a:solidFill>
                  <a:srgbClr val="FFFFFF">
                    <a:lumMod val="50000"/>
                  </a:srgbClr>
                </a:solidFill>
              </a:rPr>
              <a:pPr/>
              <a:t>6/18/2018</a:t>
            </a:fld>
            <a:endParaRPr lang="en-US" dirty="0">
              <a:solidFill>
                <a:srgbClr val="FFFFFF">
                  <a:lumMod val="50000"/>
                </a:srgbClr>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lvl1pPr>
              <a:defRPr>
                <a:solidFill>
                  <a:schemeClr val="tx1">
                    <a:lumMod val="50000"/>
                  </a:schemeClr>
                </a:solidFill>
              </a:defRPr>
            </a:lvl1pPr>
          </a:lstStyle>
          <a:p>
            <a:endParaRPr lang="en-US" dirty="0">
              <a:solidFill>
                <a:srgbClr val="FFFFFF">
                  <a:lumMod val="50000"/>
                </a:srgbClr>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lvl1pPr>
              <a:defRPr>
                <a:solidFill>
                  <a:schemeClr val="tx1">
                    <a:lumMod val="50000"/>
                  </a:schemeClr>
                </a:solidFill>
              </a:defRPr>
            </a:lvl1pPr>
          </a:lstStyle>
          <a:p>
            <a:fld id="{3B7F53D9-503C-43F0-8772-C53FE3EEB1EE}"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13671208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1">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7"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320796" flipH="1">
            <a:off x="1288841" y="3011646"/>
            <a:ext cx="1153966" cy="1153802"/>
          </a:xfrm>
          <a:prstGeom prst="rect">
            <a:avLst/>
          </a:prstGeom>
        </p:spPr>
      </p:pic>
    </p:spTree>
    <p:extLst>
      <p:ext uri="{BB962C8B-B14F-4D97-AF65-F5344CB8AC3E}">
        <p14:creationId xmlns:p14="http://schemas.microsoft.com/office/powerpoint/2010/main" val="34309904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2">
    <p:spTree>
      <p:nvGrpSpPr>
        <p:cNvPr id="1" name=""/>
        <p:cNvGrpSpPr/>
        <p:nvPr/>
      </p:nvGrpSpPr>
      <p:grpSpPr>
        <a:xfrm>
          <a:off x="0" y="0"/>
          <a:ext cx="0" cy="0"/>
          <a:chOff x="0" y="0"/>
          <a:chExt cx="0" cy="0"/>
        </a:xfrm>
      </p:grpSpPr>
      <p:sp>
        <p:nvSpPr>
          <p:cNvPr id="3" name="Title 2"/>
          <p:cNvSpPr>
            <a:spLocks noGrp="1"/>
          </p:cNvSpPr>
          <p:nvPr>
            <p:ph type="ctrTitle" hasCustomPrompt="1"/>
          </p:nvPr>
        </p:nvSpPr>
        <p:spPr>
          <a:xfrm>
            <a:off x="2627724" y="2931039"/>
            <a:ext cx="9327356" cy="559456"/>
          </a:xfrm>
        </p:spPr>
        <p:txBody>
          <a:bodyPr/>
          <a:lstStyle>
            <a:lvl1pPr>
              <a:defRPr/>
            </a:lvl1pPr>
          </a:lstStyle>
          <a:p>
            <a:pPr algn="l"/>
            <a:r>
              <a:rPr lang="en-US" dirty="0"/>
              <a:t>DEMO</a:t>
            </a:r>
          </a:p>
        </p:txBody>
      </p:sp>
      <p:sp>
        <p:nvSpPr>
          <p:cNvPr id="5" name="Subtitle 3"/>
          <p:cNvSpPr>
            <a:spLocks noGrp="1"/>
          </p:cNvSpPr>
          <p:nvPr>
            <p:ph type="subTitle" idx="1" hasCustomPrompt="1"/>
          </p:nvPr>
        </p:nvSpPr>
        <p:spPr>
          <a:xfrm>
            <a:off x="2750077" y="3588546"/>
            <a:ext cx="6249329" cy="849381"/>
          </a:xfrm>
          <a:prstGeom prst="rect">
            <a:avLst/>
          </a:prstGeom>
        </p:spPr>
        <p:txBody>
          <a:bodyPr/>
          <a:lstStyle>
            <a:lvl1pPr marL="0" indent="0">
              <a:buNone/>
              <a:defRPr>
                <a:solidFill>
                  <a:schemeClr val="tx1">
                    <a:lumMod val="50000"/>
                  </a:schemeClr>
                </a:solidFill>
              </a:defRPr>
            </a:lvl1pPr>
          </a:lstStyle>
          <a:p>
            <a:pPr algn="l"/>
            <a:r>
              <a:rPr lang="en-US" sz="3264" dirty="0"/>
              <a:t>Demo description</a:t>
            </a:r>
          </a:p>
        </p:txBody>
      </p:sp>
    </p:spTree>
    <p:extLst>
      <p:ext uri="{BB962C8B-B14F-4D97-AF65-F5344CB8AC3E}">
        <p14:creationId xmlns:p14="http://schemas.microsoft.com/office/powerpoint/2010/main" val="20087664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0" y="1598749"/>
            <a:ext cx="12436475" cy="4231981"/>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rgbClr val="FFFFFF"/>
              </a:solidFill>
            </a:endParaRPr>
          </a:p>
        </p:txBody>
      </p:sp>
    </p:spTree>
    <p:extLst>
      <p:ext uri="{BB962C8B-B14F-4D97-AF65-F5344CB8AC3E}">
        <p14:creationId xmlns:p14="http://schemas.microsoft.com/office/powerpoint/2010/main" val="27813806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9"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80345265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41344484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61808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pPr defTabSz="931684" fontAlgn="base">
              <a:spcBef>
                <a:spcPct val="0"/>
              </a:spcBef>
              <a:spcAft>
                <a:spcPct val="0"/>
              </a:spcAft>
            </a:pPr>
            <a:fld id="{B9CFEEF2-ADE0-4B48-B5E9-FE1FDBC12385}" type="datetimeFigureOut">
              <a:rPr lang="en-US" sz="2400" smtClean="0">
                <a:solidFill>
                  <a:srgbClr val="FFFFFF"/>
                </a:solidFill>
                <a:ea typeface="ＭＳ Ｐゴシック" charset="0"/>
              </a:rPr>
              <a:pPr defTabSz="931684" fontAlgn="base">
                <a:spcBef>
                  <a:spcPct val="0"/>
                </a:spcBef>
                <a:spcAft>
                  <a:spcPct val="0"/>
                </a:spcAft>
              </a:pPr>
              <a:t>6/18/2018</a:t>
            </a:fld>
            <a:endParaRPr lang="en-US" sz="2400" dirty="0">
              <a:solidFill>
                <a:srgbClr val="FFFFFF"/>
              </a:solidFill>
              <a:ea typeface="ＭＳ Ｐゴシック" charset="0"/>
            </a:endParaRPr>
          </a:p>
        </p:txBody>
      </p:sp>
      <p:sp>
        <p:nvSpPr>
          <p:cNvPr id="7" name="Title 1"/>
          <p:cNvSpPr>
            <a:spLocks noGrp="1"/>
          </p:cNvSpPr>
          <p:nvPr>
            <p:ph type="title" hasCustomPrompt="1"/>
          </p:nvPr>
        </p:nvSpPr>
        <p:spPr bwMode="auto">
          <a:xfrm>
            <a:off x="373615" y="2249369"/>
            <a:ext cx="8705446" cy="2486942"/>
          </a:xfrm>
          <a:noFill/>
        </p:spPr>
        <p:txBody>
          <a:bodyPr lIns="195067" tIns="121917" rIns="195067" bIns="121917" anchor="t" anchorCtr="0"/>
          <a:lstStyle>
            <a:lvl1pPr>
              <a:defRPr sz="7341"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dirty="0"/>
              <a:t>Speaker Name</a:t>
            </a:r>
          </a:p>
        </p:txBody>
      </p:sp>
    </p:spTree>
    <p:extLst>
      <p:ext uri="{BB962C8B-B14F-4D97-AF65-F5344CB8AC3E}">
        <p14:creationId xmlns:p14="http://schemas.microsoft.com/office/powerpoint/2010/main" val="20864531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1425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7">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806354530"/>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50301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40" y="1214440"/>
            <a:ext cx="11887200"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95605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image" Target="../media/image1.emf"/><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79"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497892038"/>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5" r:id="rId16"/>
    <p:sldLayoutId id="2147484536" r:id="rId17"/>
    <p:sldLayoutId id="2147484537" r:id="rId18"/>
    <p:sldLayoutId id="2147484538" r:id="rId19"/>
    <p:sldLayoutId id="2147484539" r:id="rId20"/>
    <p:sldLayoutId id="2147484540" r:id="rId21"/>
    <p:sldLayoutId id="2147484541" r:id="rId22"/>
    <p:sldLayoutId id="2147484542" r:id="rId23"/>
    <p:sldLayoutId id="2147484543" r:id="rId24"/>
    <p:sldLayoutId id="2147484544" r:id="rId25"/>
    <p:sldLayoutId id="2147484545" r:id="rId2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F0F91-6243-46E2-B526-51FFC1B4E0F0}"/>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3507C0-0849-4845-9776-0FBBDD54A998}"/>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352E1-7B01-4490-B82C-2417F2B4B06C}"/>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E0CD913E-0B67-4A9B-9471-D4D85D668141}" type="datetimeFigureOut">
              <a:rPr lang="en-US" smtClean="0"/>
              <a:t>6/18/2018</a:t>
            </a:fld>
            <a:endParaRPr lang="en-US"/>
          </a:p>
        </p:txBody>
      </p:sp>
      <p:sp>
        <p:nvSpPr>
          <p:cNvPr id="5" name="Footer Placeholder 4">
            <a:extLst>
              <a:ext uri="{FF2B5EF4-FFF2-40B4-BE49-F238E27FC236}">
                <a16:creationId xmlns:a16="http://schemas.microsoft.com/office/drawing/2014/main" id="{0B54DC09-879B-4957-BFCC-0A918AFBC38B}"/>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56A203-DBFD-4B8D-8AEA-8FDA7C1D188A}"/>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2CA49F3-4DA4-4461-BC0A-C9DE9EB87BFA}" type="slidenum">
              <a:rPr lang="en-US" smtClean="0"/>
              <a:t>‹#›</a:t>
            </a:fld>
            <a:endParaRPr lang="en-US"/>
          </a:p>
        </p:txBody>
      </p:sp>
    </p:spTree>
    <p:extLst>
      <p:ext uri="{BB962C8B-B14F-4D97-AF65-F5344CB8AC3E}">
        <p14:creationId xmlns:p14="http://schemas.microsoft.com/office/powerpoint/2010/main" val="3459091712"/>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987" y="366863"/>
            <a:ext cx="11192503" cy="880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650248407"/>
      </p:ext>
    </p:extLst>
  </p:cSld>
  <p:clrMap bg1="dk1" tx1="lt1" bg2="dk2" tx2="lt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Lst>
  <p:txStyles>
    <p:titleStyle>
      <a:lvl1pPr algn="l" defTabSz="466298" rtl="0" eaLnBrk="1" fontAlgn="base" hangingPunct="1">
        <a:lnSpc>
          <a:spcPct val="80000"/>
        </a:lnSpc>
        <a:spcBef>
          <a:spcPct val="0"/>
        </a:spcBef>
        <a:spcAft>
          <a:spcPct val="0"/>
        </a:spcAft>
        <a:defRPr sz="5507" kern="1200">
          <a:solidFill>
            <a:srgbClr val="0070C0"/>
          </a:solidFill>
          <a:latin typeface="Segoe UI Light"/>
          <a:ea typeface="ＭＳ Ｐゴシック" charset="0"/>
          <a:cs typeface="Segoe UI Light"/>
        </a:defRPr>
      </a:lvl1pPr>
      <a:lvl2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2pPr>
      <a:lvl3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3pPr>
      <a:lvl4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4pPr>
      <a:lvl5pPr algn="l" defTabSz="466298" rtl="0" eaLnBrk="1" fontAlgn="base" hangingPunct="1">
        <a:lnSpc>
          <a:spcPct val="80000"/>
        </a:lnSpc>
        <a:spcBef>
          <a:spcPct val="0"/>
        </a:spcBef>
        <a:spcAft>
          <a:spcPct val="0"/>
        </a:spcAft>
        <a:defRPr sz="4488">
          <a:solidFill>
            <a:schemeClr val="accent1"/>
          </a:solidFill>
          <a:latin typeface="Segoe UI Light" charset="0"/>
          <a:ea typeface="ＭＳ Ｐゴシック" charset="0"/>
        </a:defRPr>
      </a:lvl5pPr>
      <a:lvl6pPr marL="466298" algn="l" defTabSz="466298" rtl="0" eaLnBrk="1" fontAlgn="base" hangingPunct="1">
        <a:spcBef>
          <a:spcPct val="0"/>
        </a:spcBef>
        <a:spcAft>
          <a:spcPct val="0"/>
        </a:spcAft>
        <a:defRPr sz="4488">
          <a:solidFill>
            <a:schemeClr val="accent1"/>
          </a:solidFill>
          <a:latin typeface="Segoe UI Light" charset="0"/>
          <a:ea typeface="ＭＳ Ｐゴシック" charset="0"/>
        </a:defRPr>
      </a:lvl6pPr>
      <a:lvl7pPr marL="932597" algn="l" defTabSz="466298" rtl="0" eaLnBrk="1" fontAlgn="base" hangingPunct="1">
        <a:spcBef>
          <a:spcPct val="0"/>
        </a:spcBef>
        <a:spcAft>
          <a:spcPct val="0"/>
        </a:spcAft>
        <a:defRPr sz="4488">
          <a:solidFill>
            <a:schemeClr val="accent1"/>
          </a:solidFill>
          <a:latin typeface="Segoe UI Light" charset="0"/>
          <a:ea typeface="ＭＳ Ｐゴシック" charset="0"/>
        </a:defRPr>
      </a:lvl7pPr>
      <a:lvl8pPr marL="1398895" algn="l" defTabSz="466298" rtl="0" eaLnBrk="1" fontAlgn="base" hangingPunct="1">
        <a:spcBef>
          <a:spcPct val="0"/>
        </a:spcBef>
        <a:spcAft>
          <a:spcPct val="0"/>
        </a:spcAft>
        <a:defRPr sz="4488">
          <a:solidFill>
            <a:schemeClr val="accent1"/>
          </a:solidFill>
          <a:latin typeface="Segoe UI Light" charset="0"/>
          <a:ea typeface="ＭＳ Ｐゴシック" charset="0"/>
        </a:defRPr>
      </a:lvl8pPr>
      <a:lvl9pPr marL="1865193" algn="l" defTabSz="466298" rtl="0" eaLnBrk="1" fontAlgn="base" hangingPunct="1">
        <a:spcBef>
          <a:spcPct val="0"/>
        </a:spcBef>
        <a:spcAft>
          <a:spcPct val="0"/>
        </a:spcAft>
        <a:defRPr sz="4488">
          <a:solidFill>
            <a:schemeClr val="accent1"/>
          </a:solidFill>
          <a:latin typeface="Segoe UI Light" charset="0"/>
          <a:ea typeface="ＭＳ Ｐゴシック" charset="0"/>
        </a:defRPr>
      </a:lvl9pPr>
    </p:titleStyle>
    <p:bodyStyle>
      <a:lvl1pPr marL="349724" indent="-349724" algn="l" defTabSz="932559"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Segoe UI (Body)"/>
          <a:ea typeface="+mn-ea"/>
          <a:cs typeface="+mn-cs"/>
        </a:defRPr>
      </a:lvl1pPr>
      <a:lvl2pPr marL="757735" indent="-291436" algn="l" defTabSz="932559" rtl="0" eaLnBrk="1" fontAlgn="base" latinLnBrk="0" hangingPunct="1">
        <a:lnSpc>
          <a:spcPct val="90000"/>
        </a:lnSpc>
        <a:spcBef>
          <a:spcPct val="20000"/>
        </a:spcBef>
        <a:spcAft>
          <a:spcPts val="408"/>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1165746" indent="-233149" algn="l" defTabSz="932559" rtl="0" eaLnBrk="1" fontAlgn="base" latinLnBrk="0" hangingPunct="1">
        <a:lnSpc>
          <a:spcPct val="90000"/>
        </a:lnSpc>
        <a:spcBef>
          <a:spcPct val="20000"/>
        </a:spcBef>
        <a:spcAft>
          <a:spcPts val="306"/>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632044" indent="-233149" algn="l" defTabSz="932559" rtl="0" eaLnBrk="1" fontAlgn="base" latinLnBrk="0" hangingPunct="1">
        <a:lnSpc>
          <a:spcPct val="90000"/>
        </a:lnSpc>
        <a:spcBef>
          <a:spcPct val="20000"/>
        </a:spcBef>
        <a:spcAft>
          <a:spcPct val="0"/>
        </a:spcAft>
        <a:buSzPct val="90000"/>
        <a:buFont typeface="Arial" charset="0"/>
        <a:buChar char="•"/>
        <a:defRPr lang="en-US" sz="3264" kern="120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2098342" indent="-233149" algn="l" defTabSz="932559" rtl="0" eaLnBrk="1" fontAlgn="base" latinLnBrk="0" hangingPunct="1">
        <a:lnSpc>
          <a:spcPct val="90000"/>
        </a:lnSpc>
        <a:spcBef>
          <a:spcPct val="20000"/>
        </a:spcBef>
        <a:spcAft>
          <a:spcPct val="0"/>
        </a:spcAft>
        <a:buSzPct val="90000"/>
        <a:buFont typeface="Arial" charset="0"/>
        <a:buChar char="•"/>
        <a:defRPr lang="en-US" sz="3264" kern="1200" dirty="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64641" indent="-233149" algn="l" defTabSz="466298" rtl="0" eaLnBrk="1" latinLnBrk="0" hangingPunct="1">
        <a:spcBef>
          <a:spcPct val="20000"/>
        </a:spcBef>
        <a:buFont typeface="Arial"/>
        <a:buChar char="•"/>
        <a:defRPr sz="2040" kern="1200">
          <a:solidFill>
            <a:schemeClr val="tx1"/>
          </a:solidFill>
          <a:latin typeface="+mn-lt"/>
          <a:ea typeface="+mn-ea"/>
          <a:cs typeface="+mn-cs"/>
        </a:defRPr>
      </a:lvl6pPr>
      <a:lvl7pPr marL="3030939" indent="-233149" algn="l" defTabSz="466298" rtl="0" eaLnBrk="1" latinLnBrk="0" hangingPunct="1">
        <a:spcBef>
          <a:spcPct val="20000"/>
        </a:spcBef>
        <a:buFont typeface="Arial"/>
        <a:buChar char="•"/>
        <a:defRPr sz="2040" kern="1200">
          <a:solidFill>
            <a:schemeClr val="tx1"/>
          </a:solidFill>
          <a:latin typeface="+mn-lt"/>
          <a:ea typeface="+mn-ea"/>
          <a:cs typeface="+mn-cs"/>
        </a:defRPr>
      </a:lvl7pPr>
      <a:lvl8pPr marL="3497237" indent="-233149" algn="l" defTabSz="466298" rtl="0" eaLnBrk="1" latinLnBrk="0" hangingPunct="1">
        <a:spcBef>
          <a:spcPct val="20000"/>
        </a:spcBef>
        <a:buFont typeface="Arial"/>
        <a:buChar char="•"/>
        <a:defRPr sz="2040" kern="1200">
          <a:solidFill>
            <a:schemeClr val="tx1"/>
          </a:solidFill>
          <a:latin typeface="+mn-lt"/>
          <a:ea typeface="+mn-ea"/>
          <a:cs typeface="+mn-cs"/>
        </a:defRPr>
      </a:lvl8pPr>
      <a:lvl9pPr marL="3963535" indent="-233149" algn="l" defTabSz="466298" rtl="0" eaLnBrk="1" latinLnBrk="0" hangingPunct="1">
        <a:spcBef>
          <a:spcPct val="20000"/>
        </a:spcBef>
        <a:buFont typeface="Arial"/>
        <a:buChar char="•"/>
        <a:defRPr sz="2040" kern="1200">
          <a:solidFill>
            <a:schemeClr val="tx1"/>
          </a:solidFill>
          <a:latin typeface="+mn-lt"/>
          <a:ea typeface="+mn-ea"/>
          <a:cs typeface="+mn-cs"/>
        </a:defRPr>
      </a:lvl9pPr>
    </p:bodyStyle>
    <p:otherStyle>
      <a:defPPr>
        <a:defRPr lang="en-US"/>
      </a:defPPr>
      <a:lvl1pPr marL="0" algn="l" defTabSz="466298" rtl="0" eaLnBrk="1" latinLnBrk="0" hangingPunct="1">
        <a:defRPr sz="1836" kern="1200">
          <a:solidFill>
            <a:schemeClr val="tx1"/>
          </a:solidFill>
          <a:latin typeface="+mn-lt"/>
          <a:ea typeface="+mn-ea"/>
          <a:cs typeface="+mn-cs"/>
        </a:defRPr>
      </a:lvl1pPr>
      <a:lvl2pPr marL="466298" algn="l" defTabSz="466298" rtl="0" eaLnBrk="1" latinLnBrk="0" hangingPunct="1">
        <a:defRPr sz="1836" kern="1200">
          <a:solidFill>
            <a:schemeClr val="tx1"/>
          </a:solidFill>
          <a:latin typeface="+mn-lt"/>
          <a:ea typeface="+mn-ea"/>
          <a:cs typeface="+mn-cs"/>
        </a:defRPr>
      </a:lvl2pPr>
      <a:lvl3pPr marL="932597" algn="l" defTabSz="466298" rtl="0" eaLnBrk="1" latinLnBrk="0" hangingPunct="1">
        <a:defRPr sz="1836" kern="1200">
          <a:solidFill>
            <a:schemeClr val="tx1"/>
          </a:solidFill>
          <a:latin typeface="+mn-lt"/>
          <a:ea typeface="+mn-ea"/>
          <a:cs typeface="+mn-cs"/>
        </a:defRPr>
      </a:lvl3pPr>
      <a:lvl4pPr marL="1398895" algn="l" defTabSz="466298" rtl="0" eaLnBrk="1" latinLnBrk="0" hangingPunct="1">
        <a:defRPr sz="1836" kern="1200">
          <a:solidFill>
            <a:schemeClr val="tx1"/>
          </a:solidFill>
          <a:latin typeface="+mn-lt"/>
          <a:ea typeface="+mn-ea"/>
          <a:cs typeface="+mn-cs"/>
        </a:defRPr>
      </a:lvl4pPr>
      <a:lvl5pPr marL="1865193" algn="l" defTabSz="466298" rtl="0" eaLnBrk="1" latinLnBrk="0" hangingPunct="1">
        <a:defRPr sz="1836" kern="1200">
          <a:solidFill>
            <a:schemeClr val="tx1"/>
          </a:solidFill>
          <a:latin typeface="+mn-lt"/>
          <a:ea typeface="+mn-ea"/>
          <a:cs typeface="+mn-cs"/>
        </a:defRPr>
      </a:lvl5pPr>
      <a:lvl6pPr marL="2331491" algn="l" defTabSz="466298" rtl="0" eaLnBrk="1" latinLnBrk="0" hangingPunct="1">
        <a:defRPr sz="1836" kern="1200">
          <a:solidFill>
            <a:schemeClr val="tx1"/>
          </a:solidFill>
          <a:latin typeface="+mn-lt"/>
          <a:ea typeface="+mn-ea"/>
          <a:cs typeface="+mn-cs"/>
        </a:defRPr>
      </a:lvl6pPr>
      <a:lvl7pPr marL="2797790" algn="l" defTabSz="466298" rtl="0" eaLnBrk="1" latinLnBrk="0" hangingPunct="1">
        <a:defRPr sz="1836" kern="1200">
          <a:solidFill>
            <a:schemeClr val="tx1"/>
          </a:solidFill>
          <a:latin typeface="+mn-lt"/>
          <a:ea typeface="+mn-ea"/>
          <a:cs typeface="+mn-cs"/>
        </a:defRPr>
      </a:lvl7pPr>
      <a:lvl8pPr marL="3264088" algn="l" defTabSz="466298" rtl="0" eaLnBrk="1" latinLnBrk="0" hangingPunct="1">
        <a:defRPr sz="1836" kern="1200">
          <a:solidFill>
            <a:schemeClr val="tx1"/>
          </a:solidFill>
          <a:latin typeface="+mn-lt"/>
          <a:ea typeface="+mn-ea"/>
          <a:cs typeface="+mn-cs"/>
        </a:defRPr>
      </a:lvl8pPr>
      <a:lvl9pPr marL="3730386" algn="l" defTabSz="466298"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9" y="1212851"/>
            <a:ext cx="11887200" cy="20923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1"/>
            <a:ext cx="3937000" cy="136525"/>
          </a:xfrm>
          <a:prstGeom prst="rect">
            <a:avLst/>
          </a:prstGeom>
        </p:spPr>
        <p:txBody>
          <a:bodyPr vert="horz" lIns="0" tIns="0" rIns="91440" bIns="0" rtlCol="0" anchor="ctr"/>
          <a:lstStyle>
            <a:lvl1pPr marL="0" algn="l" defTabSz="932563"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1" y="6565901"/>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1684" fontAlgn="base">
              <a:spcBef>
                <a:spcPct val="0"/>
              </a:spcBef>
              <a:spcAft>
                <a:spcPct val="0"/>
              </a:spcAft>
            </a:pPr>
            <a:fld id="{83758903-653A-7442-ACA2-36E6579F0BEB}" type="slidenum">
              <a:rPr lang="en-US" smtClean="0">
                <a:ea typeface="ＭＳ Ｐゴシック" charset="0"/>
              </a:rPr>
              <a:pPr defTabSz="93168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325298277"/>
      </p:ext>
    </p:extLst>
  </p:cSld>
  <p:clrMap bg1="lt1" tx1="dk1" bg2="lt2" tx2="dk2" accent1="accent1" accent2="accent2" accent3="accent3" accent4="accent4" accent5="accent5" accent6="accent6" hlink="hlink" folHlink="folHlink"/>
  <p:sldLayoutIdLst>
    <p:sldLayoutId id="2147484571" r:id="rId1"/>
    <p:sldLayoutId id="2147484572" r:id="rId2"/>
    <p:sldLayoutId id="2147484573" r:id="rId3"/>
    <p:sldLayoutId id="2147484574" r:id="rId4"/>
    <p:sldLayoutId id="2147484575" r:id="rId5"/>
    <p:sldLayoutId id="2147484576" r:id="rId6"/>
    <p:sldLayoutId id="2147484577" r:id="rId7"/>
    <p:sldLayoutId id="2147484578" r:id="rId8"/>
  </p:sldLayoutIdLst>
  <p:transition>
    <p:fade/>
  </p:transition>
  <p:txStyles>
    <p:titleStyle>
      <a:lvl1pPr algn="l" defTabSz="931684" rtl="0" eaLnBrk="0" fontAlgn="base" hangingPunct="0">
        <a:lnSpc>
          <a:spcPct val="90000"/>
        </a:lnSpc>
        <a:spcBef>
          <a:spcPct val="0"/>
        </a:spcBef>
        <a:spcAft>
          <a:spcPct val="0"/>
        </a:spcAft>
        <a:defRPr lang="en-US" sz="5199" kern="1200" spc="-102" dirty="0">
          <a:ln w="3175">
            <a:noFill/>
          </a:ln>
          <a:solidFill>
            <a:schemeClr val="tx2"/>
          </a:solidFill>
          <a:latin typeface="+mj-lt"/>
          <a:ea typeface="ＭＳ Ｐゴシック" charset="0"/>
          <a:cs typeface="Segoe UI" pitchFamily="34" charset="0"/>
        </a:defRPr>
      </a:lvl1pPr>
      <a:lvl2pPr algn="l" defTabSz="931684"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2pPr>
      <a:lvl3pPr algn="l" defTabSz="931684"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3pPr>
      <a:lvl4pPr algn="l" defTabSz="931684"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4pPr>
      <a:lvl5pPr algn="l" defTabSz="931684" rtl="0" eaLnBrk="0" fontAlgn="base" hangingPunct="0">
        <a:lnSpc>
          <a:spcPct val="90000"/>
        </a:lnSpc>
        <a:spcBef>
          <a:spcPct val="0"/>
        </a:spcBef>
        <a:spcAft>
          <a:spcPct val="0"/>
        </a:spcAft>
        <a:defRPr sz="5399">
          <a:solidFill>
            <a:schemeClr val="tx2"/>
          </a:solidFill>
          <a:latin typeface="Segoe UI Light" charset="0"/>
          <a:ea typeface="ＭＳ Ｐゴシック" charset="0"/>
          <a:cs typeface="Segoe UI" charset="0"/>
        </a:defRPr>
      </a:lvl5pPr>
      <a:lvl6pPr marL="457112"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6pPr>
      <a:lvl7pPr marL="914224"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7pPr>
      <a:lvl8pPr marL="1371336"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8pPr>
      <a:lvl9pPr marL="1828449" algn="l" defTabSz="931684" rtl="0" fontAlgn="base">
        <a:lnSpc>
          <a:spcPct val="90000"/>
        </a:lnSpc>
        <a:spcBef>
          <a:spcPct val="0"/>
        </a:spcBef>
        <a:spcAft>
          <a:spcPct val="0"/>
        </a:spcAft>
        <a:defRPr sz="5399">
          <a:solidFill>
            <a:schemeClr val="tx2"/>
          </a:solidFill>
          <a:latin typeface="Segoe UI Light" charset="0"/>
          <a:ea typeface="ＭＳ Ｐゴシック" charset="0"/>
          <a:cs typeface="Segoe UI" charset="0"/>
        </a:defRPr>
      </a:lvl9pPr>
    </p:titleStyle>
    <p:bodyStyle>
      <a:lvl1pPr marL="342834" indent="-342834" algn="l" defTabSz="931684" rtl="0" eaLnBrk="0" fontAlgn="base" hangingPunct="0">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88" indent="-241253" algn="l" defTabSz="931684"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946" indent="-228557" algn="l" defTabSz="931684"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503" indent="-228557" algn="l" defTabSz="9316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058" indent="-228557" algn="l" defTabSz="93168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www.bench3.com/2009/07/clear-all-search-history-in-windows.html" TargetMode="External"/><Relationship Id="rId13" Type="http://schemas.openxmlformats.org/officeDocument/2006/relationships/image" Target="../media/image42.png"/><Relationship Id="rId18" Type="http://schemas.openxmlformats.org/officeDocument/2006/relationships/image" Target="../media/image45.png"/><Relationship Id="rId26" Type="http://schemas.openxmlformats.org/officeDocument/2006/relationships/image" Target="../media/image52.png&amp;ehk=3v2I5WEr8ULtozBwGlFzXQ&amp;r=0&amp;pid=OfficeInsert"/><Relationship Id="rId39" Type="http://schemas.microsoft.com/office/2007/relationships/hdphoto" Target="../media/hdphoto6.wdp"/><Relationship Id="rId3" Type="http://schemas.openxmlformats.org/officeDocument/2006/relationships/image" Target="../media/image35.png"/><Relationship Id="rId21" Type="http://schemas.openxmlformats.org/officeDocument/2006/relationships/image" Target="../media/image47.png"/><Relationship Id="rId34" Type="http://schemas.openxmlformats.org/officeDocument/2006/relationships/image" Target="../media/image56.png&amp;ehk=zvvBdQbVyig"/><Relationship Id="rId7" Type="http://schemas.microsoft.com/office/2007/relationships/hdphoto" Target="../media/hdphoto3.wdp"/><Relationship Id="rId12" Type="http://schemas.openxmlformats.org/officeDocument/2006/relationships/hyperlink" Target="http://channel9.msdn.com/Series/Application-Insights-on-Azure-Preview-Portal" TargetMode="External"/><Relationship Id="rId17" Type="http://schemas.openxmlformats.org/officeDocument/2006/relationships/image" Target="../media/image44.png"/><Relationship Id="rId25" Type="http://schemas.openxmlformats.org/officeDocument/2006/relationships/image" Target="../media/image51.png"/><Relationship Id="rId33" Type="http://schemas.openxmlformats.org/officeDocument/2006/relationships/image" Target="../media/image55.jpg&amp;ehk=CB"/><Relationship Id="rId38" Type="http://schemas.openxmlformats.org/officeDocument/2006/relationships/image" Target="../media/image59.png"/><Relationship Id="rId2" Type="http://schemas.openxmlformats.org/officeDocument/2006/relationships/notesSlide" Target="../notesSlides/notesSlide23.xml"/><Relationship Id="rId16" Type="http://schemas.openxmlformats.org/officeDocument/2006/relationships/hyperlink" Target="http://channel9.msdn.com/blogs/satyavel" TargetMode="External"/><Relationship Id="rId20" Type="http://schemas.openxmlformats.org/officeDocument/2006/relationships/hyperlink" Target="http://channel9.msdn.com/Shows/Azure-Networking-Fridays" TargetMode="External"/><Relationship Id="rId29" Type="http://schemas.openxmlformats.org/officeDocument/2006/relationships/hyperlink" Target="http://afiftabsh.com/author/atabsh/" TargetMode="External"/><Relationship Id="rId1" Type="http://schemas.openxmlformats.org/officeDocument/2006/relationships/slideLayout" Target="../slideLayouts/slideLayout68.xml"/><Relationship Id="rId6" Type="http://schemas.openxmlformats.org/officeDocument/2006/relationships/image" Target="../media/image38.png"/><Relationship Id="rId11" Type="http://schemas.openxmlformats.org/officeDocument/2006/relationships/image" Target="../media/image41.png&amp;ehk=mt6D4tBvCK"/><Relationship Id="rId24" Type="http://schemas.openxmlformats.org/officeDocument/2006/relationships/image" Target="../media/image50.jpg&amp;ehk=Bhsk5QpLfajBMpOPXh"/><Relationship Id="rId32" Type="http://schemas.openxmlformats.org/officeDocument/2006/relationships/hyperlink" Target="http://www.finsmes.com/2016/03/tableau-software-acquires-hyper.html" TargetMode="External"/><Relationship Id="rId37" Type="http://schemas.openxmlformats.org/officeDocument/2006/relationships/hyperlink" Target="http://commons.wikimedia.org/wiki/File:Microsoft_Excel_2013_logo.svg" TargetMode="External"/><Relationship Id="rId5" Type="http://schemas.openxmlformats.org/officeDocument/2006/relationships/image" Target="../media/image37.png&amp;ehk=Ndy781EXq4g5fEOETVEMcQ&amp;r=0&amp;pid=OfficeInsert"/><Relationship Id="rId15" Type="http://schemas.microsoft.com/office/2007/relationships/hdphoto" Target="../media/hdphoto4.wdp"/><Relationship Id="rId23" Type="http://schemas.openxmlformats.org/officeDocument/2006/relationships/image" Target="../media/image49.png&amp;ehk=2a8bSt2nroQHkCNIVqOUoQ&amp;r=0&amp;pid=OfficeInsert"/><Relationship Id="rId28" Type="http://schemas.openxmlformats.org/officeDocument/2006/relationships/image" Target="../media/image53.jpg&amp;ehk=t"/><Relationship Id="rId36" Type="http://schemas.openxmlformats.org/officeDocument/2006/relationships/image" Target="../media/image58.png&amp;ehk=7JkapDFGj1hq352E9KimeA&amp;r=0&amp;pid=OfficeInsert"/><Relationship Id="rId10" Type="http://schemas.openxmlformats.org/officeDocument/2006/relationships/image" Target="../media/image40.png"/><Relationship Id="rId19" Type="http://schemas.openxmlformats.org/officeDocument/2006/relationships/image" Target="../media/image46.PNG&amp;ehk=0puxhYerZUm2psCdXPdMeA&amp;r=0&amp;pid=OfficeInsert"/><Relationship Id="rId31" Type="http://schemas.microsoft.com/office/2007/relationships/hdphoto" Target="../media/hdphoto5.wdp"/><Relationship Id="rId4" Type="http://schemas.openxmlformats.org/officeDocument/2006/relationships/image" Target="../media/image36.com"/><Relationship Id="rId9" Type="http://schemas.openxmlformats.org/officeDocument/2006/relationships/image" Target="../media/image39.com"/><Relationship Id="rId14" Type="http://schemas.openxmlformats.org/officeDocument/2006/relationships/image" Target="../media/image43.png"/><Relationship Id="rId22" Type="http://schemas.openxmlformats.org/officeDocument/2006/relationships/image" Target="../media/image48.png"/><Relationship Id="rId27" Type="http://schemas.openxmlformats.org/officeDocument/2006/relationships/hyperlink" Target="http://dwbi.org/analysis/data-mining/177-what-is-big-data" TargetMode="External"/><Relationship Id="rId30" Type="http://schemas.openxmlformats.org/officeDocument/2006/relationships/image" Target="../media/image54.png"/><Relationship Id="rId35" Type="http://schemas.openxmlformats.org/officeDocument/2006/relationships/image" Target="../media/image57.jpg&amp;ehk=iRtojZIcEmw6x9WFRiZCZg&amp;r=0&amp;pid=OfficeInsert"/></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8.xml"/><Relationship Id="rId6" Type="http://schemas.openxmlformats.org/officeDocument/2006/relationships/image" Target="../media/image63.png"/><Relationship Id="rId11" Type="http://schemas.microsoft.com/office/2007/relationships/hdphoto" Target="../media/hdphoto7.wdp"/><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70.emf"/><Relationship Id="rId4" Type="http://schemas.openxmlformats.org/officeDocument/2006/relationships/image" Target="../media/image69.emf"/></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jpg"/><Relationship Id="rId7"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10" Type="http://schemas.microsoft.com/office/2007/relationships/hdphoto" Target="../media/hdphoto8.wdp"/><Relationship Id="rId4" Type="http://schemas.openxmlformats.org/officeDocument/2006/relationships/image" Target="../media/image79.emf"/><Relationship Id="rId9"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hyperlink" Target="https://azure.microsoft.com/en-us/documentation/articles/log-analytics-windows-agents/"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7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1.png"/><Relationship Id="rId4" Type="http://schemas.openxmlformats.org/officeDocument/2006/relationships/image" Target="../media/image79.emf"/></Relationships>
</file>

<file path=ppt/slides/_rels/slide3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emf"/></Relationships>
</file>

<file path=ppt/slides/_rels/slide3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tiff"/><Relationship Id="rId3" Type="http://schemas.openxmlformats.org/officeDocument/2006/relationships/image" Target="../media/image78.jp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0.png"/><Relationship Id="rId10" Type="http://schemas.openxmlformats.org/officeDocument/2006/relationships/image" Target="../media/image91.png"/><Relationship Id="rId4" Type="http://schemas.openxmlformats.org/officeDocument/2006/relationships/image" Target="../media/image79.emf"/><Relationship Id="rId9"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hyperlink" Target="https://msdn.microsoft.com/library/mt188224.aspx"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hyperlink" Target="https://azure.microsoft.com/en-us/documentation/articles/log-analytics-api-alerts/" TargetMode="External"/><Relationship Id="rId5" Type="http://schemas.openxmlformats.org/officeDocument/2006/relationships/hyperlink" Target="https://azure.microsoft.com/en-us/documentation/articles/log-analytics-log-search-api/" TargetMode="External"/><Relationship Id="rId4" Type="http://schemas.openxmlformats.org/officeDocument/2006/relationships/image" Target="../media/image79.emf"/></Relationships>
</file>

<file path=ppt/slides/_rels/slide34.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77.xml"/><Relationship Id="rId6" Type="http://schemas.openxmlformats.org/officeDocument/2006/relationships/hyperlink" Target="https://msdnshared.blob.core.windows.net/media/2016/06/1-OMS-06-30-16.png" TargetMode="External"/><Relationship Id="rId5" Type="http://schemas.openxmlformats.org/officeDocument/2006/relationships/image" Target="../media/image96.emf"/><Relationship Id="rId4" Type="http://schemas.openxmlformats.org/officeDocument/2006/relationships/image" Target="../media/image95.emf"/></Relationships>
</file>

<file path=ppt/slides/_rels/slide35.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77.xml"/><Relationship Id="rId6" Type="http://schemas.openxmlformats.org/officeDocument/2006/relationships/hyperlink" Target="https://msdnshared.blob.core.windows.net/media/2016/06/2-OMS-06-30-16.png" TargetMode="External"/><Relationship Id="rId5" Type="http://schemas.openxmlformats.org/officeDocument/2006/relationships/image" Target="../media/image96.emf"/><Relationship Id="rId4" Type="http://schemas.openxmlformats.org/officeDocument/2006/relationships/image" Target="../media/image95.emf"/></Relationships>
</file>

<file path=ppt/slides/_rels/slide3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6.xml"/><Relationship Id="rId1" Type="http://schemas.openxmlformats.org/officeDocument/2006/relationships/slideLayout" Target="../slideLayouts/slideLayout75.xml"/><Relationship Id="rId5" Type="http://schemas.openxmlformats.org/officeDocument/2006/relationships/image" Target="../media/image101.emf"/><Relationship Id="rId4" Type="http://schemas.openxmlformats.org/officeDocument/2006/relationships/image" Target="../media/image100.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106.png"/><Relationship Id="rId12"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05.png"/><Relationship Id="rId11" Type="http://schemas.openxmlformats.org/officeDocument/2006/relationships/image" Target="../media/image108.png"/><Relationship Id="rId5" Type="http://schemas.openxmlformats.org/officeDocument/2006/relationships/image" Target="../media/image71.png"/><Relationship Id="rId10" Type="http://schemas.openxmlformats.org/officeDocument/2006/relationships/image" Target="../media/image107.png"/><Relationship Id="rId4" Type="http://schemas.openxmlformats.org/officeDocument/2006/relationships/image" Target="../media/image104.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1.xml"/><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78" y="-26472"/>
            <a:ext cx="12434711" cy="7020997"/>
          </a:xfrm>
          <a:prstGeom prst="rect">
            <a:avLst/>
          </a:prstGeom>
        </p:spPr>
      </p:pic>
      <p:sp>
        <p:nvSpPr>
          <p:cNvPr id="3" name="Rectangle 2"/>
          <p:cNvSpPr/>
          <p:nvPr/>
        </p:nvSpPr>
        <p:spPr bwMode="auto">
          <a:xfrm>
            <a:off x="882" y="-26471"/>
            <a:ext cx="12434712" cy="7020996"/>
          </a:xfrm>
          <a:prstGeom prst="rect">
            <a:avLst/>
          </a:prstGeom>
          <a:solidFill>
            <a:srgbClr val="00000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itle 1"/>
          <p:cNvSpPr txBox="1">
            <a:spLocks/>
          </p:cNvSpPr>
          <p:nvPr/>
        </p:nvSpPr>
        <p:spPr bwMode="ltGray">
          <a:xfrm>
            <a:off x="879" y="794319"/>
            <a:ext cx="12434713" cy="1181826"/>
          </a:xfrm>
          <a:prstGeom prst="rect">
            <a:avLst/>
          </a:prstGeom>
          <a:noFill/>
        </p:spPr>
        <p:txBody>
          <a:bodyPr lIns="149217" tIns="93260" rIns="149217" bIns="9326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lvl="0" algn="ctr">
              <a:defRPr/>
            </a:pPr>
            <a:r>
              <a:rPr lang="en-US" sz="6600" dirty="0"/>
              <a:t>Azure Monitoring Hackathon Overview</a:t>
            </a:r>
            <a:br>
              <a:rPr lang="en-US" sz="6119" dirty="0"/>
            </a:br>
            <a:endParaRPr lang="en-US" sz="6119" dirty="0"/>
          </a:p>
          <a:p>
            <a:pPr lvl="0" algn="ctr">
              <a:defRPr/>
            </a:pPr>
            <a:r>
              <a:rPr lang="en-US" sz="4080" spc="-102" dirty="0">
                <a:latin typeface="Segoe UI Light"/>
              </a:rPr>
              <a:t>Azure Monitor, Log Analytics &amp; Application Insights</a:t>
            </a:r>
            <a:endParaRPr lang="en-US" sz="6119" spc="-102" dirty="0">
              <a:latin typeface="Segoe UI Light"/>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0972380" y="6320023"/>
            <a:ext cx="1005697" cy="195077"/>
          </a:xfrm>
          <a:prstGeom prst="rect">
            <a:avLst/>
          </a:prstGeom>
        </p:spPr>
      </p:pic>
      <p:sp>
        <p:nvSpPr>
          <p:cNvPr id="8" name="Rectangle 7"/>
          <p:cNvSpPr/>
          <p:nvPr/>
        </p:nvSpPr>
        <p:spPr>
          <a:xfrm>
            <a:off x="286768" y="6429498"/>
            <a:ext cx="6217356" cy="462420"/>
          </a:xfrm>
          <a:prstGeom prst="rect">
            <a:avLst/>
          </a:prstGeom>
        </p:spPr>
        <p:txBody>
          <a:bodyPr>
            <a:spAutoFit/>
          </a:bodyPr>
          <a:lstStyle/>
          <a:p>
            <a:r>
              <a:rPr lang="en-US" sz="1632" dirty="0">
                <a:solidFill>
                  <a:schemeClr val="bg1"/>
                </a:solidFill>
                <a:latin typeface="Segoe UI Light" panose="020B0502040204020203" pitchFamily="34" charset="0"/>
                <a:cs typeface="Segoe UI Light" panose="020B0502040204020203" pitchFamily="34" charset="0"/>
              </a:rPr>
              <a:t>June 2018</a:t>
            </a:r>
          </a:p>
          <a:p>
            <a:r>
              <a:rPr lang="en-US" sz="714" dirty="0">
                <a:solidFill>
                  <a:schemeClr val="bg1"/>
                </a:solidFill>
                <a:latin typeface="Segoe UI Light" panose="020B0502040204020203" pitchFamily="34" charset="0"/>
                <a:cs typeface="Segoe UI Light" panose="020B0502040204020203" pitchFamily="34" charset="0"/>
              </a:rPr>
              <a:t>v101617</a:t>
            </a:r>
          </a:p>
        </p:txBody>
      </p:sp>
    </p:spTree>
    <p:extLst>
      <p:ext uri="{BB962C8B-B14F-4D97-AF65-F5344CB8AC3E}">
        <p14:creationId xmlns:p14="http://schemas.microsoft.com/office/powerpoint/2010/main" val="428790207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p:cNvSpPr txBox="1">
            <a:spLocks/>
          </p:cNvSpPr>
          <p:nvPr/>
        </p:nvSpPr>
        <p:spPr>
          <a:xfrm>
            <a:off x="274639" y="2657032"/>
            <a:ext cx="5473018" cy="932563"/>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a:t>Activity log</a:t>
            </a:r>
          </a:p>
        </p:txBody>
      </p:sp>
      <p:sp>
        <p:nvSpPr>
          <p:cNvPr id="8" name="Text Placeholder 17"/>
          <p:cNvSpPr txBox="1">
            <a:spLocks/>
          </p:cNvSpPr>
          <p:nvPr/>
        </p:nvSpPr>
        <p:spPr>
          <a:xfrm>
            <a:off x="6663999" y="982662"/>
            <a:ext cx="91440" cy="502920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800"/>
              </a:spcBef>
              <a:spcAft>
                <a:spcPts val="612"/>
              </a:spcAft>
              <a:buNone/>
            </a:pPr>
            <a:r>
              <a:rPr lang="en-US" sz="2800">
                <a:solidFill>
                  <a:schemeClr val="tx1"/>
                </a:solidFill>
                <a:latin typeface="+mn-lt"/>
              </a:rPr>
              <a:t>Contains log of management </a:t>
            </a:r>
            <a:br>
              <a:rPr lang="en-US" sz="2800">
                <a:solidFill>
                  <a:schemeClr val="tx1"/>
                </a:solidFill>
                <a:latin typeface="+mn-lt"/>
              </a:rPr>
            </a:br>
            <a:r>
              <a:rPr lang="en-US" sz="2800">
                <a:solidFill>
                  <a:schemeClr val="tx1"/>
                </a:solidFill>
                <a:latin typeface="+mn-lt"/>
              </a:rPr>
              <a:t>operations on resources</a:t>
            </a:r>
          </a:p>
          <a:p>
            <a:pPr marL="0" indent="0" defTabSz="932597">
              <a:spcBef>
                <a:spcPts val="1800"/>
              </a:spcBef>
              <a:spcAft>
                <a:spcPts val="612"/>
              </a:spcAft>
              <a:buNone/>
            </a:pPr>
            <a:r>
              <a:rPr lang="en-US" sz="2800">
                <a:solidFill>
                  <a:schemeClr val="tx1"/>
                </a:solidFill>
                <a:latin typeface="+mn-lt"/>
              </a:rPr>
              <a:t>Consume via portal or </a:t>
            </a:r>
            <a:br>
              <a:rPr lang="en-US" sz="2800">
                <a:solidFill>
                  <a:schemeClr val="tx1"/>
                </a:solidFill>
                <a:latin typeface="+mn-lt"/>
              </a:rPr>
            </a:br>
            <a:r>
              <a:rPr lang="en-US" sz="2800">
                <a:solidFill>
                  <a:schemeClr val="tx1"/>
                </a:solidFill>
                <a:latin typeface="+mn-lt"/>
              </a:rPr>
              <a:t>REST API</a:t>
            </a:r>
          </a:p>
          <a:p>
            <a:pPr marL="0" indent="0" defTabSz="932597">
              <a:spcBef>
                <a:spcPts val="1800"/>
              </a:spcBef>
              <a:spcAft>
                <a:spcPts val="612"/>
              </a:spcAft>
              <a:buNone/>
            </a:pPr>
            <a:r>
              <a:rPr lang="en-US" sz="2800">
                <a:solidFill>
                  <a:schemeClr val="tx1"/>
                </a:solidFill>
                <a:latin typeface="+mn-lt"/>
              </a:rPr>
              <a:t>90-day data retention</a:t>
            </a:r>
          </a:p>
          <a:p>
            <a:pPr marL="0" indent="0" defTabSz="932597">
              <a:spcBef>
                <a:spcPts val="1800"/>
              </a:spcBef>
              <a:spcAft>
                <a:spcPts val="612"/>
              </a:spcAft>
              <a:buNone/>
            </a:pPr>
            <a:r>
              <a:rPr lang="en-US" sz="2800">
                <a:solidFill>
                  <a:schemeClr val="tx1"/>
                </a:solidFill>
                <a:latin typeface="+mn-lt"/>
              </a:rPr>
              <a:t>Export to Blob storage </a:t>
            </a:r>
            <a:br>
              <a:rPr lang="en-US" sz="2800">
                <a:solidFill>
                  <a:schemeClr val="tx1"/>
                </a:solidFill>
                <a:latin typeface="+mn-lt"/>
              </a:rPr>
            </a:br>
            <a:r>
              <a:rPr lang="en-US" sz="2800">
                <a:solidFill>
                  <a:schemeClr val="tx1"/>
                </a:solidFill>
                <a:latin typeface="+mn-lt"/>
              </a:rPr>
              <a:t>or stream to Event Hub</a:t>
            </a:r>
          </a:p>
          <a:p>
            <a:pPr marL="0" indent="0" defTabSz="932597">
              <a:spcBef>
                <a:spcPts val="1800"/>
              </a:spcBef>
              <a:spcAft>
                <a:spcPts val="612"/>
              </a:spcAft>
              <a:buNone/>
            </a:pPr>
            <a:r>
              <a:rPr lang="en-US" sz="2800">
                <a:solidFill>
                  <a:schemeClr val="tx1"/>
                </a:solidFill>
                <a:latin typeface="+mn-lt"/>
              </a:rPr>
              <a:t>In-built search &amp; analytics via </a:t>
            </a:r>
            <a:br>
              <a:rPr lang="en-US" sz="2800">
                <a:solidFill>
                  <a:schemeClr val="tx1"/>
                </a:solidFill>
                <a:latin typeface="+mn-lt"/>
              </a:rPr>
            </a:br>
            <a:r>
              <a:rPr lang="en-US" sz="2800">
                <a:solidFill>
                  <a:schemeClr val="tx1"/>
                </a:solidFill>
                <a:latin typeface="+mn-lt"/>
              </a:rPr>
              <a:t>OMS Log Analytics</a:t>
            </a:r>
          </a:p>
        </p:txBody>
      </p:sp>
    </p:spTree>
    <p:extLst>
      <p:ext uri="{BB962C8B-B14F-4D97-AF65-F5344CB8AC3E}">
        <p14:creationId xmlns:p14="http://schemas.microsoft.com/office/powerpoint/2010/main" val="275303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148" y="380014"/>
            <a:ext cx="10726460" cy="1351952"/>
          </a:xfrm>
        </p:spPr>
        <p:txBody>
          <a:bodyPr/>
          <a:lstStyle/>
          <a:p>
            <a:r>
              <a:rPr lang="en-US"/>
              <a:t>Diagnostic Logs</a:t>
            </a:r>
            <a:br>
              <a:rPr lang="en-US"/>
            </a:br>
            <a:br>
              <a:rPr lang="en-US"/>
            </a:br>
            <a:br>
              <a:rPr lang="en-US"/>
            </a:br>
            <a:r>
              <a:rPr lang="en-US"/>
              <a:t>Configure &amp;</a:t>
            </a:r>
            <a:br>
              <a:rPr lang="en-US"/>
            </a:br>
            <a:r>
              <a:rPr lang="en-US"/>
              <a:t>Export options</a:t>
            </a:r>
          </a:p>
        </p:txBody>
      </p:sp>
      <p:pic>
        <p:nvPicPr>
          <p:cNvPr id="5" name="Picture 4"/>
          <p:cNvPicPr>
            <a:picLocks noChangeAspect="1"/>
          </p:cNvPicPr>
          <p:nvPr/>
        </p:nvPicPr>
        <p:blipFill rotWithShape="1">
          <a:blip r:embed="rId3"/>
          <a:srcRect l="1388" t="1197" r="2778" b="1870"/>
          <a:stretch/>
        </p:blipFill>
        <p:spPr>
          <a:xfrm>
            <a:off x="5151437" y="296862"/>
            <a:ext cx="5257800" cy="6172200"/>
          </a:xfrm>
          <a:prstGeom prst="rect">
            <a:avLst/>
          </a:prstGeom>
        </p:spPr>
      </p:pic>
    </p:spTree>
    <p:extLst>
      <p:ext uri="{BB962C8B-B14F-4D97-AF65-F5344CB8AC3E}">
        <p14:creationId xmlns:p14="http://schemas.microsoft.com/office/powerpoint/2010/main" val="225808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74639" y="2283084"/>
            <a:ext cx="5473018" cy="1680460"/>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a:t>Diagnostic logs </a:t>
            </a:r>
            <a:br>
              <a:rPr lang="en-US" sz="5400"/>
            </a:br>
            <a:endParaRPr lang="en-US" sz="5400"/>
          </a:p>
        </p:txBody>
      </p:sp>
      <p:sp>
        <p:nvSpPr>
          <p:cNvPr id="5" name="Text Placeholder 17"/>
          <p:cNvSpPr txBox="1">
            <a:spLocks/>
          </p:cNvSpPr>
          <p:nvPr/>
        </p:nvSpPr>
        <p:spPr>
          <a:xfrm>
            <a:off x="6085797" y="826182"/>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Manage diagnostics </a:t>
            </a:r>
            <a:br>
              <a:rPr lang="en-US" sz="2800">
                <a:solidFill>
                  <a:schemeClr val="tx1"/>
                </a:solidFill>
                <a:latin typeface="+mn-lt"/>
              </a:rPr>
            </a:br>
            <a:r>
              <a:rPr lang="en-US" sz="2800">
                <a:solidFill>
                  <a:schemeClr val="tx1"/>
                </a:solidFill>
                <a:latin typeface="+mn-lt"/>
              </a:rPr>
              <a:t>settings in one place</a:t>
            </a:r>
          </a:p>
        </p:txBody>
      </p:sp>
      <p:sp>
        <p:nvSpPr>
          <p:cNvPr id="7" name="Text Placeholder 17"/>
          <p:cNvSpPr txBox="1">
            <a:spLocks/>
          </p:cNvSpPr>
          <p:nvPr/>
        </p:nvSpPr>
        <p:spPr>
          <a:xfrm>
            <a:off x="6085797" y="2227827"/>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Blob storage for archival </a:t>
            </a:r>
            <a:br>
              <a:rPr lang="en-US" sz="2800">
                <a:solidFill>
                  <a:schemeClr val="tx1"/>
                </a:solidFill>
                <a:latin typeface="+mn-lt"/>
              </a:rPr>
            </a:br>
            <a:r>
              <a:rPr lang="en-US" sz="2800">
                <a:solidFill>
                  <a:schemeClr val="tx1"/>
                </a:solidFill>
                <a:latin typeface="+mn-lt"/>
              </a:rPr>
              <a:t>or offline reporting</a:t>
            </a:r>
          </a:p>
        </p:txBody>
      </p:sp>
      <p:sp>
        <p:nvSpPr>
          <p:cNvPr id="8" name="Text Placeholder 17"/>
          <p:cNvSpPr txBox="1">
            <a:spLocks/>
          </p:cNvSpPr>
          <p:nvPr/>
        </p:nvSpPr>
        <p:spPr>
          <a:xfrm>
            <a:off x="6085797" y="3629472"/>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Stream to Event Hub for custom app </a:t>
            </a:r>
            <a:br>
              <a:rPr lang="en-US" sz="2800">
                <a:solidFill>
                  <a:schemeClr val="tx1"/>
                </a:solidFill>
                <a:latin typeface="+mn-lt"/>
              </a:rPr>
            </a:br>
            <a:r>
              <a:rPr lang="en-US" sz="2800">
                <a:solidFill>
                  <a:schemeClr val="tx1"/>
                </a:solidFill>
                <a:latin typeface="+mn-lt"/>
              </a:rPr>
              <a:t>or 3rd party integration</a:t>
            </a:r>
          </a:p>
        </p:txBody>
      </p:sp>
      <p:sp>
        <p:nvSpPr>
          <p:cNvPr id="9" name="Text Placeholder 17"/>
          <p:cNvSpPr txBox="1">
            <a:spLocks/>
          </p:cNvSpPr>
          <p:nvPr/>
        </p:nvSpPr>
        <p:spPr>
          <a:xfrm>
            <a:off x="6085797" y="5031116"/>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Route to </a:t>
            </a:r>
            <a:r>
              <a:rPr lang="en-US" sz="2800" b="1">
                <a:solidFill>
                  <a:schemeClr val="tx1"/>
                </a:solidFill>
                <a:latin typeface="+mn-lt"/>
              </a:rPr>
              <a:t>OMS Log Analytics </a:t>
            </a:r>
            <a:br>
              <a:rPr lang="en-US" sz="2800">
                <a:solidFill>
                  <a:schemeClr val="tx1"/>
                </a:solidFill>
                <a:latin typeface="+mn-lt"/>
              </a:rPr>
            </a:br>
            <a:r>
              <a:rPr lang="en-US" sz="2800">
                <a:solidFill>
                  <a:schemeClr val="tx1"/>
                </a:solidFill>
                <a:latin typeface="+mn-lt"/>
              </a:rPr>
              <a:t>for advanced analytics</a:t>
            </a:r>
          </a:p>
        </p:txBody>
      </p:sp>
    </p:spTree>
    <p:extLst>
      <p:ext uri="{BB962C8B-B14F-4D97-AF65-F5344CB8AC3E}">
        <p14:creationId xmlns:p14="http://schemas.microsoft.com/office/powerpoint/2010/main" val="366230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148" y="380014"/>
            <a:ext cx="10726460" cy="1351952"/>
          </a:xfrm>
        </p:spPr>
        <p:txBody>
          <a:bodyPr/>
          <a:lstStyle/>
          <a:p>
            <a:r>
              <a:rPr lang="en-US"/>
              <a:t>Metrics</a:t>
            </a:r>
          </a:p>
        </p:txBody>
      </p:sp>
      <p:pic>
        <p:nvPicPr>
          <p:cNvPr id="5" name="Picture 4"/>
          <p:cNvPicPr>
            <a:picLocks noChangeAspect="1"/>
          </p:cNvPicPr>
          <p:nvPr/>
        </p:nvPicPr>
        <p:blipFill rotWithShape="1">
          <a:blip r:embed="rId3"/>
          <a:srcRect l="1744" t="2065" r="1151" b="977"/>
          <a:stretch/>
        </p:blipFill>
        <p:spPr>
          <a:xfrm>
            <a:off x="2941638" y="144463"/>
            <a:ext cx="6781800" cy="6781800"/>
          </a:xfrm>
          <a:prstGeom prst="rect">
            <a:avLst/>
          </a:prstGeom>
        </p:spPr>
      </p:pic>
    </p:spTree>
    <p:extLst>
      <p:ext uri="{BB962C8B-B14F-4D97-AF65-F5344CB8AC3E}">
        <p14:creationId xmlns:p14="http://schemas.microsoft.com/office/powerpoint/2010/main" val="111916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274639" y="1888922"/>
            <a:ext cx="5473018" cy="932563"/>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a:t>Metrics</a:t>
            </a:r>
          </a:p>
        </p:txBody>
      </p:sp>
      <p:sp>
        <p:nvSpPr>
          <p:cNvPr id="7" name="Text Placeholder 17"/>
          <p:cNvSpPr txBox="1">
            <a:spLocks/>
          </p:cNvSpPr>
          <p:nvPr/>
        </p:nvSpPr>
        <p:spPr>
          <a:xfrm>
            <a:off x="6663999" y="826182"/>
            <a:ext cx="91440" cy="548640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800"/>
              </a:spcBef>
              <a:spcAft>
                <a:spcPts val="612"/>
              </a:spcAft>
              <a:buNone/>
            </a:pPr>
            <a:r>
              <a:rPr lang="en-US" sz="2800">
                <a:solidFill>
                  <a:schemeClr val="tx1"/>
                </a:solidFill>
                <a:latin typeface="+mn-lt"/>
              </a:rPr>
              <a:t>More Azure resources now </a:t>
            </a:r>
            <a:br>
              <a:rPr lang="en-US" sz="2800">
                <a:solidFill>
                  <a:schemeClr val="tx1"/>
                </a:solidFill>
                <a:latin typeface="+mn-lt"/>
              </a:rPr>
            </a:br>
            <a:r>
              <a:rPr lang="en-US" sz="2800">
                <a:solidFill>
                  <a:schemeClr val="tx1"/>
                </a:solidFill>
                <a:latin typeface="+mn-lt"/>
              </a:rPr>
              <a:t>provide metrics</a:t>
            </a:r>
          </a:p>
          <a:p>
            <a:pPr marL="0" indent="0" defTabSz="932597">
              <a:spcBef>
                <a:spcPts val="1800"/>
              </a:spcBef>
              <a:spcAft>
                <a:spcPts val="612"/>
              </a:spcAft>
              <a:buNone/>
            </a:pPr>
            <a:r>
              <a:rPr lang="en-US" sz="2800">
                <a:solidFill>
                  <a:schemeClr val="tx1"/>
                </a:solidFill>
                <a:latin typeface="+mn-lt"/>
              </a:rPr>
              <a:t>1-minute granularity</a:t>
            </a:r>
          </a:p>
          <a:p>
            <a:pPr marL="0" indent="0" defTabSz="932597">
              <a:spcBef>
                <a:spcPts val="1800"/>
              </a:spcBef>
              <a:spcAft>
                <a:spcPts val="612"/>
              </a:spcAft>
              <a:buNone/>
            </a:pPr>
            <a:r>
              <a:rPr lang="en-US" sz="2800">
                <a:solidFill>
                  <a:schemeClr val="tx1"/>
                </a:solidFill>
                <a:latin typeface="+mn-lt"/>
              </a:rPr>
              <a:t>30-day data retention</a:t>
            </a:r>
          </a:p>
          <a:p>
            <a:pPr marL="0" indent="0" defTabSz="932597">
              <a:spcBef>
                <a:spcPts val="1800"/>
              </a:spcBef>
              <a:spcAft>
                <a:spcPts val="612"/>
              </a:spcAft>
              <a:buNone/>
            </a:pPr>
            <a:r>
              <a:rPr lang="en-US" sz="2800">
                <a:solidFill>
                  <a:schemeClr val="tx1"/>
                </a:solidFill>
                <a:latin typeface="+mn-lt"/>
              </a:rPr>
              <a:t>No diagnostics setup </a:t>
            </a:r>
            <a:br>
              <a:rPr lang="en-US" sz="2800">
                <a:solidFill>
                  <a:schemeClr val="tx1"/>
                </a:solidFill>
                <a:latin typeface="+mn-lt"/>
              </a:rPr>
            </a:br>
            <a:r>
              <a:rPr lang="en-US" sz="2800">
                <a:solidFill>
                  <a:schemeClr val="tx1"/>
                </a:solidFill>
                <a:latin typeface="+mn-lt"/>
              </a:rPr>
              <a:t>(or storage account) required</a:t>
            </a:r>
          </a:p>
          <a:p>
            <a:pPr marL="0" indent="0" defTabSz="932597">
              <a:spcBef>
                <a:spcPts val="1800"/>
              </a:spcBef>
              <a:spcAft>
                <a:spcPts val="612"/>
              </a:spcAft>
              <a:buNone/>
            </a:pPr>
            <a:r>
              <a:rPr lang="en-US" sz="2800">
                <a:solidFill>
                  <a:schemeClr val="tx1"/>
                </a:solidFill>
                <a:latin typeface="+mn-lt"/>
              </a:rPr>
              <a:t>Consume via Portal or </a:t>
            </a:r>
            <a:br>
              <a:rPr lang="en-US" sz="2800">
                <a:solidFill>
                  <a:schemeClr val="tx1"/>
                </a:solidFill>
                <a:latin typeface="+mn-lt"/>
              </a:rPr>
            </a:br>
            <a:r>
              <a:rPr lang="en-US" sz="2800">
                <a:solidFill>
                  <a:schemeClr val="tx1"/>
                </a:solidFill>
                <a:latin typeface="+mn-lt"/>
              </a:rPr>
              <a:t>REST API</a:t>
            </a:r>
          </a:p>
          <a:p>
            <a:pPr marL="0" indent="0" defTabSz="932597">
              <a:spcBef>
                <a:spcPts val="1800"/>
              </a:spcBef>
              <a:spcAft>
                <a:spcPts val="612"/>
              </a:spcAft>
              <a:buNone/>
            </a:pPr>
            <a:r>
              <a:rPr lang="en-US" sz="2800">
                <a:solidFill>
                  <a:schemeClr val="tx1"/>
                </a:solidFill>
                <a:latin typeface="+mn-lt"/>
              </a:rPr>
              <a:t>Opt-in to detailed </a:t>
            </a:r>
            <a:br>
              <a:rPr lang="en-US" sz="2800">
                <a:solidFill>
                  <a:schemeClr val="tx1"/>
                </a:solidFill>
                <a:latin typeface="+mn-lt"/>
              </a:rPr>
            </a:br>
            <a:r>
              <a:rPr lang="en-US" sz="2800">
                <a:solidFill>
                  <a:schemeClr val="tx1"/>
                </a:solidFill>
                <a:latin typeface="+mn-lt"/>
              </a:rPr>
              <a:t>monitoring on VMs</a:t>
            </a:r>
          </a:p>
        </p:txBody>
      </p:sp>
    </p:spTree>
    <p:extLst>
      <p:ext uri="{BB962C8B-B14F-4D97-AF65-F5344CB8AC3E}">
        <p14:creationId xmlns:p14="http://schemas.microsoft.com/office/powerpoint/2010/main" val="1030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txBox="1">
            <a:spLocks/>
          </p:cNvSpPr>
          <p:nvPr/>
        </p:nvSpPr>
        <p:spPr>
          <a:xfrm>
            <a:off x="274639" y="2283084"/>
            <a:ext cx="5473018" cy="1680460"/>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a:t>Custom metrics &amp; app analytics</a:t>
            </a:r>
          </a:p>
        </p:txBody>
      </p:sp>
      <p:sp>
        <p:nvSpPr>
          <p:cNvPr id="5" name="Text Placeholder 17"/>
          <p:cNvSpPr txBox="1">
            <a:spLocks/>
          </p:cNvSpPr>
          <p:nvPr/>
        </p:nvSpPr>
        <p:spPr>
          <a:xfrm>
            <a:off x="6085797" y="826182"/>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Turn on </a:t>
            </a:r>
            <a:r>
              <a:rPr lang="en-US" sz="2800" b="1">
                <a:solidFill>
                  <a:schemeClr val="tx1"/>
                </a:solidFill>
                <a:latin typeface="+mn-lt"/>
              </a:rPr>
              <a:t>Application Insights </a:t>
            </a:r>
            <a:br>
              <a:rPr lang="en-US" sz="2800">
                <a:solidFill>
                  <a:schemeClr val="tx1"/>
                </a:solidFill>
                <a:latin typeface="+mn-lt"/>
              </a:rPr>
            </a:br>
            <a:r>
              <a:rPr lang="en-US" sz="2800">
                <a:solidFill>
                  <a:schemeClr val="tx1"/>
                </a:solidFill>
                <a:latin typeface="+mn-lt"/>
              </a:rPr>
              <a:t>for app monitoring</a:t>
            </a:r>
          </a:p>
        </p:txBody>
      </p:sp>
      <p:sp>
        <p:nvSpPr>
          <p:cNvPr id="7" name="Text Placeholder 17"/>
          <p:cNvSpPr txBox="1">
            <a:spLocks/>
          </p:cNvSpPr>
          <p:nvPr/>
        </p:nvSpPr>
        <p:spPr>
          <a:xfrm>
            <a:off x="6085797" y="2227827"/>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Unlock deep app telemetry </a:t>
            </a:r>
            <a:br>
              <a:rPr lang="en-US" sz="2800">
                <a:solidFill>
                  <a:schemeClr val="tx1"/>
                </a:solidFill>
                <a:latin typeface="+mn-lt"/>
              </a:rPr>
            </a:br>
            <a:r>
              <a:rPr lang="en-US" sz="2800">
                <a:solidFill>
                  <a:schemeClr val="tx1"/>
                </a:solidFill>
                <a:latin typeface="+mn-lt"/>
              </a:rPr>
              <a:t>on web sites &amp; VMs</a:t>
            </a:r>
          </a:p>
        </p:txBody>
      </p:sp>
      <p:sp>
        <p:nvSpPr>
          <p:cNvPr id="8" name="Text Placeholder 17"/>
          <p:cNvSpPr txBox="1">
            <a:spLocks/>
          </p:cNvSpPr>
          <p:nvPr/>
        </p:nvSpPr>
        <p:spPr>
          <a:xfrm>
            <a:off x="6085797" y="3629472"/>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Alert on custom metrics and events </a:t>
            </a:r>
            <a:br>
              <a:rPr lang="en-US" sz="2800">
                <a:solidFill>
                  <a:schemeClr val="tx1"/>
                </a:solidFill>
                <a:latin typeface="+mn-lt"/>
              </a:rPr>
            </a:br>
            <a:r>
              <a:rPr lang="en-US" sz="2800">
                <a:solidFill>
                  <a:schemeClr val="tx1"/>
                </a:solidFill>
                <a:latin typeface="+mn-lt"/>
              </a:rPr>
              <a:t>via </a:t>
            </a:r>
            <a:r>
              <a:rPr lang="en-US" sz="2800" b="1" i="1" err="1">
                <a:solidFill>
                  <a:schemeClr val="tx1"/>
                </a:solidFill>
                <a:latin typeface="+mn-lt"/>
              </a:rPr>
              <a:t>TrackMetric</a:t>
            </a:r>
            <a:r>
              <a:rPr lang="en-US" sz="2800">
                <a:solidFill>
                  <a:schemeClr val="tx1"/>
                </a:solidFill>
                <a:latin typeface="+mn-lt"/>
              </a:rPr>
              <a:t> and </a:t>
            </a:r>
            <a:r>
              <a:rPr lang="en-US" sz="2800" b="1" i="1" err="1">
                <a:solidFill>
                  <a:schemeClr val="tx1"/>
                </a:solidFill>
                <a:latin typeface="+mn-lt"/>
              </a:rPr>
              <a:t>TrackEvent</a:t>
            </a:r>
            <a:r>
              <a:rPr lang="en-US" sz="2800">
                <a:solidFill>
                  <a:schemeClr val="tx1"/>
                </a:solidFill>
                <a:latin typeface="+mn-lt"/>
              </a:rPr>
              <a:t> API</a:t>
            </a:r>
          </a:p>
        </p:txBody>
      </p:sp>
      <p:sp>
        <p:nvSpPr>
          <p:cNvPr id="9" name="Text Placeholder 17"/>
          <p:cNvSpPr txBox="1">
            <a:spLocks/>
          </p:cNvSpPr>
          <p:nvPr/>
        </p:nvSpPr>
        <p:spPr>
          <a:xfrm>
            <a:off x="6085797" y="5031116"/>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Built-in analytics for </a:t>
            </a:r>
            <a:br>
              <a:rPr lang="en-US" sz="2800">
                <a:solidFill>
                  <a:schemeClr val="tx1"/>
                </a:solidFill>
                <a:latin typeface="+mn-lt"/>
              </a:rPr>
            </a:br>
            <a:r>
              <a:rPr lang="en-US" sz="2800">
                <a:solidFill>
                  <a:schemeClr val="tx1"/>
                </a:solidFill>
                <a:latin typeface="+mn-lt"/>
              </a:rPr>
              <a:t>advanced app monitoring</a:t>
            </a:r>
          </a:p>
        </p:txBody>
      </p:sp>
    </p:spTree>
    <p:extLst>
      <p:ext uri="{BB962C8B-B14F-4D97-AF65-F5344CB8AC3E}">
        <p14:creationId xmlns:p14="http://schemas.microsoft.com/office/powerpoint/2010/main" val="273408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148" y="380014"/>
            <a:ext cx="10726460" cy="1351952"/>
          </a:xfrm>
        </p:spPr>
        <p:txBody>
          <a:bodyPr/>
          <a:lstStyle/>
          <a:p>
            <a:r>
              <a:rPr lang="en-US"/>
              <a:t>Alerts</a:t>
            </a:r>
          </a:p>
        </p:txBody>
      </p:sp>
      <p:pic>
        <p:nvPicPr>
          <p:cNvPr id="3" name="Picture 2"/>
          <p:cNvPicPr>
            <a:picLocks noChangeAspect="1"/>
          </p:cNvPicPr>
          <p:nvPr/>
        </p:nvPicPr>
        <p:blipFill rotWithShape="1">
          <a:blip r:embed="rId3"/>
          <a:srcRect l="2016" t="1962" r="2882" b="1236"/>
          <a:stretch/>
        </p:blipFill>
        <p:spPr>
          <a:xfrm>
            <a:off x="3398836" y="144462"/>
            <a:ext cx="4800601" cy="6781800"/>
          </a:xfrm>
          <a:prstGeom prst="rect">
            <a:avLst/>
          </a:prstGeom>
          <a:ln>
            <a:noFill/>
          </a:ln>
        </p:spPr>
      </p:pic>
    </p:spTree>
    <p:extLst>
      <p:ext uri="{BB962C8B-B14F-4D97-AF65-F5344CB8AC3E}">
        <p14:creationId xmlns:p14="http://schemas.microsoft.com/office/powerpoint/2010/main" val="40811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7"/>
          <p:cNvSpPr txBox="1">
            <a:spLocks/>
          </p:cNvSpPr>
          <p:nvPr/>
        </p:nvSpPr>
        <p:spPr>
          <a:xfrm>
            <a:off x="6663999" y="826182"/>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Manage all alerts </a:t>
            </a:r>
            <a:br>
              <a:rPr lang="en-US" sz="2800">
                <a:solidFill>
                  <a:schemeClr val="tx1"/>
                </a:solidFill>
                <a:latin typeface="+mn-lt"/>
              </a:rPr>
            </a:br>
            <a:r>
              <a:rPr lang="en-US" sz="2800">
                <a:solidFill>
                  <a:schemeClr val="tx1"/>
                </a:solidFill>
                <a:latin typeface="+mn-lt"/>
              </a:rPr>
              <a:t>in one place</a:t>
            </a:r>
          </a:p>
        </p:txBody>
      </p:sp>
      <p:sp>
        <p:nvSpPr>
          <p:cNvPr id="11" name="Text Placeholder 17"/>
          <p:cNvSpPr txBox="1">
            <a:spLocks/>
          </p:cNvSpPr>
          <p:nvPr/>
        </p:nvSpPr>
        <p:spPr>
          <a:xfrm>
            <a:off x="6663999" y="2166867"/>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Alert on platform, app </a:t>
            </a:r>
            <a:br>
              <a:rPr lang="en-US" sz="2800">
                <a:solidFill>
                  <a:schemeClr val="tx1"/>
                </a:solidFill>
                <a:latin typeface="+mn-lt"/>
              </a:rPr>
            </a:br>
            <a:r>
              <a:rPr lang="en-US" sz="2800">
                <a:solidFill>
                  <a:schemeClr val="tx1"/>
                </a:solidFill>
                <a:latin typeface="+mn-lt"/>
              </a:rPr>
              <a:t>and custom metrics with </a:t>
            </a:r>
            <a:br>
              <a:rPr lang="en-US" sz="2800">
                <a:solidFill>
                  <a:schemeClr val="tx1"/>
                </a:solidFill>
                <a:latin typeface="+mn-lt"/>
              </a:rPr>
            </a:br>
            <a:r>
              <a:rPr lang="en-US" sz="2800">
                <a:solidFill>
                  <a:schemeClr val="tx1"/>
                </a:solidFill>
                <a:latin typeface="+mn-lt"/>
              </a:rPr>
              <a:t>email and webhook notifications</a:t>
            </a:r>
          </a:p>
        </p:txBody>
      </p:sp>
      <p:sp>
        <p:nvSpPr>
          <p:cNvPr id="12" name="Text Placeholder 17"/>
          <p:cNvSpPr txBox="1">
            <a:spLocks/>
          </p:cNvSpPr>
          <p:nvPr/>
        </p:nvSpPr>
        <p:spPr>
          <a:xfrm>
            <a:off x="6663999" y="3507552"/>
            <a:ext cx="91440" cy="128016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dirty="0">
                <a:solidFill>
                  <a:schemeClr val="tx1"/>
                </a:solidFill>
                <a:latin typeface="+mn-lt"/>
              </a:rPr>
              <a:t>Alerts on Activity log &amp; </a:t>
            </a:r>
            <a:br>
              <a:rPr lang="en-US" sz="2800" dirty="0">
                <a:solidFill>
                  <a:schemeClr val="tx1"/>
                </a:solidFill>
                <a:latin typeface="+mn-lt"/>
              </a:rPr>
            </a:br>
            <a:r>
              <a:rPr lang="en-US" sz="2800" dirty="0">
                <a:solidFill>
                  <a:schemeClr val="tx1"/>
                </a:solidFill>
                <a:latin typeface="+mn-lt"/>
              </a:rPr>
              <a:t>Service Health notifications</a:t>
            </a:r>
          </a:p>
        </p:txBody>
      </p:sp>
      <p:sp>
        <p:nvSpPr>
          <p:cNvPr id="13" name="Text Placeholder 17"/>
          <p:cNvSpPr txBox="1">
            <a:spLocks/>
          </p:cNvSpPr>
          <p:nvPr/>
        </p:nvSpPr>
        <p:spPr>
          <a:xfrm>
            <a:off x="6663999" y="5031116"/>
            <a:ext cx="91440" cy="128016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dirty="0">
                <a:solidFill>
                  <a:schemeClr val="tx1"/>
                </a:solidFill>
                <a:latin typeface="+mn-lt"/>
              </a:rPr>
              <a:t>Manage alerts better using</a:t>
            </a:r>
            <a:br>
              <a:rPr lang="en-US" sz="2800" dirty="0">
                <a:solidFill>
                  <a:schemeClr val="tx1"/>
                </a:solidFill>
                <a:latin typeface="+mn-lt"/>
              </a:rPr>
            </a:br>
            <a:r>
              <a:rPr lang="en-US" sz="2800" dirty="0">
                <a:solidFill>
                  <a:schemeClr val="tx1"/>
                </a:solidFill>
                <a:latin typeface="+mn-lt"/>
              </a:rPr>
              <a:t>reusable </a:t>
            </a:r>
            <a:r>
              <a:rPr lang="en-US" sz="2800" i="1" dirty="0">
                <a:solidFill>
                  <a:schemeClr val="tx1"/>
                </a:solidFill>
                <a:latin typeface="+mn-lt"/>
              </a:rPr>
              <a:t>Action Groups</a:t>
            </a:r>
          </a:p>
        </p:txBody>
      </p:sp>
      <p:sp>
        <p:nvSpPr>
          <p:cNvPr id="19" name="Title 16"/>
          <p:cNvSpPr txBox="1">
            <a:spLocks/>
          </p:cNvSpPr>
          <p:nvPr/>
        </p:nvSpPr>
        <p:spPr>
          <a:xfrm>
            <a:off x="274639" y="1888922"/>
            <a:ext cx="5473018" cy="932563"/>
          </a:xfrm>
          <a:prstGeom prst="rect">
            <a:avLst/>
          </a:prstGeom>
        </p:spPr>
        <p:txBody>
          <a:bodyPr vert="horz" wrap="square" lIns="146304" tIns="91440" rIns="146304" bIns="9144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5400"/>
              <a:t>Alert rules</a:t>
            </a:r>
          </a:p>
        </p:txBody>
      </p:sp>
    </p:spTree>
    <p:extLst>
      <p:ext uri="{BB962C8B-B14F-4D97-AF65-F5344CB8AC3E}">
        <p14:creationId xmlns:p14="http://schemas.microsoft.com/office/powerpoint/2010/main" val="12539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ppt_x"/>
                                          </p:val>
                                        </p:tav>
                                        <p:tav tm="100000">
                                          <p:val>
                                            <p:strVal val="#ppt_x"/>
                                          </p:val>
                                        </p:tav>
                                      </p:tavLst>
                                    </p:anim>
                                    <p:anim calcmode="lin" valueType="num">
                                      <p:cBhvr additive="base">
                                        <p:cTn id="20"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SMS</a:t>
            </a:r>
            <a:br>
              <a:rPr lang="en-US" dirty="0"/>
            </a:br>
            <a:r>
              <a:rPr lang="en-US" dirty="0"/>
              <a:t>for Activity Log </a:t>
            </a:r>
            <a:br>
              <a:rPr lang="en-US" dirty="0"/>
            </a:br>
            <a:r>
              <a:rPr lang="en-US" dirty="0"/>
              <a:t>&amp; Service Health</a:t>
            </a:r>
            <a:br>
              <a:rPr lang="en-US" dirty="0"/>
            </a:br>
            <a:r>
              <a:rPr lang="en-US" dirty="0"/>
              <a:t>Notifications</a:t>
            </a:r>
            <a:br>
              <a:rPr lang="en-US" dirty="0"/>
            </a:br>
            <a:r>
              <a:rPr lang="en-US" dirty="0"/>
              <a:t> </a:t>
            </a:r>
          </a:p>
        </p:txBody>
      </p:sp>
      <p:pic>
        <p:nvPicPr>
          <p:cNvPr id="3" name="Picture 2"/>
          <p:cNvPicPr>
            <a:picLocks noChangeAspect="1"/>
          </p:cNvPicPr>
          <p:nvPr/>
        </p:nvPicPr>
        <p:blipFill>
          <a:blip r:embed="rId3"/>
          <a:stretch>
            <a:fillRect/>
          </a:stretch>
        </p:blipFill>
        <p:spPr>
          <a:xfrm>
            <a:off x="6583523" y="147885"/>
            <a:ext cx="3764437" cy="6618039"/>
          </a:xfrm>
          <a:prstGeom prst="rect">
            <a:avLst/>
          </a:prstGeom>
        </p:spPr>
      </p:pic>
    </p:spTree>
    <p:extLst>
      <p:ext uri="{BB962C8B-B14F-4D97-AF65-F5344CB8AC3E}">
        <p14:creationId xmlns:p14="http://schemas.microsoft.com/office/powerpoint/2010/main" val="19524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0" y="3585117"/>
            <a:ext cx="12553563" cy="234176"/>
            <a:chOff x="0" y="3585117"/>
            <a:chExt cx="12553563" cy="234176"/>
          </a:xfrm>
        </p:grpSpPr>
        <p:cxnSp>
          <p:nvCxnSpPr>
            <p:cNvPr id="4" name="Straight Connector 3"/>
            <p:cNvCxnSpPr/>
            <p:nvPr/>
          </p:nvCxnSpPr>
          <p:spPr>
            <a:xfrm>
              <a:off x="0" y="3702205"/>
              <a:ext cx="12436475" cy="0"/>
            </a:xfrm>
            <a:prstGeom prst="line">
              <a:avLst/>
            </a:prstGeom>
            <a:ln w="571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p:cNvSpPr/>
            <p:nvPr/>
          </p:nvSpPr>
          <p:spPr bwMode="auto">
            <a:xfrm>
              <a:off x="12319387" y="3585117"/>
              <a:ext cx="234176" cy="234176"/>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sp>
        <p:nvSpPr>
          <p:cNvPr id="2" name="Title 1"/>
          <p:cNvSpPr>
            <a:spLocks noGrp="1"/>
          </p:cNvSpPr>
          <p:nvPr>
            <p:ph type="title"/>
          </p:nvPr>
        </p:nvSpPr>
        <p:spPr/>
        <p:txBody>
          <a:bodyPr/>
          <a:lstStyle/>
          <a:p>
            <a:r>
              <a:rPr lang="en-US"/>
              <a:t>Azure Monitor: Highlights</a:t>
            </a:r>
          </a:p>
        </p:txBody>
      </p:sp>
      <p:sp>
        <p:nvSpPr>
          <p:cNvPr id="5" name="Rectangle 4"/>
          <p:cNvSpPr/>
          <p:nvPr/>
        </p:nvSpPr>
        <p:spPr>
          <a:xfrm>
            <a:off x="349426" y="1944579"/>
            <a:ext cx="2766780" cy="1089529"/>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rPr>
              <a:t>Easy </a:t>
            </a:r>
            <a:r>
              <a:rPr kumimoji="0" lang="en-US" sz="1800" b="1" i="0" u="none" strike="noStrike" kern="0" cap="none" spc="0" normalizeH="0" baseline="0" noProof="0">
                <a:ln>
                  <a:noFill/>
                </a:ln>
                <a:gradFill>
                  <a:gsLst>
                    <a:gs pos="2917">
                      <a:srgbClr val="505050"/>
                    </a:gs>
                    <a:gs pos="30000">
                      <a:srgbClr val="505050"/>
                    </a:gs>
                  </a:gsLst>
                  <a:lin ang="5400000" scaled="0"/>
                </a:gradFill>
                <a:effectLst/>
                <a:uLnTx/>
                <a:uFillTx/>
              </a:rPr>
              <a:t>discovery</a:t>
            </a: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rPr>
              <a:t> and centralized access to all Monitoring, Diagnostics, Alerts, Notifications</a:t>
            </a:r>
          </a:p>
        </p:txBody>
      </p:sp>
      <p:sp>
        <p:nvSpPr>
          <p:cNvPr id="7" name="Rectangle 6"/>
          <p:cNvSpPr/>
          <p:nvPr/>
        </p:nvSpPr>
        <p:spPr>
          <a:xfrm>
            <a:off x="422469" y="3437919"/>
            <a:ext cx="2287277" cy="461665"/>
          </a:xfrm>
          <a:prstGeom prst="rect">
            <a:avLst/>
          </a:prstGeom>
          <a:solidFill>
            <a:schemeClr val="bg1"/>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chemeClr val="accent2"/>
                </a:solidFill>
                <a:effectLst/>
                <a:uLnTx/>
                <a:uFillTx/>
                <a:latin typeface="Segoe UI Semibold" panose="020B0702040204020203" pitchFamily="34" charset="0"/>
                <a:cs typeface="Segoe UI Semibold" panose="020B0702040204020203" pitchFamily="34" charset="0"/>
              </a:rPr>
              <a:t>Azure Monitor </a:t>
            </a:r>
          </a:p>
        </p:txBody>
      </p:sp>
      <p:sp>
        <p:nvSpPr>
          <p:cNvPr id="8" name="Rectangle 7"/>
          <p:cNvSpPr/>
          <p:nvPr/>
        </p:nvSpPr>
        <p:spPr>
          <a:xfrm>
            <a:off x="3320668" y="1944579"/>
            <a:ext cx="2630189" cy="1089529"/>
          </a:xfrm>
          <a:prstGeom prst="rect">
            <a:avLst/>
          </a:prstGeom>
        </p:spPr>
        <p:txBody>
          <a:bodyPr wrap="square" anchor="t">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rPr>
              <a:t>Platform Resource </a:t>
            </a:r>
            <a:r>
              <a:rPr kumimoji="0" lang="en-US" sz="1800" b="1" i="0" u="none" strike="noStrike" kern="0" cap="none" spc="0" normalizeH="0" baseline="0" noProof="0">
                <a:ln>
                  <a:noFill/>
                </a:ln>
                <a:gradFill>
                  <a:gsLst>
                    <a:gs pos="2917">
                      <a:srgbClr val="505050"/>
                    </a:gs>
                    <a:gs pos="30000">
                      <a:srgbClr val="505050"/>
                    </a:gs>
                  </a:gsLst>
                  <a:lin ang="5400000" scaled="0"/>
                </a:gradFill>
                <a:effectLst/>
                <a:uLnTx/>
                <a:uFillTx/>
              </a:rPr>
              <a:t>Metrics</a:t>
            </a: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rPr>
              <a:t>, 1m granularity, 30 day retention, no setup, always on</a:t>
            </a:r>
          </a:p>
        </p:txBody>
      </p:sp>
      <p:sp>
        <p:nvSpPr>
          <p:cNvPr id="9" name="Rectangle 8"/>
          <p:cNvSpPr/>
          <p:nvPr/>
        </p:nvSpPr>
        <p:spPr>
          <a:xfrm>
            <a:off x="347519" y="4303395"/>
            <a:ext cx="2945900" cy="840230"/>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rPr>
              <a:t>Integration of </a:t>
            </a:r>
            <a:r>
              <a:rPr kumimoji="0" lang="en-US" sz="1800" b="1" i="0" u="none" strike="noStrike" kern="0" cap="none" spc="0" normalizeH="0" baseline="0" noProof="0">
                <a:ln>
                  <a:noFill/>
                </a:ln>
                <a:gradFill>
                  <a:gsLst>
                    <a:gs pos="2917">
                      <a:srgbClr val="505050"/>
                    </a:gs>
                    <a:gs pos="30000">
                      <a:srgbClr val="505050"/>
                    </a:gs>
                  </a:gsLst>
                  <a:lin ang="5400000" scaled="0"/>
                </a:gradFill>
                <a:effectLst/>
                <a:uLnTx/>
                <a:uFillTx/>
              </a:rPr>
              <a:t>Application Insights </a:t>
            </a: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rPr>
              <a:t>for custom and app metrics</a:t>
            </a:r>
            <a:endParaRPr kumimoji="0" lang="en-US" sz="1800" b="1" i="0" u="none" strike="noStrike" kern="0" cap="none" spc="0" normalizeH="0" baseline="0" noProof="0">
              <a:ln>
                <a:noFill/>
              </a:ln>
              <a:gradFill>
                <a:gsLst>
                  <a:gs pos="2917">
                    <a:srgbClr val="505050"/>
                  </a:gs>
                  <a:gs pos="30000">
                    <a:srgbClr val="505050"/>
                  </a:gs>
                </a:gsLst>
                <a:lin ang="5400000" scaled="0"/>
              </a:gradFill>
              <a:effectLst/>
              <a:uLnTx/>
              <a:uFillTx/>
            </a:endParaRPr>
          </a:p>
        </p:txBody>
      </p:sp>
      <p:sp>
        <p:nvSpPr>
          <p:cNvPr id="10" name="Rectangle 9"/>
          <p:cNvSpPr/>
          <p:nvPr/>
        </p:nvSpPr>
        <p:spPr>
          <a:xfrm>
            <a:off x="6399856" y="4303395"/>
            <a:ext cx="2757220" cy="840230"/>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rPr>
              <a:t>Directly integrates with </a:t>
            </a:r>
            <a:r>
              <a:rPr kumimoji="0" lang="en-US" sz="1800" b="1" i="0" u="none" strike="noStrike" kern="0" cap="none" spc="0" normalizeH="0" baseline="0" noProof="0">
                <a:ln>
                  <a:noFill/>
                </a:ln>
                <a:gradFill>
                  <a:gsLst>
                    <a:gs pos="2917">
                      <a:srgbClr val="505050"/>
                    </a:gs>
                    <a:gs pos="30000">
                      <a:srgbClr val="505050"/>
                    </a:gs>
                  </a:gsLst>
                  <a:lin ang="5400000" scaled="0"/>
                </a:gradFill>
                <a:effectLst/>
                <a:uLnTx/>
                <a:uFillTx/>
              </a:rPr>
              <a:t>rich ecosystem </a:t>
            </a: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rPr>
              <a:t>of partner monitoring tools</a:t>
            </a:r>
          </a:p>
        </p:txBody>
      </p:sp>
      <p:sp>
        <p:nvSpPr>
          <p:cNvPr id="11" name="Rectangle 10"/>
          <p:cNvSpPr/>
          <p:nvPr/>
        </p:nvSpPr>
        <p:spPr>
          <a:xfrm>
            <a:off x="3363963" y="4303395"/>
            <a:ext cx="2965349" cy="840230"/>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rPr>
              <a:t>Operation Management Suite (OMS) Log Analytics </a:t>
            </a:r>
            <a:r>
              <a:rPr kumimoji="0" lang="en-US" sz="1800" b="1" i="0" u="none" strike="noStrike" kern="0" cap="none" spc="0" normalizeH="0" baseline="0" noProof="0">
                <a:ln>
                  <a:noFill/>
                </a:ln>
                <a:gradFill>
                  <a:gsLst>
                    <a:gs pos="2917">
                      <a:srgbClr val="505050"/>
                    </a:gs>
                    <a:gs pos="30000">
                      <a:srgbClr val="505050"/>
                    </a:gs>
                  </a:gsLst>
                  <a:lin ang="5400000" scaled="0"/>
                </a:gradFill>
                <a:effectLst/>
                <a:uLnTx/>
                <a:uFillTx/>
              </a:rPr>
              <a:t>across subscriptions</a:t>
            </a:r>
          </a:p>
        </p:txBody>
      </p:sp>
      <p:sp>
        <p:nvSpPr>
          <p:cNvPr id="12" name="Rectangle 11"/>
          <p:cNvSpPr/>
          <p:nvPr/>
        </p:nvSpPr>
        <p:spPr>
          <a:xfrm>
            <a:off x="6274900" y="1955125"/>
            <a:ext cx="2543757" cy="1089529"/>
          </a:xfrm>
          <a:prstGeom prst="rect">
            <a:avLst/>
          </a:prstGeom>
        </p:spPr>
        <p:txBody>
          <a:bodyPr wrap="square">
            <a:spAutoFit/>
          </a:bodyPr>
          <a:lstStyle/>
          <a:p>
            <a:pPr marL="0" marR="0" lvl="0" indent="0" defTabSz="914400" eaLnBrk="1" fontAlgn="auto" latinLnBrk="0" hangingPunct="1">
              <a:lnSpc>
                <a:spcPct val="90000"/>
              </a:lnSpc>
              <a:spcBef>
                <a:spcPct val="20000"/>
              </a:spcBef>
              <a:spcAft>
                <a:spcPts val="0"/>
              </a:spcAft>
              <a:buClrTx/>
              <a:buSzPct val="90000"/>
              <a:buFontTx/>
              <a:buNone/>
              <a:tabLst/>
              <a:defRPr/>
            </a:pPr>
            <a:r>
              <a:rPr kumimoji="0" lang="en-US" sz="1800" b="1" i="0" u="none" strike="noStrike" kern="0" cap="none" spc="0" normalizeH="0" baseline="0" noProof="0">
                <a:ln>
                  <a:noFill/>
                </a:ln>
                <a:gradFill>
                  <a:gsLst>
                    <a:gs pos="2917">
                      <a:srgbClr val="505050"/>
                    </a:gs>
                    <a:gs pos="30000">
                      <a:srgbClr val="505050"/>
                    </a:gs>
                  </a:gsLst>
                  <a:lin ang="5400000" scaled="0"/>
                </a:gradFill>
                <a:effectLst/>
                <a:uLnTx/>
                <a:uFillTx/>
              </a:rPr>
              <a:t>One Dashboard </a:t>
            </a:r>
            <a:r>
              <a:rPr kumimoji="0" lang="en-US" sz="1800" b="0" i="0" u="none" strike="noStrike" kern="0" cap="none" spc="0" normalizeH="0" baseline="0" noProof="0">
                <a:ln>
                  <a:noFill/>
                </a:ln>
                <a:gradFill>
                  <a:gsLst>
                    <a:gs pos="2917">
                      <a:srgbClr val="505050"/>
                    </a:gs>
                    <a:gs pos="30000">
                      <a:srgbClr val="505050"/>
                    </a:gs>
                  </a:gsLst>
                  <a:lin ang="5400000" scaled="0"/>
                </a:gradFill>
                <a:effectLst/>
                <a:uLnTx/>
                <a:uFillTx/>
              </a:rPr>
              <a:t>to monitor everything, Platform, Apps, OMS Solutions, Security, etc.</a:t>
            </a:r>
          </a:p>
        </p:txBody>
      </p:sp>
      <p:grpSp>
        <p:nvGrpSpPr>
          <p:cNvPr id="18" name="Group 17"/>
          <p:cNvGrpSpPr/>
          <p:nvPr/>
        </p:nvGrpSpPr>
        <p:grpSpPr>
          <a:xfrm>
            <a:off x="9037053" y="1273767"/>
            <a:ext cx="3206773" cy="2103234"/>
            <a:chOff x="3144643" y="925551"/>
            <a:chExt cx="9589193" cy="6289288"/>
          </a:xfrm>
        </p:grpSpPr>
        <p:grpSp>
          <p:nvGrpSpPr>
            <p:cNvPr id="19" name="Group 18"/>
            <p:cNvGrpSpPr/>
            <p:nvPr/>
          </p:nvGrpSpPr>
          <p:grpSpPr>
            <a:xfrm>
              <a:off x="3144643" y="925551"/>
              <a:ext cx="9589193" cy="6289288"/>
              <a:chOff x="9064115" y="1423269"/>
              <a:chExt cx="3085927" cy="2048103"/>
            </a:xfrm>
          </p:grpSpPr>
          <p:pic>
            <p:nvPicPr>
              <p:cNvPr id="21" name="Picture 20"/>
              <p:cNvPicPr>
                <a:picLocks noChangeAspect="1"/>
              </p:cNvPicPr>
              <p:nvPr/>
            </p:nvPicPr>
            <p:blipFill rotWithShape="1">
              <a:blip r:embed="rId3"/>
              <a:srcRect l="-1" r="41705" b="16464"/>
              <a:stretch/>
            </p:blipFill>
            <p:spPr>
              <a:xfrm>
                <a:off x="9274989" y="1581969"/>
                <a:ext cx="2705865" cy="1751115"/>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64115" y="1423269"/>
                <a:ext cx="3085927" cy="2048103"/>
              </a:xfrm>
              <a:prstGeom prst="rect">
                <a:avLst/>
              </a:prstGeom>
            </p:spPr>
          </p:pic>
        </p:grpSp>
        <p:sp>
          <p:nvSpPr>
            <p:cNvPr id="20" name="Rectangle 19"/>
            <p:cNvSpPr/>
            <p:nvPr/>
          </p:nvSpPr>
          <p:spPr bwMode="auto">
            <a:xfrm>
              <a:off x="3794000" y="1412885"/>
              <a:ext cx="45719" cy="5377301"/>
            </a:xfrm>
            <a:prstGeom prst="rect">
              <a:avLst/>
            </a:prstGeom>
            <a:solidFill>
              <a:srgbClr val="17171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spTree>
    <p:extLst>
      <p:ext uri="{BB962C8B-B14F-4D97-AF65-F5344CB8AC3E}">
        <p14:creationId xmlns:p14="http://schemas.microsoft.com/office/powerpoint/2010/main" val="309450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1+#ppt_w/2"/>
                                          </p:val>
                                        </p:tav>
                                        <p:tav tm="100000">
                                          <p:val>
                                            <p:strVal val="#ppt_x"/>
                                          </p:val>
                                        </p:tav>
                                      </p:tavLst>
                                    </p:anim>
                                    <p:anim calcmode="lin" valueType="num">
                                      <p:cBhvr additive="base">
                                        <p:cTn id="16" dur="1000" fill="hold"/>
                                        <p:tgtEl>
                                          <p:spTgt spid="1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25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75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47" presetClass="entr" presetSubtype="0" fill="hold" grpId="0" nodeType="withEffect">
                                  <p:stCondLst>
                                    <p:cond delay="12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1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175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is so hard</a:t>
            </a:r>
          </a:p>
        </p:txBody>
      </p:sp>
      <p:sp>
        <p:nvSpPr>
          <p:cNvPr id="3" name="Text Placeholder 2"/>
          <p:cNvSpPr>
            <a:spLocks noGrp="1"/>
          </p:cNvSpPr>
          <p:nvPr>
            <p:ph type="body" sz="quarter" idx="10"/>
          </p:nvPr>
        </p:nvSpPr>
        <p:spPr>
          <a:xfrm>
            <a:off x="274638" y="1212850"/>
            <a:ext cx="11888787" cy="1292662"/>
          </a:xfrm>
        </p:spPr>
        <p:txBody>
          <a:bodyPr/>
          <a:lstStyle/>
          <a:p>
            <a:endParaRPr lang="en-US" dirty="0"/>
          </a:p>
          <a:p>
            <a:endParaRPr lang="en-US" dirty="0"/>
          </a:p>
        </p:txBody>
      </p:sp>
      <p:grpSp>
        <p:nvGrpSpPr>
          <p:cNvPr id="4" name="Group 3"/>
          <p:cNvGrpSpPr/>
          <p:nvPr/>
        </p:nvGrpSpPr>
        <p:grpSpPr>
          <a:xfrm>
            <a:off x="919298" y="2217116"/>
            <a:ext cx="2758781" cy="2747813"/>
            <a:chOff x="919298" y="2481331"/>
            <a:chExt cx="2758781" cy="2747813"/>
          </a:xfrm>
        </p:grpSpPr>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t="8982" b="10298"/>
            <a:stretch/>
          </p:blipFill>
          <p:spPr>
            <a:xfrm>
              <a:off x="919298" y="2481331"/>
              <a:ext cx="2758781" cy="2067793"/>
            </a:xfrm>
            <a:prstGeom prst="rect">
              <a:avLst/>
            </a:prstGeom>
          </p:spPr>
        </p:pic>
        <p:sp>
          <p:nvSpPr>
            <p:cNvPr id="8" name="Rectangle 7"/>
            <p:cNvSpPr/>
            <p:nvPr/>
          </p:nvSpPr>
          <p:spPr>
            <a:xfrm>
              <a:off x="1008475" y="4582813"/>
              <a:ext cx="2580426" cy="64633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Frustrations with getting exceptions/logs/data</a:t>
              </a:r>
            </a:p>
          </p:txBody>
        </p:sp>
      </p:grpSp>
      <p:grpSp>
        <p:nvGrpSpPr>
          <p:cNvPr id="11" name="Group 10"/>
          <p:cNvGrpSpPr/>
          <p:nvPr/>
        </p:nvGrpSpPr>
        <p:grpSpPr>
          <a:xfrm>
            <a:off x="4839640" y="2228283"/>
            <a:ext cx="2758782" cy="2736646"/>
            <a:chOff x="4839640" y="2492498"/>
            <a:chExt cx="2758782" cy="2736646"/>
          </a:xfrm>
        </p:grpSpPr>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r="22639"/>
            <a:stretch/>
          </p:blipFill>
          <p:spPr>
            <a:xfrm>
              <a:off x="4839640" y="2492498"/>
              <a:ext cx="2758782" cy="2067793"/>
            </a:xfrm>
            <a:prstGeom prst="rect">
              <a:avLst/>
            </a:prstGeom>
          </p:spPr>
        </p:pic>
        <p:sp>
          <p:nvSpPr>
            <p:cNvPr id="9" name="Rectangle 8"/>
            <p:cNvSpPr/>
            <p:nvPr/>
          </p:nvSpPr>
          <p:spPr>
            <a:xfrm>
              <a:off x="5025438" y="4582813"/>
              <a:ext cx="2387192" cy="646331"/>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Issues caused by</a:t>
              </a:r>
              <a:br>
                <a:rPr kumimoji="0" lang="en-US" sz="1800" b="0" i="0" u="none" strike="noStrike" kern="1200" cap="none" spc="0" normalizeH="0" baseline="0" noProof="0" dirty="0">
                  <a:ln>
                    <a:noFill/>
                  </a:ln>
                  <a:solidFill>
                    <a:srgbClr val="505050"/>
                  </a:solidFill>
                  <a:effectLst/>
                  <a:uLnTx/>
                  <a:uFillTx/>
                  <a:latin typeface="Segoe UI Semilight"/>
                  <a:ea typeface="+mn-ea"/>
                  <a:cs typeface="+mn-cs"/>
                </a:rPr>
              </a:b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config, data, and scale</a:t>
              </a:r>
            </a:p>
          </p:txBody>
        </p:sp>
      </p:grpSp>
      <p:grpSp>
        <p:nvGrpSpPr>
          <p:cNvPr id="12" name="Group 11"/>
          <p:cNvGrpSpPr/>
          <p:nvPr/>
        </p:nvGrpSpPr>
        <p:grpSpPr>
          <a:xfrm>
            <a:off x="8759983" y="2233479"/>
            <a:ext cx="2758782" cy="2697761"/>
            <a:chOff x="8759983" y="2497694"/>
            <a:chExt cx="2758782" cy="2697761"/>
          </a:xfrm>
        </p:grpSpPr>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59983" y="2497694"/>
              <a:ext cx="2758782" cy="2057400"/>
            </a:xfrm>
            <a:prstGeom prst="rect">
              <a:avLst/>
            </a:prstGeom>
          </p:spPr>
        </p:pic>
        <p:sp>
          <p:nvSpPr>
            <p:cNvPr id="10" name="Rectangle 9"/>
            <p:cNvSpPr/>
            <p:nvPr/>
          </p:nvSpPr>
          <p:spPr>
            <a:xfrm>
              <a:off x="8991971" y="4549124"/>
              <a:ext cx="2396959" cy="646331"/>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Acquiring and configuring the tools</a:t>
              </a:r>
            </a:p>
          </p:txBody>
        </p:sp>
      </p:grpSp>
    </p:spTree>
    <p:extLst>
      <p:ext uri="{BB962C8B-B14F-4D97-AF65-F5344CB8AC3E}">
        <p14:creationId xmlns:p14="http://schemas.microsoft.com/office/powerpoint/2010/main" val="272510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599237" y="284116"/>
            <a:ext cx="5048706" cy="6162132"/>
          </a:xfrm>
          <a:prstGeom prst="rect">
            <a:avLst/>
          </a:prstGeom>
        </p:spPr>
      </p:pic>
      <p:sp>
        <p:nvSpPr>
          <p:cNvPr id="10" name="Rectangle 9"/>
          <p:cNvSpPr/>
          <p:nvPr/>
        </p:nvSpPr>
        <p:spPr>
          <a:xfrm>
            <a:off x="360700" y="1905669"/>
            <a:ext cx="5405399" cy="1173226"/>
          </a:xfrm>
          <a:prstGeom prst="rect">
            <a:avLst/>
          </a:prstGeom>
          <a:noFill/>
          <a:ln>
            <a:noFill/>
          </a:ln>
        </p:spPr>
        <p:txBody>
          <a:bodyPr wrap="square" tIns="93260" bIns="9326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The Diagnose and solve problems blade gives customers the tools they need to solve problems. It provides their resource health, solutions to common problems, and a link to open a support request.</a:t>
            </a:r>
          </a:p>
        </p:txBody>
      </p:sp>
      <p:sp>
        <p:nvSpPr>
          <p:cNvPr id="6" name="Title 1"/>
          <p:cNvSpPr txBox="1">
            <a:spLocks/>
          </p:cNvSpPr>
          <p:nvPr/>
        </p:nvSpPr>
        <p:spPr>
          <a:xfrm>
            <a:off x="274639" y="295274"/>
            <a:ext cx="491269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gradFill>
                  <a:gsLst>
                    <a:gs pos="1250">
                      <a:schemeClr val="tx1"/>
                    </a:gs>
                    <a:gs pos="100000">
                      <a:schemeClr val="tx1"/>
                    </a:gs>
                  </a:gsLst>
                  <a:lin ang="5400000" scaled="0"/>
                </a:gradFill>
                <a:effectLst/>
                <a:uLnTx/>
                <a:uFillTx/>
                <a:latin typeface="+mj-lt"/>
                <a:ea typeface="+mn-ea"/>
                <a:cs typeface="Segoe UI" pitchFamily="34" charset="0"/>
              </a:rPr>
              <a:t>Diagnostics </a:t>
            </a:r>
          </a:p>
        </p:txBody>
      </p:sp>
      <p:sp>
        <p:nvSpPr>
          <p:cNvPr id="7" name="Text Placeholder 17"/>
          <p:cNvSpPr txBox="1">
            <a:spLocks/>
          </p:cNvSpPr>
          <p:nvPr/>
        </p:nvSpPr>
        <p:spPr>
          <a:xfrm>
            <a:off x="439739" y="3487934"/>
            <a:ext cx="91440" cy="1393185"/>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224"/>
              </a:spcBef>
              <a:spcAft>
                <a:spcPts val="612"/>
              </a:spcAft>
              <a:buClrTx/>
              <a:buSzPct val="90000"/>
              <a:buFont typeface="Arial" pitchFamily="34" charset="0"/>
              <a:buNone/>
              <a:tabLst/>
              <a:defRPr/>
            </a:pPr>
            <a:r>
              <a:rPr kumimoji="0" lang="en-US" sz="2000" b="0" i="0" u="none" strike="noStrike" kern="1200" cap="none" spc="0" normalizeH="0" baseline="0" noProof="0">
                <a:ln>
                  <a:noFill/>
                </a:ln>
                <a:solidFill>
                  <a:schemeClr val="tx1"/>
                </a:solidFill>
                <a:effectLst/>
                <a:uLnTx/>
                <a:uFillTx/>
                <a:latin typeface="+mn-lt"/>
                <a:ea typeface="+mn-ea"/>
                <a:cs typeface="+mn-cs"/>
              </a:rPr>
              <a:t>Provide single location for tools and solutions</a:t>
            </a:r>
          </a:p>
          <a:p>
            <a:pPr marL="0" marR="0" lvl="0" indent="0" algn="l" defTabSz="932597" rtl="0" eaLnBrk="1" fontAlgn="auto" latinLnBrk="0" hangingPunct="1">
              <a:lnSpc>
                <a:spcPct val="90000"/>
              </a:lnSpc>
              <a:spcBef>
                <a:spcPts val="1224"/>
              </a:spcBef>
              <a:spcAft>
                <a:spcPts val="612"/>
              </a:spcAft>
              <a:buClrTx/>
              <a:buSzPct val="90000"/>
              <a:buFont typeface="Arial" pitchFamily="34" charset="0"/>
              <a:buNone/>
              <a:tabLst/>
              <a:defRPr/>
            </a:pPr>
            <a:r>
              <a:rPr kumimoji="0" lang="en-US" sz="2000" b="0" i="0" u="none" strike="noStrike" kern="1200" cap="none" spc="0" normalizeH="0" baseline="0" noProof="0">
                <a:ln>
                  <a:noFill/>
                </a:ln>
                <a:solidFill>
                  <a:schemeClr val="tx1"/>
                </a:solidFill>
                <a:effectLst/>
                <a:uLnTx/>
                <a:uFillTx/>
                <a:latin typeface="+mn-lt"/>
                <a:ea typeface="+mn-ea"/>
                <a:cs typeface="+mn-cs"/>
              </a:rPr>
              <a:t>Provide actionable steps to solve the most </a:t>
            </a:r>
            <a:br>
              <a:rPr kumimoji="0" lang="en-US" sz="2000" b="0" i="0" u="none" strike="noStrike" kern="1200" cap="none" spc="0" normalizeH="0" baseline="0" noProof="0">
                <a:ln>
                  <a:noFill/>
                </a:ln>
                <a:solidFill>
                  <a:schemeClr val="tx1"/>
                </a:solidFill>
                <a:effectLst/>
                <a:uLnTx/>
                <a:uFillTx/>
                <a:latin typeface="+mn-lt"/>
                <a:ea typeface="+mn-ea"/>
                <a:cs typeface="+mn-cs"/>
              </a:rPr>
            </a:br>
            <a:r>
              <a:rPr kumimoji="0" lang="en-US" sz="2000" b="0" i="0" u="none" strike="noStrike" kern="1200" cap="none" spc="0" normalizeH="0" baseline="0" noProof="0">
                <a:ln>
                  <a:noFill/>
                </a:ln>
                <a:solidFill>
                  <a:schemeClr val="tx1"/>
                </a:solidFill>
                <a:effectLst/>
                <a:uLnTx/>
                <a:uFillTx/>
                <a:latin typeface="+mn-lt"/>
                <a:ea typeface="+mn-ea"/>
                <a:cs typeface="+mn-cs"/>
              </a:rPr>
              <a:t>common customer problems</a:t>
            </a:r>
          </a:p>
        </p:txBody>
      </p:sp>
    </p:spTree>
    <p:extLst>
      <p:ext uri="{BB962C8B-B14F-4D97-AF65-F5344CB8AC3E}">
        <p14:creationId xmlns:p14="http://schemas.microsoft.com/office/powerpoint/2010/main" val="8726255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1+#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Monitor your </a:t>
            </a:r>
            <a:br>
              <a:rPr lang="en-US"/>
            </a:br>
            <a:r>
              <a:rPr lang="en-US"/>
              <a:t>resource health</a:t>
            </a:r>
          </a:p>
        </p:txBody>
      </p:sp>
      <p:pic>
        <p:nvPicPr>
          <p:cNvPr id="6" name="Picture 5"/>
          <p:cNvPicPr>
            <a:picLocks noChangeAspect="1"/>
          </p:cNvPicPr>
          <p:nvPr/>
        </p:nvPicPr>
        <p:blipFill rotWithShape="1">
          <a:blip r:embed="rId3"/>
          <a:srcRect l="638" r="21236" b="1361"/>
          <a:stretch/>
        </p:blipFill>
        <p:spPr>
          <a:xfrm>
            <a:off x="5098980" y="879824"/>
            <a:ext cx="6900123" cy="6114701"/>
          </a:xfrm>
          <a:prstGeom prst="rect">
            <a:avLst/>
          </a:prstGeom>
          <a:ln>
            <a:solidFill>
              <a:schemeClr val="bg1">
                <a:lumMod val="75000"/>
              </a:schemeClr>
            </a:solidFill>
          </a:ln>
        </p:spPr>
      </p:pic>
      <p:sp>
        <p:nvSpPr>
          <p:cNvPr id="5" name="Text Placeholder 17"/>
          <p:cNvSpPr txBox="1">
            <a:spLocks/>
          </p:cNvSpPr>
          <p:nvPr/>
        </p:nvSpPr>
        <p:spPr>
          <a:xfrm>
            <a:off x="439739" y="2439989"/>
            <a:ext cx="91440" cy="237744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224"/>
              </a:spcBef>
              <a:spcAft>
                <a:spcPts val="612"/>
              </a:spcAft>
              <a:buClrTx/>
              <a:buSzPct val="90000"/>
              <a:buFont typeface="Arial" pitchFamily="34" charset="0"/>
              <a:buNone/>
              <a:tabLst/>
              <a:defRPr/>
            </a:pPr>
            <a:r>
              <a:rPr kumimoji="0" lang="en-US" sz="2000" b="0" i="0" u="none" strike="noStrike" kern="1200" cap="none" spc="0" normalizeH="0" baseline="0" noProof="0">
                <a:ln>
                  <a:noFill/>
                </a:ln>
                <a:solidFill>
                  <a:schemeClr val="tx1"/>
                </a:solidFill>
                <a:effectLst/>
                <a:uLnTx/>
                <a:uFillTx/>
                <a:latin typeface="+mn-lt"/>
                <a:ea typeface="+mn-ea"/>
                <a:cs typeface="+mn-cs"/>
              </a:rPr>
              <a:t>Granular platform events </a:t>
            </a:r>
          </a:p>
          <a:p>
            <a:pPr marL="0" marR="0" lvl="0" indent="0" algn="l" defTabSz="932597" rtl="0" eaLnBrk="1" fontAlgn="auto" latinLnBrk="0" hangingPunct="1">
              <a:lnSpc>
                <a:spcPct val="90000"/>
              </a:lnSpc>
              <a:spcBef>
                <a:spcPts val="1224"/>
              </a:spcBef>
              <a:spcAft>
                <a:spcPts val="612"/>
              </a:spcAft>
              <a:buClrTx/>
              <a:buSzPct val="90000"/>
              <a:buFont typeface="Arial" pitchFamily="34" charset="0"/>
              <a:buNone/>
              <a:tabLst/>
              <a:defRPr/>
            </a:pPr>
            <a:r>
              <a:rPr kumimoji="0" lang="en-US" sz="2000" b="0" i="0" u="none" strike="noStrike" kern="1200" cap="none" spc="0" normalizeH="0" baseline="0" noProof="0">
                <a:ln>
                  <a:noFill/>
                </a:ln>
                <a:solidFill>
                  <a:schemeClr val="tx1"/>
                </a:solidFill>
                <a:effectLst/>
                <a:uLnTx/>
                <a:uFillTx/>
                <a:latin typeface="+mn-lt"/>
                <a:ea typeface="+mn-ea"/>
                <a:cs typeface="+mn-cs"/>
              </a:rPr>
              <a:t>Check the health of all resources </a:t>
            </a:r>
            <a:br>
              <a:rPr kumimoji="0" lang="en-US" sz="2000" b="0" i="0" u="none" strike="noStrike" kern="1200" cap="none" spc="0" normalizeH="0" baseline="0" noProof="0">
                <a:ln>
                  <a:noFill/>
                </a:ln>
                <a:solidFill>
                  <a:schemeClr val="tx1"/>
                </a:solidFill>
                <a:effectLst/>
                <a:uLnTx/>
                <a:uFillTx/>
                <a:latin typeface="+mn-lt"/>
                <a:ea typeface="+mn-ea"/>
                <a:cs typeface="+mn-cs"/>
              </a:rPr>
            </a:br>
            <a:r>
              <a:rPr kumimoji="0" lang="en-US" sz="2000" b="0" i="0" u="none" strike="noStrike" kern="1200" cap="none" spc="0" normalizeH="0" baseline="0" noProof="0">
                <a:ln>
                  <a:noFill/>
                </a:ln>
                <a:solidFill>
                  <a:schemeClr val="tx1"/>
                </a:solidFill>
                <a:effectLst/>
                <a:uLnTx/>
                <a:uFillTx/>
                <a:latin typeface="+mn-lt"/>
                <a:ea typeface="+mn-ea"/>
                <a:cs typeface="+mn-cs"/>
              </a:rPr>
              <a:t>(in a subscription)</a:t>
            </a:r>
          </a:p>
          <a:p>
            <a:pPr marL="0" marR="0" lvl="0" indent="0" algn="l" defTabSz="932597" rtl="0" eaLnBrk="1" fontAlgn="auto" latinLnBrk="0" hangingPunct="1">
              <a:lnSpc>
                <a:spcPct val="90000"/>
              </a:lnSpc>
              <a:spcBef>
                <a:spcPts val="1224"/>
              </a:spcBef>
              <a:spcAft>
                <a:spcPts val="612"/>
              </a:spcAft>
              <a:buClrTx/>
              <a:buSzPct val="90000"/>
              <a:buFont typeface="Arial" pitchFamily="34" charset="0"/>
              <a:buNone/>
              <a:tabLst/>
              <a:defRPr/>
            </a:pPr>
            <a:r>
              <a:rPr kumimoji="0" lang="en-US" sz="2000" b="0" i="0" u="none" strike="noStrike" kern="1200" cap="none" spc="0" normalizeH="0" baseline="0" noProof="0">
                <a:ln>
                  <a:noFill/>
                </a:ln>
                <a:solidFill>
                  <a:schemeClr val="tx1"/>
                </a:solidFill>
                <a:effectLst/>
                <a:uLnTx/>
                <a:uFillTx/>
                <a:latin typeface="+mn-lt"/>
                <a:ea typeface="+mn-ea"/>
                <a:cs typeface="+mn-cs"/>
              </a:rPr>
              <a:t>On-demand checks for VMs</a:t>
            </a:r>
          </a:p>
          <a:p>
            <a:pPr marL="0" marR="0" lvl="0" indent="0" algn="l" defTabSz="932597" rtl="0" eaLnBrk="1" fontAlgn="auto" latinLnBrk="0" hangingPunct="1">
              <a:lnSpc>
                <a:spcPct val="90000"/>
              </a:lnSpc>
              <a:spcBef>
                <a:spcPts val="1224"/>
              </a:spcBef>
              <a:spcAft>
                <a:spcPts val="612"/>
              </a:spcAft>
              <a:buClrTx/>
              <a:buSzPct val="90000"/>
              <a:buFont typeface="Arial" pitchFamily="34" charset="0"/>
              <a:buNone/>
              <a:tabLst/>
              <a:defRPr/>
            </a:pPr>
            <a:r>
              <a:rPr kumimoji="0" lang="en-US" sz="2000" b="0" i="0" u="none" strike="noStrike" kern="1200" cap="none" spc="0" normalizeH="0" baseline="0" noProof="0">
                <a:ln>
                  <a:noFill/>
                </a:ln>
                <a:solidFill>
                  <a:schemeClr val="tx1"/>
                </a:solidFill>
                <a:effectLst/>
                <a:uLnTx/>
                <a:uFillTx/>
                <a:latin typeface="+mn-lt"/>
                <a:ea typeface="+mn-ea"/>
                <a:cs typeface="+mn-cs"/>
              </a:rPr>
              <a:t>Accessible through an API</a:t>
            </a:r>
          </a:p>
        </p:txBody>
      </p:sp>
    </p:spTree>
    <p:extLst>
      <p:ext uri="{BB962C8B-B14F-4D97-AF65-F5344CB8AC3E}">
        <p14:creationId xmlns:p14="http://schemas.microsoft.com/office/powerpoint/2010/main" val="132395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660" t="682" r="840" b="4855"/>
          <a:stretch/>
        </p:blipFill>
        <p:spPr>
          <a:xfrm>
            <a:off x="5075237" y="205598"/>
            <a:ext cx="6900123" cy="6114701"/>
          </a:xfrm>
          <a:prstGeom prst="rect">
            <a:avLst/>
          </a:prstGeom>
          <a:ln>
            <a:solidFill>
              <a:schemeClr val="bg2">
                <a:lumMod val="90000"/>
              </a:schemeClr>
            </a:solidFill>
          </a:ln>
        </p:spPr>
      </p:pic>
      <p:sp>
        <p:nvSpPr>
          <p:cNvPr id="2" name="Title 1"/>
          <p:cNvSpPr>
            <a:spLocks noGrp="1"/>
          </p:cNvSpPr>
          <p:nvPr>
            <p:ph type="title"/>
          </p:nvPr>
        </p:nvSpPr>
        <p:spPr/>
        <p:txBody>
          <a:bodyPr/>
          <a:lstStyle/>
          <a:p>
            <a:r>
              <a:rPr lang="en-US"/>
              <a:t>Communications </a:t>
            </a:r>
            <a:br>
              <a:rPr lang="en-US"/>
            </a:br>
            <a:r>
              <a:rPr lang="en-US"/>
              <a:t>in Azure portal</a:t>
            </a:r>
          </a:p>
        </p:txBody>
      </p:sp>
      <p:sp>
        <p:nvSpPr>
          <p:cNvPr id="7" name="Text Placeholder 17"/>
          <p:cNvSpPr txBox="1">
            <a:spLocks/>
          </p:cNvSpPr>
          <p:nvPr/>
        </p:nvSpPr>
        <p:spPr>
          <a:xfrm>
            <a:off x="439739" y="2439989"/>
            <a:ext cx="91440" cy="164592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224"/>
              </a:spcBef>
              <a:spcAft>
                <a:spcPts val="612"/>
              </a:spcAft>
              <a:buClrTx/>
              <a:buSzPct val="90000"/>
              <a:buFont typeface="Arial" pitchFamily="34" charset="0"/>
              <a:buNone/>
              <a:tabLst/>
              <a:defRPr/>
            </a:pPr>
            <a:r>
              <a:rPr kumimoji="0" lang="en-US" sz="2000" b="0" i="0" u="none" strike="noStrike" kern="1200" cap="none" spc="0" normalizeH="0" baseline="0" noProof="0">
                <a:ln>
                  <a:noFill/>
                </a:ln>
                <a:solidFill>
                  <a:schemeClr val="tx1"/>
                </a:solidFill>
                <a:effectLst/>
                <a:uLnTx/>
                <a:uFillTx/>
                <a:latin typeface="+mn-lt"/>
                <a:ea typeface="+mn-ea"/>
                <a:cs typeface="+mn-cs"/>
              </a:rPr>
              <a:t>Targeted communications </a:t>
            </a:r>
          </a:p>
          <a:p>
            <a:pPr marL="0" marR="0" lvl="0" indent="0" algn="l" defTabSz="932597" rtl="0" eaLnBrk="1" fontAlgn="auto" latinLnBrk="0" hangingPunct="1">
              <a:lnSpc>
                <a:spcPct val="90000"/>
              </a:lnSpc>
              <a:spcBef>
                <a:spcPts val="1224"/>
              </a:spcBef>
              <a:spcAft>
                <a:spcPts val="612"/>
              </a:spcAft>
              <a:buClrTx/>
              <a:buSzPct val="90000"/>
              <a:buFont typeface="Arial" pitchFamily="34" charset="0"/>
              <a:buNone/>
              <a:tabLst/>
              <a:defRPr/>
            </a:pPr>
            <a:r>
              <a:rPr kumimoji="0" lang="en-US" sz="2000" b="0" i="0" u="none" strike="noStrike" kern="1200" cap="none" spc="0" normalizeH="0" baseline="0" noProof="0">
                <a:ln>
                  <a:noFill/>
                </a:ln>
                <a:solidFill>
                  <a:schemeClr val="tx1"/>
                </a:solidFill>
                <a:effectLst/>
                <a:uLnTx/>
                <a:uFillTx/>
                <a:latin typeface="+mn-lt"/>
                <a:ea typeface="+mn-ea"/>
                <a:cs typeface="+mn-cs"/>
              </a:rPr>
              <a:t>Filter by Region/Events/Date Range</a:t>
            </a:r>
          </a:p>
          <a:p>
            <a:pPr marL="0" marR="0" lvl="0" indent="0" algn="l" defTabSz="932597" rtl="0" eaLnBrk="1" fontAlgn="auto" latinLnBrk="0" hangingPunct="1">
              <a:lnSpc>
                <a:spcPct val="90000"/>
              </a:lnSpc>
              <a:spcBef>
                <a:spcPts val="1224"/>
              </a:spcBef>
              <a:spcAft>
                <a:spcPts val="612"/>
              </a:spcAft>
              <a:buClrTx/>
              <a:buSzPct val="90000"/>
              <a:buFont typeface="Arial" pitchFamily="34" charset="0"/>
              <a:buNone/>
              <a:tabLst/>
              <a:defRPr/>
            </a:pPr>
            <a:r>
              <a:rPr kumimoji="0" lang="en-US" sz="2000" b="0" i="0" u="none" strike="noStrike" kern="1200" cap="none" spc="0" normalizeH="0" baseline="0" noProof="0">
                <a:ln>
                  <a:noFill/>
                </a:ln>
                <a:solidFill>
                  <a:schemeClr val="tx1"/>
                </a:solidFill>
                <a:effectLst/>
                <a:uLnTx/>
                <a:uFillTx/>
                <a:latin typeface="+mn-lt"/>
                <a:ea typeface="+mn-ea"/>
                <a:cs typeface="+mn-cs"/>
              </a:rPr>
              <a:t>Access Post incident reports (PIRs)</a:t>
            </a:r>
          </a:p>
        </p:txBody>
      </p:sp>
    </p:spTree>
    <p:extLst>
      <p:ext uri="{BB962C8B-B14F-4D97-AF65-F5344CB8AC3E}">
        <p14:creationId xmlns:p14="http://schemas.microsoft.com/office/powerpoint/2010/main" val="37103662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350FCB71-5FE6-4AD7-91C1-26F505A8D575}"/>
              </a:ext>
            </a:extLst>
          </p:cNvPr>
          <p:cNvGrpSpPr/>
          <p:nvPr/>
        </p:nvGrpSpPr>
        <p:grpSpPr>
          <a:xfrm>
            <a:off x="7641239" y="895008"/>
            <a:ext cx="1571883" cy="3011977"/>
            <a:chOff x="7473157" y="948283"/>
            <a:chExt cx="1571883" cy="3011977"/>
          </a:xfrm>
        </p:grpSpPr>
        <p:sp>
          <p:nvSpPr>
            <p:cNvPr id="166" name="TextBox 165">
              <a:extLst>
                <a:ext uri="{FF2B5EF4-FFF2-40B4-BE49-F238E27FC236}">
                  <a16:creationId xmlns:a16="http://schemas.microsoft.com/office/drawing/2014/main" id="{36F05F26-42F6-466F-92B1-72E5DF3364C7}"/>
                </a:ext>
              </a:extLst>
            </p:cNvPr>
            <p:cNvSpPr txBox="1"/>
            <p:nvPr/>
          </p:nvSpPr>
          <p:spPr>
            <a:xfrm>
              <a:off x="7841116" y="1816006"/>
              <a:ext cx="868940" cy="269314"/>
            </a:xfrm>
            <a:prstGeom prst="rect">
              <a:avLst/>
            </a:prstGeom>
            <a:noFill/>
          </p:spPr>
          <p:txBody>
            <a:bodyPr wrap="square" rtlCol="0">
              <a:spAutoFit/>
            </a:bodyPr>
            <a:lstStyle/>
            <a:p>
              <a:r>
                <a:rPr lang="en-US" sz="1200" dirty="0"/>
                <a:t>Multiple</a:t>
              </a:r>
            </a:p>
          </p:txBody>
        </p:sp>
        <p:sp>
          <p:nvSpPr>
            <p:cNvPr id="167" name="Rectangle: Rounded Corners 166">
              <a:extLst>
                <a:ext uri="{FF2B5EF4-FFF2-40B4-BE49-F238E27FC236}">
                  <a16:creationId xmlns:a16="http://schemas.microsoft.com/office/drawing/2014/main" id="{E13E2A17-BD55-4A63-B836-EC4136B30752}"/>
                </a:ext>
              </a:extLst>
            </p:cNvPr>
            <p:cNvSpPr/>
            <p:nvPr/>
          </p:nvSpPr>
          <p:spPr>
            <a:xfrm>
              <a:off x="7473157" y="948283"/>
              <a:ext cx="1550850" cy="110746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70DABCFC-17A0-452A-B918-2F3C650CF3B0}"/>
                </a:ext>
              </a:extLst>
            </p:cNvPr>
            <p:cNvSpPr txBox="1"/>
            <p:nvPr/>
          </p:nvSpPr>
          <p:spPr>
            <a:xfrm>
              <a:off x="7759063" y="995200"/>
              <a:ext cx="1050738" cy="359085"/>
            </a:xfrm>
            <a:prstGeom prst="rect">
              <a:avLst/>
            </a:prstGeom>
            <a:noFill/>
          </p:spPr>
          <p:txBody>
            <a:bodyPr wrap="square" rtlCol="0">
              <a:spAutoFit/>
            </a:bodyPr>
            <a:lstStyle/>
            <a:p>
              <a:r>
                <a:rPr lang="en-US" dirty="0"/>
                <a:t>Solutions</a:t>
              </a:r>
            </a:p>
          </p:txBody>
        </p:sp>
        <p:grpSp>
          <p:nvGrpSpPr>
            <p:cNvPr id="169" name="Group 168">
              <a:extLst>
                <a:ext uri="{FF2B5EF4-FFF2-40B4-BE49-F238E27FC236}">
                  <a16:creationId xmlns:a16="http://schemas.microsoft.com/office/drawing/2014/main" id="{9594A01F-0762-456C-966E-3617DA45FEB7}"/>
                </a:ext>
              </a:extLst>
            </p:cNvPr>
            <p:cNvGrpSpPr/>
            <p:nvPr/>
          </p:nvGrpSpPr>
          <p:grpSpPr>
            <a:xfrm>
              <a:off x="8014923" y="2095913"/>
              <a:ext cx="1030117" cy="1590037"/>
              <a:chOff x="5778978" y="2002773"/>
              <a:chExt cx="1022402" cy="2288266"/>
            </a:xfrm>
          </p:grpSpPr>
          <p:sp>
            <p:nvSpPr>
              <p:cNvPr id="193" name="TextBox 192">
                <a:extLst>
                  <a:ext uri="{FF2B5EF4-FFF2-40B4-BE49-F238E27FC236}">
                    <a16:creationId xmlns:a16="http://schemas.microsoft.com/office/drawing/2014/main" id="{6C557CEC-DF00-423E-955A-177FEF7911C2}"/>
                  </a:ext>
                </a:extLst>
              </p:cNvPr>
              <p:cNvSpPr txBox="1"/>
              <p:nvPr/>
            </p:nvSpPr>
            <p:spPr>
              <a:xfrm>
                <a:off x="5782912" y="2002773"/>
                <a:ext cx="1011630" cy="2288266"/>
              </a:xfrm>
              <a:prstGeom prst="rect">
                <a:avLst/>
              </a:prstGeom>
              <a:solidFill>
                <a:schemeClr val="accent2">
                  <a:lumMod val="60000"/>
                  <a:lumOff val="40000"/>
                </a:schemeClr>
              </a:solidFill>
              <a:ln>
                <a:solidFill>
                  <a:schemeClr val="accent2">
                    <a:lumMod val="75000"/>
                  </a:schemeClr>
                </a:solidFill>
              </a:ln>
              <a:scene3d>
                <a:camera prst="orthographicFront"/>
                <a:lightRig rig="threePt" dir="t"/>
              </a:scene3d>
              <a:sp3d>
                <a:bevelT prst="relaxedInset"/>
              </a:sp3d>
            </p:spPr>
            <p:txBody>
              <a:bodyPr wrap="square" rtlCol="0">
                <a:spAutoFit/>
              </a:bodyPr>
              <a:lstStyle/>
              <a:p>
                <a:endParaRPr lang="en-US" dirty="0"/>
              </a:p>
            </p:txBody>
          </p:sp>
          <p:pic>
            <p:nvPicPr>
              <p:cNvPr id="194" name="Picture 193">
                <a:extLst>
                  <a:ext uri="{FF2B5EF4-FFF2-40B4-BE49-F238E27FC236}">
                    <a16:creationId xmlns:a16="http://schemas.microsoft.com/office/drawing/2014/main" id="{F982F067-78B6-423B-B2CA-D0DAC6FFE241}"/>
                  </a:ext>
                </a:extLst>
              </p:cNvPr>
              <p:cNvPicPr>
                <a:picLocks noChangeAspect="1"/>
              </p:cNvPicPr>
              <p:nvPr/>
            </p:nvPicPr>
            <p:blipFill>
              <a:blip r:embed="rId3"/>
              <a:stretch>
                <a:fillRect/>
              </a:stretch>
            </p:blipFill>
            <p:spPr>
              <a:xfrm>
                <a:off x="5778978" y="2729977"/>
                <a:ext cx="1022402" cy="729054"/>
              </a:xfrm>
              <a:prstGeom prst="rect">
                <a:avLst/>
              </a:prstGeom>
              <a:scene3d>
                <a:camera prst="orthographicFront"/>
                <a:lightRig rig="threePt" dir="t"/>
              </a:scene3d>
              <a:sp3d>
                <a:bevelT prst="relaxedInset"/>
              </a:sp3d>
            </p:spPr>
          </p:pic>
          <p:pic>
            <p:nvPicPr>
              <p:cNvPr id="195" name="Picture 194" descr="A close up of a logo&#10;&#10;Description generated with very high confidence">
                <a:extLst>
                  <a:ext uri="{FF2B5EF4-FFF2-40B4-BE49-F238E27FC236}">
                    <a16:creationId xmlns:a16="http://schemas.microsoft.com/office/drawing/2014/main" id="{E9C80759-C1DD-4FE9-BD2C-F0E5123E7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705" y="2232693"/>
                <a:ext cx="651645" cy="348054"/>
              </a:xfrm>
              <a:prstGeom prst="rect">
                <a:avLst/>
              </a:prstGeom>
              <a:scene3d>
                <a:camera prst="orthographicFront"/>
                <a:lightRig rig="threePt" dir="t"/>
              </a:scene3d>
              <a:sp3d>
                <a:bevelT prst="relaxedInset"/>
              </a:sp3d>
            </p:spPr>
          </p:pic>
        </p:grpSp>
        <p:grpSp>
          <p:nvGrpSpPr>
            <p:cNvPr id="170" name="Group 169">
              <a:extLst>
                <a:ext uri="{FF2B5EF4-FFF2-40B4-BE49-F238E27FC236}">
                  <a16:creationId xmlns:a16="http://schemas.microsoft.com/office/drawing/2014/main" id="{798CDA89-4631-4E95-B528-3E2ECAE484A6}"/>
                </a:ext>
              </a:extLst>
            </p:cNvPr>
            <p:cNvGrpSpPr/>
            <p:nvPr/>
          </p:nvGrpSpPr>
          <p:grpSpPr>
            <a:xfrm>
              <a:off x="7823645" y="2109105"/>
              <a:ext cx="1075567" cy="1680887"/>
              <a:chOff x="5778978" y="2002773"/>
              <a:chExt cx="1022402" cy="2288266"/>
            </a:xfrm>
          </p:grpSpPr>
          <p:sp>
            <p:nvSpPr>
              <p:cNvPr id="190" name="TextBox 189">
                <a:extLst>
                  <a:ext uri="{FF2B5EF4-FFF2-40B4-BE49-F238E27FC236}">
                    <a16:creationId xmlns:a16="http://schemas.microsoft.com/office/drawing/2014/main" id="{DED1918D-E4F4-4122-BC44-B08D508CD9E4}"/>
                  </a:ext>
                </a:extLst>
              </p:cNvPr>
              <p:cNvSpPr txBox="1"/>
              <p:nvPr/>
            </p:nvSpPr>
            <p:spPr>
              <a:xfrm>
                <a:off x="5782912" y="2002773"/>
                <a:ext cx="1011630" cy="2288266"/>
              </a:xfrm>
              <a:prstGeom prst="rect">
                <a:avLst/>
              </a:prstGeom>
              <a:solidFill>
                <a:schemeClr val="accent2">
                  <a:lumMod val="60000"/>
                  <a:lumOff val="40000"/>
                </a:schemeClr>
              </a:solidFill>
              <a:ln>
                <a:solidFill>
                  <a:schemeClr val="accent2">
                    <a:lumMod val="75000"/>
                  </a:schemeClr>
                </a:solidFill>
              </a:ln>
              <a:scene3d>
                <a:camera prst="orthographicFront"/>
                <a:lightRig rig="threePt" dir="t"/>
              </a:scene3d>
              <a:sp3d>
                <a:bevelT prst="relaxedInset"/>
              </a:sp3d>
            </p:spPr>
            <p:txBody>
              <a:bodyPr wrap="square" rtlCol="0">
                <a:spAutoFit/>
              </a:bodyPr>
              <a:lstStyle/>
              <a:p>
                <a:endParaRPr lang="en-US" dirty="0"/>
              </a:p>
            </p:txBody>
          </p:sp>
          <p:pic>
            <p:nvPicPr>
              <p:cNvPr id="191" name="Picture 190">
                <a:extLst>
                  <a:ext uri="{FF2B5EF4-FFF2-40B4-BE49-F238E27FC236}">
                    <a16:creationId xmlns:a16="http://schemas.microsoft.com/office/drawing/2014/main" id="{783CC099-DB0B-44F3-8846-F474434A5AFA}"/>
                  </a:ext>
                </a:extLst>
              </p:cNvPr>
              <p:cNvPicPr>
                <a:picLocks noChangeAspect="1"/>
              </p:cNvPicPr>
              <p:nvPr/>
            </p:nvPicPr>
            <p:blipFill>
              <a:blip r:embed="rId3"/>
              <a:stretch>
                <a:fillRect/>
              </a:stretch>
            </p:blipFill>
            <p:spPr>
              <a:xfrm>
                <a:off x="5778978" y="2729977"/>
                <a:ext cx="1022402" cy="729054"/>
              </a:xfrm>
              <a:prstGeom prst="rect">
                <a:avLst/>
              </a:prstGeom>
              <a:scene3d>
                <a:camera prst="orthographicFront"/>
                <a:lightRig rig="threePt" dir="t"/>
              </a:scene3d>
              <a:sp3d>
                <a:bevelT prst="relaxedInset"/>
              </a:sp3d>
            </p:spPr>
          </p:pic>
          <p:pic>
            <p:nvPicPr>
              <p:cNvPr id="192" name="Picture 191" descr="A close up of a logo&#10;&#10;Description generated with very high confidence">
                <a:extLst>
                  <a:ext uri="{FF2B5EF4-FFF2-40B4-BE49-F238E27FC236}">
                    <a16:creationId xmlns:a16="http://schemas.microsoft.com/office/drawing/2014/main" id="{5F19275A-241B-4DAA-8646-02433EA4B1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705" y="2232693"/>
                <a:ext cx="651645" cy="348054"/>
              </a:xfrm>
              <a:prstGeom prst="rect">
                <a:avLst/>
              </a:prstGeom>
              <a:scene3d>
                <a:camera prst="orthographicFront"/>
                <a:lightRig rig="threePt" dir="t"/>
              </a:scene3d>
              <a:sp3d>
                <a:bevelT prst="relaxedInset"/>
              </a:sp3d>
            </p:spPr>
          </p:pic>
        </p:grpSp>
        <p:grpSp>
          <p:nvGrpSpPr>
            <p:cNvPr id="171" name="Group 170">
              <a:extLst>
                <a:ext uri="{FF2B5EF4-FFF2-40B4-BE49-F238E27FC236}">
                  <a16:creationId xmlns:a16="http://schemas.microsoft.com/office/drawing/2014/main" id="{2245E249-7672-4CFD-9960-8758CD1559C3}"/>
                </a:ext>
              </a:extLst>
            </p:cNvPr>
            <p:cNvGrpSpPr/>
            <p:nvPr/>
          </p:nvGrpSpPr>
          <p:grpSpPr>
            <a:xfrm>
              <a:off x="7640860" y="2109105"/>
              <a:ext cx="1094185" cy="1818048"/>
              <a:chOff x="5778978" y="2002773"/>
              <a:chExt cx="1022402" cy="2288266"/>
            </a:xfrm>
          </p:grpSpPr>
          <p:sp>
            <p:nvSpPr>
              <p:cNvPr id="187" name="TextBox 186">
                <a:extLst>
                  <a:ext uri="{FF2B5EF4-FFF2-40B4-BE49-F238E27FC236}">
                    <a16:creationId xmlns:a16="http://schemas.microsoft.com/office/drawing/2014/main" id="{B7EC758C-BB7C-4424-BED5-05006B1BF280}"/>
                  </a:ext>
                </a:extLst>
              </p:cNvPr>
              <p:cNvSpPr txBox="1"/>
              <p:nvPr/>
            </p:nvSpPr>
            <p:spPr>
              <a:xfrm>
                <a:off x="5782912" y="2002773"/>
                <a:ext cx="1011630" cy="2288266"/>
              </a:xfrm>
              <a:prstGeom prst="rect">
                <a:avLst/>
              </a:prstGeom>
              <a:solidFill>
                <a:schemeClr val="accent2">
                  <a:lumMod val="60000"/>
                  <a:lumOff val="40000"/>
                </a:schemeClr>
              </a:solidFill>
              <a:ln>
                <a:solidFill>
                  <a:schemeClr val="accent2">
                    <a:lumMod val="75000"/>
                  </a:schemeClr>
                </a:solidFill>
              </a:ln>
              <a:scene3d>
                <a:camera prst="orthographicFront"/>
                <a:lightRig rig="threePt" dir="t"/>
              </a:scene3d>
              <a:sp3d>
                <a:bevelT prst="relaxedInset"/>
              </a:sp3d>
            </p:spPr>
            <p:txBody>
              <a:bodyPr wrap="square" rtlCol="0">
                <a:spAutoFit/>
              </a:bodyPr>
              <a:lstStyle/>
              <a:p>
                <a:endParaRPr lang="en-US" dirty="0"/>
              </a:p>
            </p:txBody>
          </p:sp>
          <p:pic>
            <p:nvPicPr>
              <p:cNvPr id="188" name="Picture 187">
                <a:extLst>
                  <a:ext uri="{FF2B5EF4-FFF2-40B4-BE49-F238E27FC236}">
                    <a16:creationId xmlns:a16="http://schemas.microsoft.com/office/drawing/2014/main" id="{9628984C-1B4B-4FAA-A606-9222D17C1FF4}"/>
                  </a:ext>
                </a:extLst>
              </p:cNvPr>
              <p:cNvPicPr>
                <a:picLocks noChangeAspect="1"/>
              </p:cNvPicPr>
              <p:nvPr/>
            </p:nvPicPr>
            <p:blipFill>
              <a:blip r:embed="rId3"/>
              <a:stretch>
                <a:fillRect/>
              </a:stretch>
            </p:blipFill>
            <p:spPr>
              <a:xfrm>
                <a:off x="5778978" y="2729977"/>
                <a:ext cx="1022402" cy="729054"/>
              </a:xfrm>
              <a:prstGeom prst="rect">
                <a:avLst/>
              </a:prstGeom>
              <a:scene3d>
                <a:camera prst="orthographicFront"/>
                <a:lightRig rig="threePt" dir="t"/>
              </a:scene3d>
              <a:sp3d>
                <a:bevelT prst="relaxedInset"/>
              </a:sp3d>
            </p:spPr>
          </p:pic>
          <p:pic>
            <p:nvPicPr>
              <p:cNvPr id="189" name="Picture 188" descr="A close up of a logo&#10;&#10;Description generated with very high confidence">
                <a:extLst>
                  <a:ext uri="{FF2B5EF4-FFF2-40B4-BE49-F238E27FC236}">
                    <a16:creationId xmlns:a16="http://schemas.microsoft.com/office/drawing/2014/main" id="{B7467F7E-257A-482B-8024-B50281561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705" y="2232693"/>
                <a:ext cx="651645" cy="348054"/>
              </a:xfrm>
              <a:prstGeom prst="rect">
                <a:avLst/>
              </a:prstGeom>
              <a:scene3d>
                <a:camera prst="orthographicFront"/>
                <a:lightRig rig="threePt" dir="t"/>
              </a:scene3d>
              <a:sp3d>
                <a:bevelT prst="relaxedInset"/>
              </a:sp3d>
            </p:spPr>
          </p:pic>
        </p:grpSp>
        <p:grpSp>
          <p:nvGrpSpPr>
            <p:cNvPr id="172" name="Group 171">
              <a:extLst>
                <a:ext uri="{FF2B5EF4-FFF2-40B4-BE49-F238E27FC236}">
                  <a16:creationId xmlns:a16="http://schemas.microsoft.com/office/drawing/2014/main" id="{9DD62243-985C-42AD-935E-A34F8E6ADF17}"/>
                </a:ext>
              </a:extLst>
            </p:cNvPr>
            <p:cNvGrpSpPr/>
            <p:nvPr/>
          </p:nvGrpSpPr>
          <p:grpSpPr>
            <a:xfrm>
              <a:off x="7523184" y="2116577"/>
              <a:ext cx="1022402" cy="1843683"/>
              <a:chOff x="5778978" y="2002773"/>
              <a:chExt cx="1022402" cy="2288266"/>
            </a:xfrm>
          </p:grpSpPr>
          <p:sp>
            <p:nvSpPr>
              <p:cNvPr id="184" name="TextBox 183">
                <a:extLst>
                  <a:ext uri="{FF2B5EF4-FFF2-40B4-BE49-F238E27FC236}">
                    <a16:creationId xmlns:a16="http://schemas.microsoft.com/office/drawing/2014/main" id="{F301C81E-DDBF-46F0-8D84-0E954FA81539}"/>
                  </a:ext>
                </a:extLst>
              </p:cNvPr>
              <p:cNvSpPr txBox="1"/>
              <p:nvPr/>
            </p:nvSpPr>
            <p:spPr>
              <a:xfrm>
                <a:off x="5782912" y="2002773"/>
                <a:ext cx="1011630" cy="2288266"/>
              </a:xfrm>
              <a:prstGeom prst="rect">
                <a:avLst/>
              </a:prstGeom>
              <a:solidFill>
                <a:schemeClr val="accent2">
                  <a:lumMod val="60000"/>
                  <a:lumOff val="40000"/>
                </a:schemeClr>
              </a:solidFill>
              <a:ln>
                <a:solidFill>
                  <a:schemeClr val="accent2">
                    <a:lumMod val="50000"/>
                  </a:schemeClr>
                </a:solidFill>
              </a:ln>
            </p:spPr>
            <p:txBody>
              <a:bodyPr wrap="square" rtlCol="0">
                <a:spAutoFit/>
              </a:bodyPr>
              <a:lstStyle/>
              <a:p>
                <a:endParaRPr lang="en-US" dirty="0"/>
              </a:p>
            </p:txBody>
          </p:sp>
          <p:pic>
            <p:nvPicPr>
              <p:cNvPr id="185" name="Picture 184">
                <a:extLst>
                  <a:ext uri="{FF2B5EF4-FFF2-40B4-BE49-F238E27FC236}">
                    <a16:creationId xmlns:a16="http://schemas.microsoft.com/office/drawing/2014/main" id="{78EFC352-31E9-4EAF-ABFB-89E6A03A03C6}"/>
                  </a:ext>
                </a:extLst>
              </p:cNvPr>
              <p:cNvPicPr>
                <a:picLocks noChangeAspect="1"/>
              </p:cNvPicPr>
              <p:nvPr/>
            </p:nvPicPr>
            <p:blipFill>
              <a:blip r:embed="rId3"/>
              <a:stretch>
                <a:fillRect/>
              </a:stretch>
            </p:blipFill>
            <p:spPr>
              <a:xfrm>
                <a:off x="5778978" y="2729977"/>
                <a:ext cx="1022402" cy="729054"/>
              </a:xfrm>
              <a:prstGeom prst="rect">
                <a:avLst/>
              </a:prstGeom>
              <a:ln>
                <a:solidFill>
                  <a:schemeClr val="accent2">
                    <a:lumMod val="50000"/>
                  </a:schemeClr>
                </a:solidFill>
              </a:ln>
            </p:spPr>
          </p:pic>
          <p:pic>
            <p:nvPicPr>
              <p:cNvPr id="186" name="Picture 185" descr="A close up of a logo&#10;&#10;Description generated with very high confidence">
                <a:extLst>
                  <a:ext uri="{FF2B5EF4-FFF2-40B4-BE49-F238E27FC236}">
                    <a16:creationId xmlns:a16="http://schemas.microsoft.com/office/drawing/2014/main" id="{699A7A89-3FED-4476-97DB-B974DBD68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705" y="2232693"/>
                <a:ext cx="651645" cy="348054"/>
              </a:xfrm>
              <a:prstGeom prst="rect">
                <a:avLst/>
              </a:prstGeom>
              <a:ln>
                <a:noFill/>
              </a:ln>
            </p:spPr>
          </p:pic>
        </p:grpSp>
        <p:grpSp>
          <p:nvGrpSpPr>
            <p:cNvPr id="173" name="Group 172">
              <a:extLst>
                <a:ext uri="{FF2B5EF4-FFF2-40B4-BE49-F238E27FC236}">
                  <a16:creationId xmlns:a16="http://schemas.microsoft.com/office/drawing/2014/main" id="{68E401EA-49C9-4B24-8A99-69925B6B220A}"/>
                </a:ext>
              </a:extLst>
            </p:cNvPr>
            <p:cNvGrpSpPr/>
            <p:nvPr/>
          </p:nvGrpSpPr>
          <p:grpSpPr>
            <a:xfrm>
              <a:off x="7953737" y="1344009"/>
              <a:ext cx="519042" cy="514919"/>
              <a:chOff x="10555585" y="584180"/>
              <a:chExt cx="519042" cy="514919"/>
            </a:xfrm>
          </p:grpSpPr>
          <p:grpSp>
            <p:nvGrpSpPr>
              <p:cNvPr id="174" name="Group 173">
                <a:extLst>
                  <a:ext uri="{FF2B5EF4-FFF2-40B4-BE49-F238E27FC236}">
                    <a16:creationId xmlns:a16="http://schemas.microsoft.com/office/drawing/2014/main" id="{AABC4FF6-6740-437C-83CF-C12DEBB18E8E}"/>
                  </a:ext>
                </a:extLst>
              </p:cNvPr>
              <p:cNvGrpSpPr/>
              <p:nvPr/>
            </p:nvGrpSpPr>
            <p:grpSpPr>
              <a:xfrm>
                <a:off x="10555585" y="584180"/>
                <a:ext cx="519042" cy="514919"/>
                <a:chOff x="8811698" y="1665703"/>
                <a:chExt cx="519042" cy="514919"/>
              </a:xfrm>
            </p:grpSpPr>
            <p:pic>
              <p:nvPicPr>
                <p:cNvPr id="176" name="Picture 175">
                  <a:extLst>
                    <a:ext uri="{FF2B5EF4-FFF2-40B4-BE49-F238E27FC236}">
                      <a16:creationId xmlns:a16="http://schemas.microsoft.com/office/drawing/2014/main" id="{8E61BFC9-8670-4165-96C5-B79D734F9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1698" y="1681281"/>
                  <a:ext cx="287458" cy="390397"/>
                </a:xfrm>
                <a:prstGeom prst="rect">
                  <a:avLst/>
                </a:prstGeom>
              </p:spPr>
            </p:pic>
            <p:pic>
              <p:nvPicPr>
                <p:cNvPr id="177" name="Picture 176">
                  <a:extLst>
                    <a:ext uri="{FF2B5EF4-FFF2-40B4-BE49-F238E27FC236}">
                      <a16:creationId xmlns:a16="http://schemas.microsoft.com/office/drawing/2014/main" id="{47D1964F-DBCD-4D60-8937-A645712C73B7}"/>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8858213" y="1790226"/>
                  <a:ext cx="287457" cy="390396"/>
                </a:xfrm>
                <a:prstGeom prst="rect">
                  <a:avLst/>
                </a:prstGeom>
              </p:spPr>
            </p:pic>
            <p:grpSp>
              <p:nvGrpSpPr>
                <p:cNvPr id="178" name="Group 177">
                  <a:extLst>
                    <a:ext uri="{FF2B5EF4-FFF2-40B4-BE49-F238E27FC236}">
                      <a16:creationId xmlns:a16="http://schemas.microsoft.com/office/drawing/2014/main" id="{6DA41570-36FB-41AA-B27E-87DED69BE7AA}"/>
                    </a:ext>
                  </a:extLst>
                </p:cNvPr>
                <p:cNvGrpSpPr/>
                <p:nvPr/>
              </p:nvGrpSpPr>
              <p:grpSpPr>
                <a:xfrm>
                  <a:off x="9058754" y="1665703"/>
                  <a:ext cx="249543" cy="391502"/>
                  <a:chOff x="2648719" y="1740202"/>
                  <a:chExt cx="606743" cy="722313"/>
                </a:xfrm>
              </p:grpSpPr>
              <p:pic>
                <p:nvPicPr>
                  <p:cNvPr id="182" name="Picture 181">
                    <a:extLst>
                      <a:ext uri="{FF2B5EF4-FFF2-40B4-BE49-F238E27FC236}">
                        <a16:creationId xmlns:a16="http://schemas.microsoft.com/office/drawing/2014/main" id="{BEF65CE0-A125-406A-93FB-6AF2E6B100D5}"/>
                      </a:ext>
                    </a:extLst>
                  </p:cNvPr>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648719" y="1740202"/>
                    <a:ext cx="606743" cy="722313"/>
                  </a:xfrm>
                  <a:prstGeom prst="rect">
                    <a:avLst/>
                  </a:prstGeom>
                </p:spPr>
              </p:pic>
              <p:pic>
                <p:nvPicPr>
                  <p:cNvPr id="183" name="Picture 182" descr="A picture containing object&#10;&#10;Description generated with high confidence">
                    <a:extLst>
                      <a:ext uri="{FF2B5EF4-FFF2-40B4-BE49-F238E27FC236}">
                        <a16:creationId xmlns:a16="http://schemas.microsoft.com/office/drawing/2014/main" id="{67614F28-DED3-4003-A424-73928DC6F3D6}"/>
                      </a:ext>
                    </a:extLst>
                  </p:cNvPr>
                  <p:cNvPicPr>
                    <a:picLocks noChangeAspect="1"/>
                  </p:cNvPicPr>
                  <p:nvPr/>
                </p:nvPicPr>
                <p:blipFill>
                  <a:blip r:embed="rId6">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32448" y="2027995"/>
                    <a:ext cx="191640" cy="191640"/>
                  </a:xfrm>
                  <a:prstGeom prst="rect">
                    <a:avLst/>
                  </a:prstGeom>
                </p:spPr>
              </p:pic>
            </p:grpSp>
            <p:grpSp>
              <p:nvGrpSpPr>
                <p:cNvPr id="179" name="Group 178">
                  <a:extLst>
                    <a:ext uri="{FF2B5EF4-FFF2-40B4-BE49-F238E27FC236}">
                      <a16:creationId xmlns:a16="http://schemas.microsoft.com/office/drawing/2014/main" id="{5E2FEE16-7542-4CD5-984C-2F4D3C4EE173}"/>
                    </a:ext>
                  </a:extLst>
                </p:cNvPr>
                <p:cNvGrpSpPr/>
                <p:nvPr/>
              </p:nvGrpSpPr>
              <p:grpSpPr>
                <a:xfrm>
                  <a:off x="9081197" y="1773646"/>
                  <a:ext cx="249543" cy="391502"/>
                  <a:chOff x="1455798" y="1740202"/>
                  <a:chExt cx="606743" cy="722313"/>
                </a:xfrm>
              </p:grpSpPr>
              <p:pic>
                <p:nvPicPr>
                  <p:cNvPr id="180" name="Picture 179">
                    <a:extLst>
                      <a:ext uri="{FF2B5EF4-FFF2-40B4-BE49-F238E27FC236}">
                        <a16:creationId xmlns:a16="http://schemas.microsoft.com/office/drawing/2014/main" id="{F81D6201-9DE3-4215-B954-85D8AA63D999}"/>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455798" y="1740202"/>
                    <a:ext cx="606743" cy="722313"/>
                  </a:xfrm>
                  <a:prstGeom prst="rect">
                    <a:avLst/>
                  </a:prstGeom>
                </p:spPr>
              </p:pic>
              <p:pic>
                <p:nvPicPr>
                  <p:cNvPr id="181" name="Picture 180" descr="A picture containing object&#10;&#10;Description generated with high confidence">
                    <a:extLst>
                      <a:ext uri="{FF2B5EF4-FFF2-40B4-BE49-F238E27FC236}">
                        <a16:creationId xmlns:a16="http://schemas.microsoft.com/office/drawing/2014/main" id="{E52C73DE-B34C-44E6-9782-F7562448177E}"/>
                      </a:ext>
                    </a:extLst>
                  </p:cNvPr>
                  <p:cNvPicPr>
                    <a:picLocks noChangeAspect="1"/>
                  </p:cNvPicPr>
                  <p:nvPr/>
                </p:nvPicPr>
                <p:blipFill>
                  <a:blip r:embed="rId6">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718500" y="2026473"/>
                    <a:ext cx="191640" cy="191640"/>
                  </a:xfrm>
                  <a:prstGeom prst="rect">
                    <a:avLst/>
                  </a:prstGeom>
                </p:spPr>
              </p:pic>
            </p:grpSp>
          </p:grpSp>
          <p:pic>
            <p:nvPicPr>
              <p:cNvPr id="175" name="Picture 174" descr="A picture containing object&#10;&#10;Description generated with high confidence">
                <a:extLst>
                  <a:ext uri="{FF2B5EF4-FFF2-40B4-BE49-F238E27FC236}">
                    <a16:creationId xmlns:a16="http://schemas.microsoft.com/office/drawing/2014/main" id="{7A3F8084-BC93-4691-A4A3-05F5CC671077}"/>
                  </a:ext>
                </a:extLst>
              </p:cNvPr>
              <p:cNvPicPr>
                <a:picLocks noChangeAspect="1"/>
              </p:cNvPicPr>
              <p:nvPr/>
            </p:nvPicPr>
            <p:blipFill>
              <a:blip r:embed="rId6">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719765" y="862530"/>
                <a:ext cx="78818" cy="103871"/>
              </a:xfrm>
              <a:prstGeom prst="rect">
                <a:avLst/>
              </a:prstGeom>
            </p:spPr>
          </p:pic>
        </p:grpSp>
      </p:grpSp>
      <p:grpSp>
        <p:nvGrpSpPr>
          <p:cNvPr id="107" name="Group 106">
            <a:extLst>
              <a:ext uri="{FF2B5EF4-FFF2-40B4-BE49-F238E27FC236}">
                <a16:creationId xmlns:a16="http://schemas.microsoft.com/office/drawing/2014/main" id="{33E73F87-11C4-4513-80DB-90A8825A8CF6}"/>
              </a:ext>
            </a:extLst>
          </p:cNvPr>
          <p:cNvGrpSpPr/>
          <p:nvPr/>
        </p:nvGrpSpPr>
        <p:grpSpPr>
          <a:xfrm>
            <a:off x="3117643" y="912690"/>
            <a:ext cx="4467418" cy="2985271"/>
            <a:chOff x="2939228" y="947859"/>
            <a:chExt cx="4467418" cy="2985271"/>
          </a:xfrm>
        </p:grpSpPr>
        <p:grpSp>
          <p:nvGrpSpPr>
            <p:cNvPr id="109" name="Group 108">
              <a:extLst>
                <a:ext uri="{FF2B5EF4-FFF2-40B4-BE49-F238E27FC236}">
                  <a16:creationId xmlns:a16="http://schemas.microsoft.com/office/drawing/2014/main" id="{C8D1E010-EA44-4EE0-91E5-F01379339BD1}"/>
                </a:ext>
              </a:extLst>
            </p:cNvPr>
            <p:cNvGrpSpPr/>
            <p:nvPr/>
          </p:nvGrpSpPr>
          <p:grpSpPr>
            <a:xfrm>
              <a:off x="5243890" y="2121481"/>
              <a:ext cx="1016885" cy="1811649"/>
              <a:chOff x="3482465" y="2034807"/>
              <a:chExt cx="1016885" cy="2249214"/>
            </a:xfrm>
          </p:grpSpPr>
          <p:sp>
            <p:nvSpPr>
              <p:cNvPr id="156" name="TextBox 155">
                <a:extLst>
                  <a:ext uri="{FF2B5EF4-FFF2-40B4-BE49-F238E27FC236}">
                    <a16:creationId xmlns:a16="http://schemas.microsoft.com/office/drawing/2014/main" id="{9CDBDB19-3EBF-4B87-BDD1-760A7B265D99}"/>
                  </a:ext>
                </a:extLst>
              </p:cNvPr>
              <p:cNvSpPr txBox="1"/>
              <p:nvPr/>
            </p:nvSpPr>
            <p:spPr>
              <a:xfrm>
                <a:off x="3487720" y="2034807"/>
                <a:ext cx="1011630" cy="2249214"/>
              </a:xfrm>
              <a:prstGeom prst="rect">
                <a:avLst/>
              </a:prstGeom>
              <a:solidFill>
                <a:schemeClr val="accent2">
                  <a:lumMod val="60000"/>
                  <a:lumOff val="40000"/>
                </a:schemeClr>
              </a:solidFill>
            </p:spPr>
            <p:txBody>
              <a:bodyPr wrap="square" rtlCol="0">
                <a:spAutoFit/>
              </a:bodyPr>
              <a:lstStyle/>
              <a:p>
                <a:endParaRPr lang="en-US" dirty="0"/>
              </a:p>
            </p:txBody>
          </p:sp>
          <p:pic>
            <p:nvPicPr>
              <p:cNvPr id="157" name="Picture 156">
                <a:extLst>
                  <a:ext uri="{FF2B5EF4-FFF2-40B4-BE49-F238E27FC236}">
                    <a16:creationId xmlns:a16="http://schemas.microsoft.com/office/drawing/2014/main" id="{9E9F6B8B-511B-47A8-AFCC-31C9F9E0B4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67052" y="2177698"/>
                <a:ext cx="840366" cy="448852"/>
              </a:xfrm>
              <a:prstGeom prst="rect">
                <a:avLst/>
              </a:prstGeom>
            </p:spPr>
          </p:pic>
          <p:pic>
            <p:nvPicPr>
              <p:cNvPr id="158" name="Picture 157">
                <a:extLst>
                  <a:ext uri="{FF2B5EF4-FFF2-40B4-BE49-F238E27FC236}">
                    <a16:creationId xmlns:a16="http://schemas.microsoft.com/office/drawing/2014/main" id="{4CCD990C-327F-4A18-9485-4B7962B66851}"/>
                  </a:ext>
                </a:extLst>
              </p:cNvPr>
              <p:cNvPicPr>
                <a:picLocks noChangeAspect="1"/>
              </p:cNvPicPr>
              <p:nvPr/>
            </p:nvPicPr>
            <p:blipFill rotWithShape="1">
              <a:blip r:embed="rId10"/>
              <a:srcRect t="11946"/>
              <a:stretch/>
            </p:blipFill>
            <p:spPr>
              <a:xfrm>
                <a:off x="3482465" y="2734293"/>
                <a:ext cx="1011630" cy="736038"/>
              </a:xfrm>
              <a:prstGeom prst="rect">
                <a:avLst/>
              </a:prstGeom>
            </p:spPr>
          </p:pic>
        </p:grpSp>
        <p:grpSp>
          <p:nvGrpSpPr>
            <p:cNvPr id="110" name="Group 109">
              <a:extLst>
                <a:ext uri="{FF2B5EF4-FFF2-40B4-BE49-F238E27FC236}">
                  <a16:creationId xmlns:a16="http://schemas.microsoft.com/office/drawing/2014/main" id="{9E8B122A-AC09-4F16-9602-AFF61CEC4F6C}"/>
                </a:ext>
              </a:extLst>
            </p:cNvPr>
            <p:cNvGrpSpPr/>
            <p:nvPr/>
          </p:nvGrpSpPr>
          <p:grpSpPr>
            <a:xfrm>
              <a:off x="2965771" y="2121481"/>
              <a:ext cx="1011630" cy="1799141"/>
              <a:chOff x="1227996" y="2034807"/>
              <a:chExt cx="1011630" cy="2249214"/>
            </a:xfrm>
          </p:grpSpPr>
          <p:sp>
            <p:nvSpPr>
              <p:cNvPr id="153" name="TextBox 152">
                <a:extLst>
                  <a:ext uri="{FF2B5EF4-FFF2-40B4-BE49-F238E27FC236}">
                    <a16:creationId xmlns:a16="http://schemas.microsoft.com/office/drawing/2014/main" id="{7B8202C8-BCFB-441C-AA19-C523B76F4614}"/>
                  </a:ext>
                </a:extLst>
              </p:cNvPr>
              <p:cNvSpPr txBox="1"/>
              <p:nvPr/>
            </p:nvSpPr>
            <p:spPr>
              <a:xfrm>
                <a:off x="1227996" y="2034807"/>
                <a:ext cx="1011630" cy="2249214"/>
              </a:xfrm>
              <a:prstGeom prst="rect">
                <a:avLst/>
              </a:prstGeom>
              <a:solidFill>
                <a:schemeClr val="accent2">
                  <a:lumMod val="60000"/>
                  <a:lumOff val="40000"/>
                </a:schemeClr>
              </a:solidFill>
            </p:spPr>
            <p:txBody>
              <a:bodyPr wrap="square" rtlCol="0">
                <a:spAutoFit/>
              </a:bodyPr>
              <a:lstStyle/>
              <a:p>
                <a:endParaRPr lang="en-US" dirty="0"/>
              </a:p>
            </p:txBody>
          </p:sp>
          <p:pic>
            <p:nvPicPr>
              <p:cNvPr id="154" name="Picture 153">
                <a:extLst>
                  <a:ext uri="{FF2B5EF4-FFF2-40B4-BE49-F238E27FC236}">
                    <a16:creationId xmlns:a16="http://schemas.microsoft.com/office/drawing/2014/main" id="{6FB7BAA0-0239-468B-8E39-08A9013FB88E}"/>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391249" y="2112146"/>
                <a:ext cx="683035" cy="508536"/>
              </a:xfrm>
              <a:prstGeom prst="rect">
                <a:avLst/>
              </a:prstGeom>
            </p:spPr>
          </p:pic>
          <p:pic>
            <p:nvPicPr>
              <p:cNvPr id="155" name="Picture 154">
                <a:extLst>
                  <a:ext uri="{FF2B5EF4-FFF2-40B4-BE49-F238E27FC236}">
                    <a16:creationId xmlns:a16="http://schemas.microsoft.com/office/drawing/2014/main" id="{0413ADAD-0FD9-49E8-A0A2-CB3B8182B41E}"/>
                  </a:ext>
                </a:extLst>
              </p:cNvPr>
              <p:cNvPicPr>
                <a:picLocks noChangeAspect="1"/>
              </p:cNvPicPr>
              <p:nvPr/>
            </p:nvPicPr>
            <p:blipFill>
              <a:blip r:embed="rId13"/>
              <a:stretch>
                <a:fillRect/>
              </a:stretch>
            </p:blipFill>
            <p:spPr>
              <a:xfrm>
                <a:off x="1227996" y="2708614"/>
                <a:ext cx="1011630" cy="740134"/>
              </a:xfrm>
              <a:prstGeom prst="rect">
                <a:avLst/>
              </a:prstGeom>
            </p:spPr>
          </p:pic>
        </p:grpSp>
        <p:grpSp>
          <p:nvGrpSpPr>
            <p:cNvPr id="115" name="Group 114">
              <a:extLst>
                <a:ext uri="{FF2B5EF4-FFF2-40B4-BE49-F238E27FC236}">
                  <a16:creationId xmlns:a16="http://schemas.microsoft.com/office/drawing/2014/main" id="{C0988E05-CB03-430C-83E7-6FC505E25533}"/>
                </a:ext>
              </a:extLst>
            </p:cNvPr>
            <p:cNvGrpSpPr/>
            <p:nvPr/>
          </p:nvGrpSpPr>
          <p:grpSpPr>
            <a:xfrm>
              <a:off x="4099575" y="2108973"/>
              <a:ext cx="1022141" cy="1811649"/>
              <a:chOff x="2373625" y="2022299"/>
              <a:chExt cx="1022141" cy="2249214"/>
            </a:xfrm>
          </p:grpSpPr>
          <p:sp>
            <p:nvSpPr>
              <p:cNvPr id="149" name="TextBox 148">
                <a:extLst>
                  <a:ext uri="{FF2B5EF4-FFF2-40B4-BE49-F238E27FC236}">
                    <a16:creationId xmlns:a16="http://schemas.microsoft.com/office/drawing/2014/main" id="{2E92D67D-C0C4-43F0-B5A4-8A143EB0526D}"/>
                  </a:ext>
                </a:extLst>
              </p:cNvPr>
              <p:cNvSpPr txBox="1"/>
              <p:nvPr/>
            </p:nvSpPr>
            <p:spPr>
              <a:xfrm>
                <a:off x="2378881" y="2022299"/>
                <a:ext cx="1011630" cy="2249214"/>
              </a:xfrm>
              <a:prstGeom prst="rect">
                <a:avLst/>
              </a:prstGeom>
              <a:solidFill>
                <a:schemeClr val="accent2">
                  <a:lumMod val="60000"/>
                  <a:lumOff val="40000"/>
                </a:schemeClr>
              </a:solidFill>
            </p:spPr>
            <p:txBody>
              <a:bodyPr wrap="square" rtlCol="0">
                <a:spAutoFit/>
              </a:bodyPr>
              <a:lstStyle/>
              <a:p>
                <a:endParaRPr lang="en-US" dirty="0"/>
              </a:p>
            </p:txBody>
          </p:sp>
          <p:pic>
            <p:nvPicPr>
              <p:cNvPr id="151" name="Picture 150">
                <a:extLst>
                  <a:ext uri="{FF2B5EF4-FFF2-40B4-BE49-F238E27FC236}">
                    <a16:creationId xmlns:a16="http://schemas.microsoft.com/office/drawing/2014/main" id="{BB3EB95A-A70E-42FB-BDDC-D4C59F2BE437}"/>
                  </a:ext>
                </a:extLst>
              </p:cNvPr>
              <p:cNvPicPr>
                <a:picLocks noChangeAspect="1"/>
              </p:cNvPicPr>
              <p:nvPr/>
            </p:nvPicPr>
            <p:blipFill>
              <a:blip r:embed="rId14">
                <a:clrChange>
                  <a:clrFrom>
                    <a:srgbClr val="0073CE"/>
                  </a:clrFrom>
                  <a:clrTo>
                    <a:srgbClr val="0073CE">
                      <a:alpha val="0"/>
                    </a:srgbClr>
                  </a:clrTo>
                </a:clrChange>
                <a:extLst>
                  <a:ext uri="{BEBA8EAE-BF5A-486C-A8C5-ECC9F3942E4B}">
                    <a14:imgProps xmlns:a14="http://schemas.microsoft.com/office/drawing/2010/main">
                      <a14:imgLayer r:embed="rId15">
                        <a14:imgEffect>
                          <a14:colorTemperature colorTemp="59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2424905" y="2085970"/>
                <a:ext cx="821893" cy="627120"/>
              </a:xfrm>
              <a:prstGeom prst="rect">
                <a:avLst/>
              </a:prstGeom>
            </p:spPr>
          </p:pic>
          <p:pic>
            <p:nvPicPr>
              <p:cNvPr id="152" name="picture">
                <a:extLst>
                  <a:ext uri="{FF2B5EF4-FFF2-40B4-BE49-F238E27FC236}">
                    <a16:creationId xmlns:a16="http://schemas.microsoft.com/office/drawing/2014/main" id="{76A26601-5558-4CF3-B1B6-F4C9C760A458}"/>
                  </a:ext>
                </a:extLst>
              </p:cNvPr>
              <p:cNvPicPr/>
              <p:nvPr/>
            </p:nvPicPr>
            <p:blipFill>
              <a:blip r:embed="rId17">
                <a:extLst>
                  <a:ext uri="{28A0092B-C50C-407E-A947-70E740481C1C}">
                    <a14:useLocalDpi xmlns:a14="http://schemas.microsoft.com/office/drawing/2010/main" val="0"/>
                  </a:ext>
                </a:extLst>
              </a:blip>
              <a:stretch>
                <a:fillRect/>
              </a:stretch>
            </p:blipFill>
            <p:spPr>
              <a:xfrm>
                <a:off x="2373625" y="2721133"/>
                <a:ext cx="1022141" cy="738876"/>
              </a:xfrm>
              <a:prstGeom prst="rect">
                <a:avLst/>
              </a:prstGeom>
            </p:spPr>
          </p:pic>
        </p:grpSp>
        <p:grpSp>
          <p:nvGrpSpPr>
            <p:cNvPr id="118" name="Group 117">
              <a:extLst>
                <a:ext uri="{FF2B5EF4-FFF2-40B4-BE49-F238E27FC236}">
                  <a16:creationId xmlns:a16="http://schemas.microsoft.com/office/drawing/2014/main" id="{B49572BF-4AA2-41F4-95AD-9967946CA864}"/>
                </a:ext>
              </a:extLst>
            </p:cNvPr>
            <p:cNvGrpSpPr/>
            <p:nvPr/>
          </p:nvGrpSpPr>
          <p:grpSpPr>
            <a:xfrm>
              <a:off x="6382949" y="2108973"/>
              <a:ext cx="1011630" cy="1824157"/>
              <a:chOff x="4633349" y="2022299"/>
              <a:chExt cx="1011630" cy="2249214"/>
            </a:xfrm>
          </p:grpSpPr>
          <p:sp>
            <p:nvSpPr>
              <p:cNvPr id="145" name="TextBox 144">
                <a:extLst>
                  <a:ext uri="{FF2B5EF4-FFF2-40B4-BE49-F238E27FC236}">
                    <a16:creationId xmlns:a16="http://schemas.microsoft.com/office/drawing/2014/main" id="{FF88E4EC-9DD0-43F9-ABAD-CDF547DA23BA}"/>
                  </a:ext>
                </a:extLst>
              </p:cNvPr>
              <p:cNvSpPr txBox="1"/>
              <p:nvPr/>
            </p:nvSpPr>
            <p:spPr>
              <a:xfrm>
                <a:off x="4633349" y="2022299"/>
                <a:ext cx="1011630" cy="2249214"/>
              </a:xfrm>
              <a:prstGeom prst="rect">
                <a:avLst/>
              </a:prstGeom>
              <a:solidFill>
                <a:schemeClr val="accent2">
                  <a:lumMod val="60000"/>
                  <a:lumOff val="40000"/>
                </a:schemeClr>
              </a:solidFill>
            </p:spPr>
            <p:txBody>
              <a:bodyPr wrap="square" rtlCol="0">
                <a:spAutoFit/>
              </a:bodyPr>
              <a:lstStyle/>
              <a:p>
                <a:endParaRPr lang="en-US" dirty="0"/>
              </a:p>
            </p:txBody>
          </p:sp>
          <p:pic>
            <p:nvPicPr>
              <p:cNvPr id="146" name="Picture 145">
                <a:extLst>
                  <a:ext uri="{FF2B5EF4-FFF2-40B4-BE49-F238E27FC236}">
                    <a16:creationId xmlns:a16="http://schemas.microsoft.com/office/drawing/2014/main" id="{FD78BB23-41C5-4E83-BFDD-4F061B570472}"/>
                  </a:ext>
                </a:extLst>
              </p:cNvPr>
              <p:cNvPicPr>
                <a:picLocks noChangeAspect="1"/>
              </p:cNvPicPr>
              <p:nvPr/>
            </p:nvPicPr>
            <p:blipFill>
              <a:blip r:embed="rId18"/>
              <a:stretch>
                <a:fillRect/>
              </a:stretch>
            </p:blipFill>
            <p:spPr>
              <a:xfrm>
                <a:off x="4633349" y="2727931"/>
                <a:ext cx="1011630" cy="742454"/>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A49C59A6-7D0C-4FA6-AA78-9787F77DDF46}"/>
                  </a:ext>
                </a:extLst>
              </p:cNvPr>
              <p:cNvPicPr>
                <a:picLocks noChangeAspect="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4791937" y="2152452"/>
                <a:ext cx="685044" cy="513783"/>
              </a:xfrm>
              <a:prstGeom prst="rect">
                <a:avLst/>
              </a:prstGeom>
            </p:spPr>
          </p:pic>
        </p:grpSp>
        <p:grpSp>
          <p:nvGrpSpPr>
            <p:cNvPr id="119" name="Group 118">
              <a:extLst>
                <a:ext uri="{FF2B5EF4-FFF2-40B4-BE49-F238E27FC236}">
                  <a16:creationId xmlns:a16="http://schemas.microsoft.com/office/drawing/2014/main" id="{532B599A-9B7D-4B43-BA83-A095C456D758}"/>
                </a:ext>
              </a:extLst>
            </p:cNvPr>
            <p:cNvGrpSpPr/>
            <p:nvPr/>
          </p:nvGrpSpPr>
          <p:grpSpPr>
            <a:xfrm>
              <a:off x="2939228" y="947859"/>
              <a:ext cx="4467418" cy="1173509"/>
              <a:chOff x="3435201" y="1259586"/>
              <a:chExt cx="4467418" cy="1173509"/>
            </a:xfrm>
          </p:grpSpPr>
          <p:sp>
            <p:nvSpPr>
              <p:cNvPr id="120" name="Rectangle: Rounded Corners 119">
                <a:extLst>
                  <a:ext uri="{FF2B5EF4-FFF2-40B4-BE49-F238E27FC236}">
                    <a16:creationId xmlns:a16="http://schemas.microsoft.com/office/drawing/2014/main" id="{1C236579-7F6B-44C1-A58F-964D40C99825}"/>
                  </a:ext>
                </a:extLst>
              </p:cNvPr>
              <p:cNvSpPr/>
              <p:nvPr/>
            </p:nvSpPr>
            <p:spPr>
              <a:xfrm>
                <a:off x="3435201" y="1259586"/>
                <a:ext cx="4467418" cy="113547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6F8EF0B7-5B83-42F1-BF12-0ED813954C0E}"/>
                  </a:ext>
                </a:extLst>
              </p:cNvPr>
              <p:cNvGrpSpPr/>
              <p:nvPr/>
            </p:nvGrpSpPr>
            <p:grpSpPr>
              <a:xfrm>
                <a:off x="3793840" y="1729794"/>
                <a:ext cx="345350" cy="469020"/>
                <a:chOff x="1455798" y="1740202"/>
                <a:chExt cx="606743" cy="722313"/>
              </a:xfrm>
            </p:grpSpPr>
            <p:pic>
              <p:nvPicPr>
                <p:cNvPr id="142" name="Picture 141">
                  <a:extLst>
                    <a:ext uri="{FF2B5EF4-FFF2-40B4-BE49-F238E27FC236}">
                      <a16:creationId xmlns:a16="http://schemas.microsoft.com/office/drawing/2014/main" id="{77DC4E34-382B-4947-B88D-EFF0F3EC3CAB}"/>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455798" y="1740202"/>
                  <a:ext cx="606743" cy="722313"/>
                </a:xfrm>
                <a:prstGeom prst="rect">
                  <a:avLst/>
                </a:prstGeom>
              </p:spPr>
            </p:pic>
            <p:pic>
              <p:nvPicPr>
                <p:cNvPr id="143" name="Picture 142" descr="A picture containing object&#10;&#10;Description generated with high confidence">
                  <a:extLst>
                    <a:ext uri="{FF2B5EF4-FFF2-40B4-BE49-F238E27FC236}">
                      <a16:creationId xmlns:a16="http://schemas.microsoft.com/office/drawing/2014/main" id="{DB7DA25F-8E78-4D7E-8610-8E14B1152692}"/>
                    </a:ext>
                  </a:extLst>
                </p:cNvPr>
                <p:cNvPicPr>
                  <a:picLocks noChangeAspect="1"/>
                </p:cNvPicPr>
                <p:nvPr/>
              </p:nvPicPr>
              <p:blipFill>
                <a:blip r:embed="rId6">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718500" y="2026473"/>
                  <a:ext cx="191640" cy="191640"/>
                </a:xfrm>
                <a:prstGeom prst="rect">
                  <a:avLst/>
                </a:prstGeom>
              </p:spPr>
            </p:pic>
          </p:grpSp>
          <p:grpSp>
            <p:nvGrpSpPr>
              <p:cNvPr id="122" name="Group 121">
                <a:extLst>
                  <a:ext uri="{FF2B5EF4-FFF2-40B4-BE49-F238E27FC236}">
                    <a16:creationId xmlns:a16="http://schemas.microsoft.com/office/drawing/2014/main" id="{15202923-CCAC-4902-BFBC-87DF675C6CCD}"/>
                  </a:ext>
                </a:extLst>
              </p:cNvPr>
              <p:cNvGrpSpPr/>
              <p:nvPr/>
            </p:nvGrpSpPr>
            <p:grpSpPr>
              <a:xfrm>
                <a:off x="4917325" y="1733106"/>
                <a:ext cx="345350" cy="469020"/>
                <a:chOff x="2648719" y="1740202"/>
                <a:chExt cx="606743" cy="722313"/>
              </a:xfrm>
            </p:grpSpPr>
            <p:pic>
              <p:nvPicPr>
                <p:cNvPr id="140" name="Picture 139">
                  <a:extLst>
                    <a:ext uri="{FF2B5EF4-FFF2-40B4-BE49-F238E27FC236}">
                      <a16:creationId xmlns:a16="http://schemas.microsoft.com/office/drawing/2014/main" id="{CA37079A-4D04-432D-B7EB-0471FA216248}"/>
                    </a:ext>
                  </a:extLst>
                </p:cNvPr>
                <p:cNvPicPr>
                  <a:picLocks noChangeAspect="1"/>
                </p:cNvPicPr>
                <p:nvPr/>
              </p:nvPicPr>
              <p:blipFill>
                <a:blip r:embed="rId5">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648719" y="1740202"/>
                  <a:ext cx="606743" cy="722313"/>
                </a:xfrm>
                <a:prstGeom prst="rect">
                  <a:avLst/>
                </a:prstGeom>
              </p:spPr>
            </p:pic>
            <p:pic>
              <p:nvPicPr>
                <p:cNvPr id="141" name="Picture 140" descr="A picture containing object&#10;&#10;Description generated with high confidence">
                  <a:extLst>
                    <a:ext uri="{FF2B5EF4-FFF2-40B4-BE49-F238E27FC236}">
                      <a16:creationId xmlns:a16="http://schemas.microsoft.com/office/drawing/2014/main" id="{6725F4B2-2300-4978-A5AB-FB232446C096}"/>
                    </a:ext>
                  </a:extLst>
                </p:cNvPr>
                <p:cNvPicPr>
                  <a:picLocks noChangeAspect="1"/>
                </p:cNvPicPr>
                <p:nvPr/>
              </p:nvPicPr>
              <p:blipFill>
                <a:blip r:embed="rId6">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932448" y="2027995"/>
                  <a:ext cx="191640" cy="191640"/>
                </a:xfrm>
                <a:prstGeom prst="rect">
                  <a:avLst/>
                </a:prstGeom>
              </p:spPr>
            </p:pic>
          </p:grpSp>
          <p:grpSp>
            <p:nvGrpSpPr>
              <p:cNvPr id="126" name="Group 125">
                <a:extLst>
                  <a:ext uri="{FF2B5EF4-FFF2-40B4-BE49-F238E27FC236}">
                    <a16:creationId xmlns:a16="http://schemas.microsoft.com/office/drawing/2014/main" id="{C947C8BC-B947-49C1-B4F2-B6CFBE0BC5B4}"/>
                  </a:ext>
                </a:extLst>
              </p:cNvPr>
              <p:cNvGrpSpPr/>
              <p:nvPr/>
            </p:nvGrpSpPr>
            <p:grpSpPr>
              <a:xfrm>
                <a:off x="6048308" y="1722630"/>
                <a:ext cx="345350" cy="469020"/>
                <a:chOff x="3710266" y="1740202"/>
                <a:chExt cx="606743" cy="722313"/>
              </a:xfrm>
            </p:grpSpPr>
            <p:pic>
              <p:nvPicPr>
                <p:cNvPr id="138" name="Picture 137">
                  <a:extLst>
                    <a:ext uri="{FF2B5EF4-FFF2-40B4-BE49-F238E27FC236}">
                      <a16:creationId xmlns:a16="http://schemas.microsoft.com/office/drawing/2014/main" id="{CF49E225-176A-4E1D-B54B-91E4A0EB98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0266" y="1740202"/>
                  <a:ext cx="606743" cy="722313"/>
                </a:xfrm>
                <a:prstGeom prst="rect">
                  <a:avLst/>
                </a:prstGeom>
              </p:spPr>
            </p:pic>
            <p:pic>
              <p:nvPicPr>
                <p:cNvPr id="139" name="Picture 138" descr="A picture containing object&#10;&#10;Description generated with high confidence">
                  <a:extLst>
                    <a:ext uri="{FF2B5EF4-FFF2-40B4-BE49-F238E27FC236}">
                      <a16:creationId xmlns:a16="http://schemas.microsoft.com/office/drawing/2014/main" id="{A8ACC807-3AF7-406B-BAF7-70A8A4B9AE6A}"/>
                    </a:ext>
                  </a:extLst>
                </p:cNvPr>
                <p:cNvPicPr>
                  <a:picLocks noChangeAspect="1"/>
                </p:cNvPicPr>
                <p:nvPr/>
              </p:nvPicPr>
              <p:blipFill>
                <a:blip r:embed="rId6">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966897" y="2038005"/>
                  <a:ext cx="191640" cy="191640"/>
                </a:xfrm>
                <a:prstGeom prst="rect">
                  <a:avLst/>
                </a:prstGeom>
              </p:spPr>
            </p:pic>
          </p:grpSp>
          <p:grpSp>
            <p:nvGrpSpPr>
              <p:cNvPr id="127" name="Group 126">
                <a:extLst>
                  <a:ext uri="{FF2B5EF4-FFF2-40B4-BE49-F238E27FC236}">
                    <a16:creationId xmlns:a16="http://schemas.microsoft.com/office/drawing/2014/main" id="{4E0AB9AD-98A8-4879-AEB1-3A30CA695BDB}"/>
                  </a:ext>
                </a:extLst>
              </p:cNvPr>
              <p:cNvGrpSpPr/>
              <p:nvPr/>
            </p:nvGrpSpPr>
            <p:grpSpPr>
              <a:xfrm>
                <a:off x="7173970" y="1741518"/>
                <a:ext cx="345350" cy="469020"/>
                <a:chOff x="4903187" y="1740202"/>
                <a:chExt cx="606743" cy="722313"/>
              </a:xfrm>
            </p:grpSpPr>
            <p:pic>
              <p:nvPicPr>
                <p:cNvPr id="136" name="Picture 135">
                  <a:extLst>
                    <a:ext uri="{FF2B5EF4-FFF2-40B4-BE49-F238E27FC236}">
                      <a16:creationId xmlns:a16="http://schemas.microsoft.com/office/drawing/2014/main" id="{CB1025EF-6D0C-4477-8A1D-78035C4EC9A1}"/>
                    </a:ext>
                  </a:extLst>
                </p:cNvPr>
                <p:cNvPicPr>
                  <a:picLocks noChangeAspect="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903187" y="1740202"/>
                  <a:ext cx="606743" cy="722313"/>
                </a:xfrm>
                <a:prstGeom prst="rect">
                  <a:avLst/>
                </a:prstGeom>
              </p:spPr>
            </p:pic>
            <p:pic>
              <p:nvPicPr>
                <p:cNvPr id="137" name="Picture 136" descr="A picture containing object&#10;&#10;Description generated with high confidence">
                  <a:extLst>
                    <a:ext uri="{FF2B5EF4-FFF2-40B4-BE49-F238E27FC236}">
                      <a16:creationId xmlns:a16="http://schemas.microsoft.com/office/drawing/2014/main" id="{7126A628-5A17-4E1A-BCB7-BBDE2CB9A554}"/>
                    </a:ext>
                  </a:extLst>
                </p:cNvPr>
                <p:cNvPicPr>
                  <a:picLocks noChangeAspect="1"/>
                </p:cNvPicPr>
                <p:nvPr/>
              </p:nvPicPr>
              <p:blipFill>
                <a:blip r:embed="rId6">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171052" y="2064151"/>
                  <a:ext cx="191640" cy="191640"/>
                </a:xfrm>
                <a:prstGeom prst="rect">
                  <a:avLst/>
                </a:prstGeom>
              </p:spPr>
            </p:pic>
          </p:grpSp>
          <p:sp>
            <p:nvSpPr>
              <p:cNvPr id="129" name="TextBox 128">
                <a:extLst>
                  <a:ext uri="{FF2B5EF4-FFF2-40B4-BE49-F238E27FC236}">
                    <a16:creationId xmlns:a16="http://schemas.microsoft.com/office/drawing/2014/main" id="{C3C735CE-33F8-4160-AE6E-B04D2EE9DE96}"/>
                  </a:ext>
                </a:extLst>
              </p:cNvPr>
              <p:cNvSpPr txBox="1"/>
              <p:nvPr/>
            </p:nvSpPr>
            <p:spPr>
              <a:xfrm>
                <a:off x="3749620" y="2139663"/>
                <a:ext cx="424115" cy="276999"/>
              </a:xfrm>
              <a:prstGeom prst="rect">
                <a:avLst/>
              </a:prstGeom>
              <a:noFill/>
            </p:spPr>
            <p:txBody>
              <a:bodyPr wrap="square" rtlCol="0">
                <a:spAutoFit/>
              </a:bodyPr>
              <a:lstStyle/>
              <a:p>
                <a:r>
                  <a:rPr lang="en-US" sz="1200" dirty="0"/>
                  <a:t>Dev</a:t>
                </a:r>
              </a:p>
            </p:txBody>
          </p:sp>
          <p:sp>
            <p:nvSpPr>
              <p:cNvPr id="130" name="TextBox 129">
                <a:extLst>
                  <a:ext uri="{FF2B5EF4-FFF2-40B4-BE49-F238E27FC236}">
                    <a16:creationId xmlns:a16="http://schemas.microsoft.com/office/drawing/2014/main" id="{7B9B1D8E-B930-4B5C-936E-09BF7E22A03A}"/>
                  </a:ext>
                </a:extLst>
              </p:cNvPr>
              <p:cNvSpPr txBox="1"/>
              <p:nvPr/>
            </p:nvSpPr>
            <p:spPr>
              <a:xfrm>
                <a:off x="4877942" y="2156096"/>
                <a:ext cx="579355" cy="276999"/>
              </a:xfrm>
              <a:prstGeom prst="rect">
                <a:avLst/>
              </a:prstGeom>
              <a:noFill/>
            </p:spPr>
            <p:txBody>
              <a:bodyPr wrap="square" rtlCol="0">
                <a:spAutoFit/>
              </a:bodyPr>
              <a:lstStyle/>
              <a:p>
                <a:r>
                  <a:rPr lang="en-US" sz="1200" dirty="0"/>
                  <a:t>Ops</a:t>
                </a:r>
              </a:p>
            </p:txBody>
          </p:sp>
          <p:sp>
            <p:nvSpPr>
              <p:cNvPr id="132" name="TextBox 131">
                <a:extLst>
                  <a:ext uri="{FF2B5EF4-FFF2-40B4-BE49-F238E27FC236}">
                    <a16:creationId xmlns:a16="http://schemas.microsoft.com/office/drawing/2014/main" id="{678859A0-7DC2-4253-8EE4-8A6E8DB26F13}"/>
                  </a:ext>
                </a:extLst>
              </p:cNvPr>
              <p:cNvSpPr txBox="1"/>
              <p:nvPr/>
            </p:nvSpPr>
            <p:spPr>
              <a:xfrm>
                <a:off x="5916737" y="2139663"/>
                <a:ext cx="665945" cy="276999"/>
              </a:xfrm>
              <a:prstGeom prst="rect">
                <a:avLst/>
              </a:prstGeom>
              <a:noFill/>
            </p:spPr>
            <p:txBody>
              <a:bodyPr wrap="square" rtlCol="0">
                <a:spAutoFit/>
              </a:bodyPr>
              <a:lstStyle/>
              <a:p>
                <a:r>
                  <a:rPr lang="en-US" sz="1200" dirty="0" err="1"/>
                  <a:t>SecOps</a:t>
                </a:r>
                <a:endParaRPr lang="en-US" sz="1200" dirty="0"/>
              </a:p>
            </p:txBody>
          </p:sp>
          <p:sp>
            <p:nvSpPr>
              <p:cNvPr id="133" name="TextBox 132">
                <a:extLst>
                  <a:ext uri="{FF2B5EF4-FFF2-40B4-BE49-F238E27FC236}">
                    <a16:creationId xmlns:a16="http://schemas.microsoft.com/office/drawing/2014/main" id="{C55162BC-30D0-4BA1-934A-C5F156952C88}"/>
                  </a:ext>
                </a:extLst>
              </p:cNvPr>
              <p:cNvSpPr txBox="1"/>
              <p:nvPr/>
            </p:nvSpPr>
            <p:spPr>
              <a:xfrm>
                <a:off x="7003453" y="2156096"/>
                <a:ext cx="665945" cy="276999"/>
              </a:xfrm>
              <a:prstGeom prst="rect">
                <a:avLst/>
              </a:prstGeom>
              <a:noFill/>
            </p:spPr>
            <p:txBody>
              <a:bodyPr wrap="square" rtlCol="0">
                <a:spAutoFit/>
              </a:bodyPr>
              <a:lstStyle/>
              <a:p>
                <a:r>
                  <a:rPr lang="en-US" sz="1200" dirty="0" err="1"/>
                  <a:t>NwOps</a:t>
                </a:r>
                <a:endParaRPr lang="en-US" sz="1200" dirty="0"/>
              </a:p>
            </p:txBody>
          </p:sp>
          <p:sp>
            <p:nvSpPr>
              <p:cNvPr id="134" name="TextBox 133">
                <a:extLst>
                  <a:ext uri="{FF2B5EF4-FFF2-40B4-BE49-F238E27FC236}">
                    <a16:creationId xmlns:a16="http://schemas.microsoft.com/office/drawing/2014/main" id="{24074ABF-BCCF-4131-80AB-84C8ED85E544}"/>
                  </a:ext>
                </a:extLst>
              </p:cNvPr>
              <p:cNvSpPr txBox="1"/>
              <p:nvPr/>
            </p:nvSpPr>
            <p:spPr>
              <a:xfrm>
                <a:off x="4983201" y="1265757"/>
                <a:ext cx="1867071" cy="369332"/>
              </a:xfrm>
              <a:prstGeom prst="rect">
                <a:avLst/>
              </a:prstGeom>
              <a:noFill/>
            </p:spPr>
            <p:txBody>
              <a:bodyPr wrap="square" rtlCol="0">
                <a:spAutoFit/>
              </a:bodyPr>
              <a:lstStyle/>
              <a:p>
                <a:r>
                  <a:rPr lang="en-US" dirty="0"/>
                  <a:t>Targeted Insights</a:t>
                </a:r>
              </a:p>
            </p:txBody>
          </p:sp>
        </p:grpSp>
      </p:grpSp>
      <p:sp>
        <p:nvSpPr>
          <p:cNvPr id="24" name="TextBox 23">
            <a:extLst>
              <a:ext uri="{FF2B5EF4-FFF2-40B4-BE49-F238E27FC236}">
                <a16:creationId xmlns:a16="http://schemas.microsoft.com/office/drawing/2014/main" id="{6D887065-804E-4C5E-B208-5CABC0E50049}"/>
              </a:ext>
            </a:extLst>
          </p:cNvPr>
          <p:cNvSpPr txBox="1"/>
          <p:nvPr/>
        </p:nvSpPr>
        <p:spPr>
          <a:xfrm>
            <a:off x="1193342" y="2422157"/>
            <a:ext cx="1821157" cy="734534"/>
          </a:xfrm>
          <a:prstGeom prst="rect">
            <a:avLst/>
          </a:prstGeom>
          <a:noFill/>
        </p:spPr>
        <p:txBody>
          <a:bodyPr wrap="square" rtlCol="0">
            <a:spAutoFit/>
          </a:bodyPr>
          <a:lstStyle/>
          <a:p>
            <a:pPr algn="ctr" defTabSz="932597"/>
            <a:r>
              <a:rPr lang="en-US" sz="2040" dirty="0">
                <a:solidFill>
                  <a:prstClr val="black"/>
                </a:solidFill>
                <a:latin typeface="Calibri" panose="020F0502020204030204"/>
              </a:rPr>
              <a:t>Context based experiences</a:t>
            </a:r>
          </a:p>
        </p:txBody>
      </p:sp>
      <p:grpSp>
        <p:nvGrpSpPr>
          <p:cNvPr id="25" name="Group 24">
            <a:extLst>
              <a:ext uri="{FF2B5EF4-FFF2-40B4-BE49-F238E27FC236}">
                <a16:creationId xmlns:a16="http://schemas.microsoft.com/office/drawing/2014/main" id="{0EFC0B4F-B7E3-4AC2-9393-C44AEEE79D16}"/>
              </a:ext>
            </a:extLst>
          </p:cNvPr>
          <p:cNvGrpSpPr/>
          <p:nvPr/>
        </p:nvGrpSpPr>
        <p:grpSpPr>
          <a:xfrm>
            <a:off x="579437" y="6054413"/>
            <a:ext cx="10008541" cy="734534"/>
            <a:chOff x="1053877" y="5833966"/>
            <a:chExt cx="7977334" cy="720197"/>
          </a:xfrm>
        </p:grpSpPr>
        <p:sp>
          <p:nvSpPr>
            <p:cNvPr id="7" name="Rectangle 6">
              <a:extLst>
                <a:ext uri="{FF2B5EF4-FFF2-40B4-BE49-F238E27FC236}">
                  <a16:creationId xmlns:a16="http://schemas.microsoft.com/office/drawing/2014/main" id="{2D0FEF42-59DD-40AE-9E54-618E644D0255}"/>
                </a:ext>
              </a:extLst>
            </p:cNvPr>
            <p:cNvSpPr/>
            <p:nvPr/>
          </p:nvSpPr>
          <p:spPr>
            <a:xfrm>
              <a:off x="2956997" y="5846277"/>
              <a:ext cx="6074214" cy="707886"/>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r>
                <a:rPr lang="en-US" sz="1836" b="1" dirty="0">
                  <a:solidFill>
                    <a:prstClr val="white"/>
                  </a:solidFill>
                  <a:latin typeface="Calibri" panose="020F0502020204030204"/>
                </a:rPr>
                <a:t>Kusto</a:t>
              </a:r>
            </a:p>
          </p:txBody>
        </p:sp>
        <p:sp>
          <p:nvSpPr>
            <p:cNvPr id="87" name="TextBox 86">
              <a:extLst>
                <a:ext uri="{FF2B5EF4-FFF2-40B4-BE49-F238E27FC236}">
                  <a16:creationId xmlns:a16="http://schemas.microsoft.com/office/drawing/2014/main" id="{054123C6-AB29-4185-870A-5D1900B606CF}"/>
                </a:ext>
              </a:extLst>
            </p:cNvPr>
            <p:cNvSpPr txBox="1"/>
            <p:nvPr/>
          </p:nvSpPr>
          <p:spPr>
            <a:xfrm>
              <a:off x="1053877" y="5833966"/>
              <a:ext cx="1763475" cy="720197"/>
            </a:xfrm>
            <a:prstGeom prst="rect">
              <a:avLst/>
            </a:prstGeom>
            <a:noFill/>
          </p:spPr>
          <p:txBody>
            <a:bodyPr wrap="square" rtlCol="0" anchor="b">
              <a:spAutoFit/>
            </a:bodyPr>
            <a:lstStyle/>
            <a:p>
              <a:pPr algn="ctr" defTabSz="932597"/>
              <a:r>
                <a:rPr lang="en-US" sz="2040" dirty="0">
                  <a:solidFill>
                    <a:prstClr val="black"/>
                  </a:solidFill>
                  <a:latin typeface="Calibri" panose="020F0502020204030204"/>
                </a:rPr>
                <a:t>Scalable Big Data Platform</a:t>
              </a:r>
            </a:p>
          </p:txBody>
        </p:sp>
      </p:grpSp>
      <p:grpSp>
        <p:nvGrpSpPr>
          <p:cNvPr id="33" name="Group 32">
            <a:extLst>
              <a:ext uri="{FF2B5EF4-FFF2-40B4-BE49-F238E27FC236}">
                <a16:creationId xmlns:a16="http://schemas.microsoft.com/office/drawing/2014/main" id="{E1D5DDB4-3764-40F7-89AB-BB4D8940158F}"/>
              </a:ext>
            </a:extLst>
          </p:cNvPr>
          <p:cNvGrpSpPr/>
          <p:nvPr/>
        </p:nvGrpSpPr>
        <p:grpSpPr>
          <a:xfrm>
            <a:off x="3016745" y="3419269"/>
            <a:ext cx="6209240" cy="660302"/>
            <a:chOff x="3479094" y="3664256"/>
            <a:chExt cx="5612685" cy="647414"/>
          </a:xfrm>
        </p:grpSpPr>
        <p:sp>
          <p:nvSpPr>
            <p:cNvPr id="112" name="Rectangle: Rounded Corners 111">
              <a:extLst>
                <a:ext uri="{FF2B5EF4-FFF2-40B4-BE49-F238E27FC236}">
                  <a16:creationId xmlns:a16="http://schemas.microsoft.com/office/drawing/2014/main" id="{E69F205E-36C6-410C-980D-CCB3E098ECDA}"/>
                </a:ext>
              </a:extLst>
            </p:cNvPr>
            <p:cNvSpPr/>
            <p:nvPr/>
          </p:nvSpPr>
          <p:spPr>
            <a:xfrm>
              <a:off x="3479094" y="3664256"/>
              <a:ext cx="5612685" cy="64741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endParaRPr lang="en-US" sz="1836">
                <a:solidFill>
                  <a:prstClr val="black"/>
                </a:solidFill>
                <a:latin typeface="Calibri" panose="020F0502020204030204"/>
              </a:endParaRPr>
            </a:p>
          </p:txBody>
        </p:sp>
        <p:grpSp>
          <p:nvGrpSpPr>
            <p:cNvPr id="32" name="Group 31">
              <a:extLst>
                <a:ext uri="{FF2B5EF4-FFF2-40B4-BE49-F238E27FC236}">
                  <a16:creationId xmlns:a16="http://schemas.microsoft.com/office/drawing/2014/main" id="{6ED259B2-E4DD-46F4-A9B9-404500EBE2FD}"/>
                </a:ext>
              </a:extLst>
            </p:cNvPr>
            <p:cNvGrpSpPr/>
            <p:nvPr/>
          </p:nvGrpSpPr>
          <p:grpSpPr>
            <a:xfrm>
              <a:off x="5262062" y="3822754"/>
              <a:ext cx="2251665" cy="401342"/>
              <a:chOff x="5262062" y="3822754"/>
              <a:chExt cx="2251665" cy="401342"/>
            </a:xfrm>
          </p:grpSpPr>
          <p:pic>
            <p:nvPicPr>
              <p:cNvPr id="111" name="Picture 110" descr="A picture containing object&#10;&#10;Description generated with high confidence">
                <a:extLst>
                  <a:ext uri="{FF2B5EF4-FFF2-40B4-BE49-F238E27FC236}">
                    <a16:creationId xmlns:a16="http://schemas.microsoft.com/office/drawing/2014/main" id="{A2A5CD22-45B2-47B1-A12B-24775394A170}"/>
                  </a:ext>
                </a:extLst>
              </p:cNvPr>
              <p:cNvPicPr>
                <a:picLocks noChangeAspect="1"/>
              </p:cNvPicPr>
              <p:nvPr/>
            </p:nvPicPr>
            <p:blipFill>
              <a:blip r:embed="rId21">
                <a:duotone>
                  <a:prstClr val="black"/>
                  <a:schemeClr val="accent5">
                    <a:tint val="45000"/>
                    <a:satMod val="400000"/>
                  </a:schemeClr>
                </a:duotone>
                <a:extLst>
                  <a:ext uri="{BEBA8EAE-BF5A-486C-A8C5-ECC9F3942E4B}">
                    <a14:imgProps xmlns:a14="http://schemas.microsoft.com/office/drawing/2010/main">
                      <a14:imgLayer r:embed="rId7">
                        <a14:imgEffect>
                          <a14:colorTemperature colorTemp="6127"/>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957177" y="3822754"/>
                <a:ext cx="353719" cy="359861"/>
              </a:xfrm>
              <a:prstGeom prst="rect">
                <a:avLst/>
              </a:prstGeom>
              <a:solidFill>
                <a:srgbClr val="000000">
                  <a:alpha val="41176"/>
                </a:srgbClr>
              </a:solidFill>
            </p:spPr>
          </p:pic>
          <p:sp>
            <p:nvSpPr>
              <p:cNvPr id="31" name="TextBox 30">
                <a:extLst>
                  <a:ext uri="{FF2B5EF4-FFF2-40B4-BE49-F238E27FC236}">
                    <a16:creationId xmlns:a16="http://schemas.microsoft.com/office/drawing/2014/main" id="{ABB843D6-F893-45CB-8862-0FA7B43B7847}"/>
                  </a:ext>
                </a:extLst>
              </p:cNvPr>
              <p:cNvSpPr txBox="1"/>
              <p:nvPr/>
            </p:nvSpPr>
            <p:spPr>
              <a:xfrm>
                <a:off x="6389203" y="3832222"/>
                <a:ext cx="1124524" cy="374846"/>
              </a:xfrm>
              <a:prstGeom prst="rect">
                <a:avLst/>
              </a:prstGeom>
              <a:noFill/>
            </p:spPr>
            <p:txBody>
              <a:bodyPr wrap="square" rtlCol="0">
                <a:spAutoFit/>
              </a:bodyPr>
              <a:lstStyle/>
              <a:p>
                <a:pPr defTabSz="932597"/>
                <a:r>
                  <a:rPr lang="en-US" sz="1836" dirty="0">
                    <a:solidFill>
                      <a:prstClr val="black"/>
                    </a:solidFill>
                    <a:latin typeface="Calibri" panose="020F0502020204030204"/>
                  </a:rPr>
                  <a:t>Explorers</a:t>
                </a:r>
              </a:p>
            </p:txBody>
          </p:sp>
          <p:sp>
            <p:nvSpPr>
              <p:cNvPr id="113" name="TextBox 112">
                <a:extLst>
                  <a:ext uri="{FF2B5EF4-FFF2-40B4-BE49-F238E27FC236}">
                    <a16:creationId xmlns:a16="http://schemas.microsoft.com/office/drawing/2014/main" id="{BED1F676-34C4-4735-A2A0-B06EF3E892F5}"/>
                  </a:ext>
                </a:extLst>
              </p:cNvPr>
              <p:cNvSpPr txBox="1"/>
              <p:nvPr/>
            </p:nvSpPr>
            <p:spPr>
              <a:xfrm>
                <a:off x="5262062" y="3849250"/>
                <a:ext cx="798039" cy="374846"/>
              </a:xfrm>
              <a:prstGeom prst="rect">
                <a:avLst/>
              </a:prstGeom>
              <a:noFill/>
            </p:spPr>
            <p:txBody>
              <a:bodyPr wrap="square" rtlCol="0">
                <a:spAutoFit/>
              </a:bodyPr>
              <a:lstStyle/>
              <a:p>
                <a:pPr defTabSz="932597"/>
                <a:r>
                  <a:rPr lang="en-US" sz="1836" dirty="0">
                    <a:solidFill>
                      <a:prstClr val="black"/>
                    </a:solidFill>
                    <a:latin typeface="Calibri" panose="020F0502020204030204"/>
                  </a:rPr>
                  <a:t>Data</a:t>
                </a:r>
              </a:p>
            </p:txBody>
          </p:sp>
        </p:grpSp>
      </p:grpSp>
      <p:grpSp>
        <p:nvGrpSpPr>
          <p:cNvPr id="22" name="Group 21">
            <a:extLst>
              <a:ext uri="{FF2B5EF4-FFF2-40B4-BE49-F238E27FC236}">
                <a16:creationId xmlns:a16="http://schemas.microsoft.com/office/drawing/2014/main" id="{69712570-4348-4758-B2E9-F153E02BB2FE}"/>
              </a:ext>
            </a:extLst>
          </p:cNvPr>
          <p:cNvGrpSpPr/>
          <p:nvPr/>
        </p:nvGrpSpPr>
        <p:grpSpPr>
          <a:xfrm>
            <a:off x="781696" y="3831420"/>
            <a:ext cx="8422838" cy="2220548"/>
            <a:chOff x="765573" y="3756635"/>
            <a:chExt cx="8258434" cy="2177205"/>
          </a:xfrm>
        </p:grpSpPr>
        <p:sp>
          <p:nvSpPr>
            <p:cNvPr id="8" name="Rectangle 7">
              <a:extLst>
                <a:ext uri="{FF2B5EF4-FFF2-40B4-BE49-F238E27FC236}">
                  <a16:creationId xmlns:a16="http://schemas.microsoft.com/office/drawing/2014/main" id="{92A83218-4721-4EA7-8F7E-BCF08E041AFF}"/>
                </a:ext>
              </a:extLst>
            </p:cNvPr>
            <p:cNvSpPr/>
            <p:nvPr/>
          </p:nvSpPr>
          <p:spPr>
            <a:xfrm>
              <a:off x="2965771" y="3906298"/>
              <a:ext cx="6058236" cy="202754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endParaRPr lang="en-US" sz="1836" dirty="0">
                <a:solidFill>
                  <a:prstClr val="black"/>
                </a:solidFill>
                <a:latin typeface="Calibri" panose="020F0502020204030204"/>
              </a:endParaRPr>
            </a:p>
          </p:txBody>
        </p:sp>
        <p:pic>
          <p:nvPicPr>
            <p:cNvPr id="43" name="Picture 42">
              <a:extLst>
                <a:ext uri="{FF2B5EF4-FFF2-40B4-BE49-F238E27FC236}">
                  <a16:creationId xmlns:a16="http://schemas.microsoft.com/office/drawing/2014/main" id="{A94E5F62-1AFF-4F77-99D7-A059A8884065}"/>
                </a:ext>
              </a:extLst>
            </p:cNvPr>
            <p:cNvPicPr>
              <a:picLocks noChangeAspect="1"/>
            </p:cNvPicPr>
            <p:nvPr/>
          </p:nvPicPr>
          <p:blipFill>
            <a:blip r:embed="rId22"/>
            <a:stretch>
              <a:fillRect/>
            </a:stretch>
          </p:blipFill>
          <p:spPr>
            <a:xfrm>
              <a:off x="3851469" y="4175263"/>
              <a:ext cx="1950168" cy="450446"/>
            </a:xfrm>
            <a:prstGeom prst="rect">
              <a:avLst/>
            </a:prstGeom>
          </p:spPr>
        </p:pic>
        <p:pic>
          <p:nvPicPr>
            <p:cNvPr id="108" name="Picture 107" descr="A picture containing vector graphics&#10;&#10;Description generated with high confidence">
              <a:extLst>
                <a:ext uri="{FF2B5EF4-FFF2-40B4-BE49-F238E27FC236}">
                  <a16:creationId xmlns:a16="http://schemas.microsoft.com/office/drawing/2014/main" id="{3CC1E86B-65AD-4908-B875-C288358991FB}"/>
                </a:ext>
              </a:extLst>
            </p:cNvPr>
            <p:cNvPicPr>
              <a:picLocks noChangeAspect="1"/>
            </p:cNvPicPr>
            <p:nvPr/>
          </p:nvPicPr>
          <p:blipFill>
            <a:blip r:embed="rId23">
              <a:biLevel thresh="75000"/>
              <a:extLst>
                <a:ext uri="{28A0092B-C50C-407E-A947-70E740481C1C}">
                  <a14:useLocalDpi xmlns:a14="http://schemas.microsoft.com/office/drawing/2010/main" val="0"/>
                </a:ext>
              </a:extLst>
            </a:blip>
            <a:stretch>
              <a:fillRect/>
            </a:stretch>
          </p:blipFill>
          <p:spPr>
            <a:xfrm>
              <a:off x="4638109" y="5173175"/>
              <a:ext cx="978998" cy="663291"/>
            </a:xfrm>
            <a:prstGeom prst="rect">
              <a:avLst/>
            </a:prstGeom>
          </p:spPr>
        </p:pic>
        <p:pic>
          <p:nvPicPr>
            <p:cNvPr id="124" name="Picture 123">
              <a:extLst>
                <a:ext uri="{FF2B5EF4-FFF2-40B4-BE49-F238E27FC236}">
                  <a16:creationId xmlns:a16="http://schemas.microsoft.com/office/drawing/2014/main" id="{5EA555DD-0045-42C2-860B-7074534020E1}"/>
                </a:ext>
              </a:extLst>
            </p:cNvPr>
            <p:cNvPicPr>
              <a:picLocks noChangeAspect="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11771" y="5134454"/>
              <a:ext cx="1421566" cy="674846"/>
            </a:xfrm>
            <a:prstGeom prst="rect">
              <a:avLst/>
            </a:prstGeom>
          </p:spPr>
        </p:pic>
        <p:pic>
          <p:nvPicPr>
            <p:cNvPr id="144" name="Picture 143" descr="A close up of a logo&#10;&#10;Description generated with high confidence">
              <a:extLst>
                <a:ext uri="{FF2B5EF4-FFF2-40B4-BE49-F238E27FC236}">
                  <a16:creationId xmlns:a16="http://schemas.microsoft.com/office/drawing/2014/main" id="{1BC55573-883E-4760-9665-526EA525ED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764064" y="5066670"/>
              <a:ext cx="786523" cy="752010"/>
            </a:xfrm>
            <a:prstGeom prst="rect">
              <a:avLst/>
            </a:prstGeom>
          </p:spPr>
        </p:pic>
        <p:pic>
          <p:nvPicPr>
            <p:cNvPr id="148" name="Picture 147" descr="A picture containing text&#10;&#10;Description generated with high confidence">
              <a:extLst>
                <a:ext uri="{FF2B5EF4-FFF2-40B4-BE49-F238E27FC236}">
                  <a16:creationId xmlns:a16="http://schemas.microsoft.com/office/drawing/2014/main" id="{EC91A0FA-B4EA-4894-9E91-9965C8F9C49B}"/>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3200834" y="4977593"/>
              <a:ext cx="1138797" cy="892097"/>
            </a:xfrm>
            <a:prstGeom prst="rect">
              <a:avLst/>
            </a:prstGeom>
          </p:spPr>
        </p:pic>
        <p:pic>
          <p:nvPicPr>
            <p:cNvPr id="50" name="Picture 49">
              <a:extLst>
                <a:ext uri="{FF2B5EF4-FFF2-40B4-BE49-F238E27FC236}">
                  <a16:creationId xmlns:a16="http://schemas.microsoft.com/office/drawing/2014/main" id="{2FE7BE84-A072-4E21-AF6E-9C95A590DBF5}"/>
                </a:ext>
              </a:extLst>
            </p:cNvPr>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9"/>
                </a:ext>
              </a:extLst>
            </a:blip>
            <a:srcRect l="9291" r="10587"/>
            <a:stretch/>
          </p:blipFill>
          <p:spPr>
            <a:xfrm>
              <a:off x="3071541" y="4129283"/>
              <a:ext cx="638509" cy="531273"/>
            </a:xfrm>
            <a:prstGeom prst="rect">
              <a:avLst/>
            </a:prstGeom>
          </p:spPr>
        </p:pic>
        <p:sp>
          <p:nvSpPr>
            <p:cNvPr id="2" name="TextBox 1">
              <a:extLst>
                <a:ext uri="{FF2B5EF4-FFF2-40B4-BE49-F238E27FC236}">
                  <a16:creationId xmlns:a16="http://schemas.microsoft.com/office/drawing/2014/main" id="{44286E82-C110-4AE4-8A03-9DBCE0277320}"/>
                </a:ext>
              </a:extLst>
            </p:cNvPr>
            <p:cNvSpPr txBox="1"/>
            <p:nvPr/>
          </p:nvSpPr>
          <p:spPr>
            <a:xfrm>
              <a:off x="4574693" y="4706713"/>
              <a:ext cx="3247372" cy="469039"/>
            </a:xfrm>
            <a:prstGeom prst="rect">
              <a:avLst/>
            </a:prstGeom>
            <a:noFill/>
          </p:spPr>
          <p:txBody>
            <a:bodyPr wrap="square" rtlCol="0">
              <a:spAutoFit/>
            </a:bodyPr>
            <a:lstStyle/>
            <a:p>
              <a:pPr algn="ctr" defTabSz="932597"/>
              <a:r>
                <a:rPr lang="en-US" sz="2448" b="1" dirty="0">
                  <a:solidFill>
                    <a:prstClr val="black"/>
                  </a:solidFill>
                  <a:effectLst>
                    <a:outerShdw blurRad="38100" dist="38100" dir="2700000" algn="tl">
                      <a:srgbClr val="000000">
                        <a:alpha val="43137"/>
                      </a:srgbClr>
                    </a:outerShdw>
                  </a:effectLst>
                  <a:latin typeface="Calibri" panose="020F0502020204030204"/>
                  <a:ea typeface="Verdana" panose="020B0604030504040204" pitchFamily="34" charset="0"/>
                  <a:cs typeface="Verdana" panose="020B0604030504040204" pitchFamily="34" charset="0"/>
                </a:rPr>
                <a:t>Azure Log Analytics</a:t>
              </a:r>
            </a:p>
          </p:txBody>
        </p:sp>
        <p:sp>
          <p:nvSpPr>
            <p:cNvPr id="85" name="TextBox 84">
              <a:extLst>
                <a:ext uri="{FF2B5EF4-FFF2-40B4-BE49-F238E27FC236}">
                  <a16:creationId xmlns:a16="http://schemas.microsoft.com/office/drawing/2014/main" id="{12D62ACD-F5E3-4197-8E7F-485768B78F6F}"/>
                </a:ext>
              </a:extLst>
            </p:cNvPr>
            <p:cNvSpPr txBox="1"/>
            <p:nvPr/>
          </p:nvSpPr>
          <p:spPr>
            <a:xfrm>
              <a:off x="765573" y="3756635"/>
              <a:ext cx="2085387" cy="720197"/>
            </a:xfrm>
            <a:prstGeom prst="rect">
              <a:avLst/>
            </a:prstGeom>
            <a:noFill/>
          </p:spPr>
          <p:txBody>
            <a:bodyPr wrap="square" rtlCol="0">
              <a:spAutoFit/>
            </a:bodyPr>
            <a:lstStyle/>
            <a:p>
              <a:pPr algn="ctr" defTabSz="932597"/>
              <a:r>
                <a:rPr lang="en-US" sz="2040" dirty="0">
                  <a:solidFill>
                    <a:prstClr val="black"/>
                  </a:solidFill>
                  <a:latin typeface="Calibri" panose="020F0502020204030204"/>
                </a:rPr>
                <a:t>Core </a:t>
              </a:r>
            </a:p>
            <a:p>
              <a:pPr algn="ctr" defTabSz="932597"/>
              <a:r>
                <a:rPr lang="en-US" sz="2040" dirty="0">
                  <a:solidFill>
                    <a:prstClr val="black"/>
                  </a:solidFill>
                  <a:latin typeface="Calibri" panose="020F0502020204030204"/>
                </a:rPr>
                <a:t>experiences</a:t>
              </a:r>
            </a:p>
          </p:txBody>
        </p:sp>
        <p:sp>
          <p:nvSpPr>
            <p:cNvPr id="86" name="TextBox 85">
              <a:extLst>
                <a:ext uri="{FF2B5EF4-FFF2-40B4-BE49-F238E27FC236}">
                  <a16:creationId xmlns:a16="http://schemas.microsoft.com/office/drawing/2014/main" id="{C83C04B2-1DA8-462D-B44E-EC29FF012462}"/>
                </a:ext>
              </a:extLst>
            </p:cNvPr>
            <p:cNvSpPr txBox="1"/>
            <p:nvPr/>
          </p:nvSpPr>
          <p:spPr>
            <a:xfrm>
              <a:off x="1053877" y="4780511"/>
              <a:ext cx="1868407" cy="720197"/>
            </a:xfrm>
            <a:prstGeom prst="rect">
              <a:avLst/>
            </a:prstGeom>
            <a:noFill/>
          </p:spPr>
          <p:txBody>
            <a:bodyPr wrap="square" rtlCol="0">
              <a:spAutoFit/>
            </a:bodyPr>
            <a:lstStyle/>
            <a:p>
              <a:pPr algn="ctr" defTabSz="932597"/>
              <a:r>
                <a:rPr lang="en-US" sz="2040" dirty="0">
                  <a:solidFill>
                    <a:prstClr val="black"/>
                  </a:solidFill>
                  <a:latin typeface="Calibri" panose="020F0502020204030204"/>
                </a:rPr>
                <a:t>Multi Tenant </a:t>
              </a:r>
            </a:p>
            <a:p>
              <a:pPr algn="ctr" defTabSz="932597"/>
              <a:r>
                <a:rPr lang="en-US" sz="2040" dirty="0">
                  <a:solidFill>
                    <a:prstClr val="black"/>
                  </a:solidFill>
                  <a:latin typeface="Calibri" panose="020F0502020204030204"/>
                </a:rPr>
                <a:t>SaaS  Platform</a:t>
              </a:r>
            </a:p>
          </p:txBody>
        </p:sp>
        <p:grpSp>
          <p:nvGrpSpPr>
            <p:cNvPr id="51" name="Group 50">
              <a:extLst>
                <a:ext uri="{FF2B5EF4-FFF2-40B4-BE49-F238E27FC236}">
                  <a16:creationId xmlns:a16="http://schemas.microsoft.com/office/drawing/2014/main" id="{9329724F-8D87-4171-B88B-C44A8B0730E4}"/>
                </a:ext>
              </a:extLst>
            </p:cNvPr>
            <p:cNvGrpSpPr/>
            <p:nvPr/>
          </p:nvGrpSpPr>
          <p:grpSpPr>
            <a:xfrm>
              <a:off x="8033375" y="4189747"/>
              <a:ext cx="908327" cy="424058"/>
              <a:chOff x="9025707" y="4501474"/>
              <a:chExt cx="908327" cy="424058"/>
            </a:xfrm>
          </p:grpSpPr>
          <p:pic>
            <p:nvPicPr>
              <p:cNvPr id="38" name="Picture 37">
                <a:extLst>
                  <a:ext uri="{FF2B5EF4-FFF2-40B4-BE49-F238E27FC236}">
                    <a16:creationId xmlns:a16="http://schemas.microsoft.com/office/drawing/2014/main" id="{F8B7BDC6-20FF-4E70-B618-975268679F33}"/>
                  </a:ext>
                </a:extLst>
              </p:cNvPr>
              <p:cNvPicPr>
                <a:picLocks noChangeAspect="1"/>
              </p:cNvPicPr>
              <p:nvPr/>
            </p:nvPicPr>
            <p:blipFill>
              <a:blip r:embed="rId30">
                <a:clrChange>
                  <a:clrFrom>
                    <a:srgbClr val="FFFFFF"/>
                  </a:clrFrom>
                  <a:clrTo>
                    <a:srgbClr val="FFFFFF">
                      <a:alpha val="0"/>
                    </a:srgbClr>
                  </a:clrTo>
                </a:clrChange>
                <a:duotone>
                  <a:prstClr val="black"/>
                  <a:schemeClr val="accent1">
                    <a:tint val="45000"/>
                    <a:satMod val="400000"/>
                  </a:schemeClr>
                </a:duotone>
                <a:extLst>
                  <a:ext uri="{BEBA8EAE-BF5A-486C-A8C5-ECC9F3942E4B}">
                    <a14:imgProps xmlns:a14="http://schemas.microsoft.com/office/drawing/2010/main">
                      <a14:imgLayer r:embed="rId31">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9481377" y="4510219"/>
                <a:ext cx="377629" cy="377629"/>
              </a:xfrm>
              <a:prstGeom prst="rect">
                <a:avLst/>
              </a:prstGeom>
              <a:ln>
                <a:noFill/>
                <a:prstDash val="lgDashDot"/>
              </a:ln>
            </p:spPr>
          </p:pic>
          <p:sp>
            <p:nvSpPr>
              <p:cNvPr id="114" name="Rectangle 113">
                <a:extLst>
                  <a:ext uri="{FF2B5EF4-FFF2-40B4-BE49-F238E27FC236}">
                    <a16:creationId xmlns:a16="http://schemas.microsoft.com/office/drawing/2014/main" id="{D17FBD52-7119-431F-BE16-C5D5E871F63D}"/>
                  </a:ext>
                </a:extLst>
              </p:cNvPr>
              <p:cNvSpPr/>
              <p:nvPr/>
            </p:nvSpPr>
            <p:spPr>
              <a:xfrm>
                <a:off x="9025707" y="4501474"/>
                <a:ext cx="908327" cy="424058"/>
              </a:xfrm>
              <a:prstGeom prst="rect">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49" name="Picture 48" descr="A close up of a sign&#10;&#10;Description generated with high confidence">
                <a:extLst>
                  <a:ext uri="{FF2B5EF4-FFF2-40B4-BE49-F238E27FC236}">
                    <a16:creationId xmlns:a16="http://schemas.microsoft.com/office/drawing/2014/main" id="{5701DFC3-E92E-4065-8422-AFD94BC8C50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046127" y="4540307"/>
                <a:ext cx="407531" cy="318238"/>
              </a:xfrm>
              <a:prstGeom prst="rect">
                <a:avLst/>
              </a:prstGeom>
            </p:spPr>
          </p:pic>
        </p:grpSp>
        <p:grpSp>
          <p:nvGrpSpPr>
            <p:cNvPr id="58" name="Group 57">
              <a:extLst>
                <a:ext uri="{FF2B5EF4-FFF2-40B4-BE49-F238E27FC236}">
                  <a16:creationId xmlns:a16="http://schemas.microsoft.com/office/drawing/2014/main" id="{C9C16614-84BC-43B3-880C-794756FD22A5}"/>
                </a:ext>
              </a:extLst>
            </p:cNvPr>
            <p:cNvGrpSpPr/>
            <p:nvPr/>
          </p:nvGrpSpPr>
          <p:grpSpPr>
            <a:xfrm>
              <a:off x="5874210" y="4166993"/>
              <a:ext cx="2132622" cy="464148"/>
              <a:chOff x="6866542" y="4478720"/>
              <a:chExt cx="2132622" cy="464148"/>
            </a:xfrm>
          </p:grpSpPr>
          <p:pic>
            <p:nvPicPr>
              <p:cNvPr id="131" name="Picture 130">
                <a:extLst>
                  <a:ext uri="{FF2B5EF4-FFF2-40B4-BE49-F238E27FC236}">
                    <a16:creationId xmlns:a16="http://schemas.microsoft.com/office/drawing/2014/main" id="{D17E482D-17AB-450B-883A-688C3F6DA8C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085346" y="4559694"/>
                <a:ext cx="353171" cy="295206"/>
              </a:xfrm>
              <a:prstGeom prst="rect">
                <a:avLst/>
              </a:prstGeom>
            </p:spPr>
          </p:pic>
          <p:pic>
            <p:nvPicPr>
              <p:cNvPr id="135" name="Picture 134">
                <a:extLst>
                  <a:ext uri="{FF2B5EF4-FFF2-40B4-BE49-F238E27FC236}">
                    <a16:creationId xmlns:a16="http://schemas.microsoft.com/office/drawing/2014/main" id="{FEB30887-AE8A-40A2-A698-B3316782A183}"/>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6542" y="4488517"/>
                <a:ext cx="385239" cy="448046"/>
              </a:xfrm>
              <a:prstGeom prst="rect">
                <a:avLst/>
              </a:prstGeom>
            </p:spPr>
          </p:pic>
          <p:pic>
            <p:nvPicPr>
              <p:cNvPr id="128" name="Picture 127" descr="A white sign with black text&#10;&#10;Description generated with very high confidence">
                <a:extLst>
                  <a:ext uri="{FF2B5EF4-FFF2-40B4-BE49-F238E27FC236}">
                    <a16:creationId xmlns:a16="http://schemas.microsoft.com/office/drawing/2014/main" id="{C51A8B22-EF10-4C28-BF08-BFD3C7004D2C}"/>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8528856" y="4544176"/>
                <a:ext cx="312409" cy="341542"/>
              </a:xfrm>
              <a:prstGeom prst="rect">
                <a:avLst/>
              </a:prstGeom>
            </p:spPr>
          </p:pic>
          <p:sp>
            <p:nvSpPr>
              <p:cNvPr id="150" name="Rectangle 149">
                <a:extLst>
                  <a:ext uri="{FF2B5EF4-FFF2-40B4-BE49-F238E27FC236}">
                    <a16:creationId xmlns:a16="http://schemas.microsoft.com/office/drawing/2014/main" id="{648B2A02-AC8F-4F62-9964-474DD587518D}"/>
                  </a:ext>
                </a:extLst>
              </p:cNvPr>
              <p:cNvSpPr/>
              <p:nvPr/>
            </p:nvSpPr>
            <p:spPr>
              <a:xfrm>
                <a:off x="7161175" y="4478720"/>
                <a:ext cx="1837989" cy="4641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pic>
            <p:nvPicPr>
              <p:cNvPr id="55" name="Picture 54" descr="A close up of a sign&#10;&#10;Description generated with high confidence">
                <a:extLst>
                  <a:ext uri="{FF2B5EF4-FFF2-40B4-BE49-F238E27FC236}">
                    <a16:creationId xmlns:a16="http://schemas.microsoft.com/office/drawing/2014/main" id="{D6434AA0-C774-4734-A75F-5356A8D697A4}"/>
                  </a:ext>
                </a:extLst>
              </p:cNvPr>
              <p:cNvPicPr>
                <a:picLocks noChangeAspect="1"/>
              </p:cNvPicPr>
              <p:nvPr/>
            </p:nvPicPr>
            <p:blipFill>
              <a:blip r:embed="rId38">
                <a:extLst>
                  <a:ext uri="{BEBA8EAE-BF5A-486C-A8C5-ECC9F3942E4B}">
                    <a14:imgProps xmlns:a14="http://schemas.microsoft.com/office/drawing/2010/main">
                      <a14:imgLayer r:embed="rId39">
                        <a14:imgEffect>
                          <a14:colorTemperature colorTemp="7200"/>
                        </a14:imgEffect>
                      </a14:imgLayer>
                    </a14:imgProps>
                  </a:ext>
                  <a:ext uri="{28A0092B-C50C-407E-A947-70E740481C1C}">
                    <a14:useLocalDpi xmlns:a14="http://schemas.microsoft.com/office/drawing/2010/main" val="0"/>
                  </a:ext>
                </a:extLst>
              </a:blip>
              <a:stretch>
                <a:fillRect/>
              </a:stretch>
            </p:blipFill>
            <p:spPr>
              <a:xfrm>
                <a:off x="7207355" y="4549550"/>
                <a:ext cx="306911" cy="335926"/>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E4BB1CE7-0B61-496B-85B3-8FD5C27737FA}"/>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505735" y="4575152"/>
                <a:ext cx="474383" cy="260135"/>
              </a:xfrm>
              <a:prstGeom prst="rect">
                <a:avLst/>
              </a:prstGeom>
              <a:ln>
                <a:noFill/>
              </a:ln>
            </p:spPr>
          </p:pic>
        </p:grpSp>
      </p:grpSp>
      <p:sp>
        <p:nvSpPr>
          <p:cNvPr id="27" name="Rectangle 26">
            <a:extLst>
              <a:ext uri="{FF2B5EF4-FFF2-40B4-BE49-F238E27FC236}">
                <a16:creationId xmlns:a16="http://schemas.microsoft.com/office/drawing/2014/main" id="{E3B5372B-42C8-4B6A-887C-EAEB1DFDEBF5}"/>
              </a:ext>
            </a:extLst>
          </p:cNvPr>
          <p:cNvSpPr/>
          <p:nvPr/>
        </p:nvSpPr>
        <p:spPr>
          <a:xfrm>
            <a:off x="9494837" y="2124805"/>
            <a:ext cx="1042755" cy="3914636"/>
          </a:xfrm>
          <a:prstGeom prst="rect">
            <a:avLst/>
          </a:prstGeom>
          <a:solidFill>
            <a:srgbClr val="F4B1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a:solidFill>
                  <a:schemeClr val="tx1"/>
                </a:solidFill>
              </a:rPr>
              <a:t>Azure Time Series Insights</a:t>
            </a:r>
            <a:endParaRPr lang="en-US" dirty="0">
              <a:solidFill>
                <a:schemeClr val="tx1"/>
              </a:solidFill>
            </a:endParaRPr>
          </a:p>
        </p:txBody>
      </p:sp>
      <p:sp>
        <p:nvSpPr>
          <p:cNvPr id="104" name="Rectangle: Rounded Corners 103">
            <a:extLst>
              <a:ext uri="{FF2B5EF4-FFF2-40B4-BE49-F238E27FC236}">
                <a16:creationId xmlns:a16="http://schemas.microsoft.com/office/drawing/2014/main" id="{8E6AE082-1335-42BB-BFD0-4B1EAAA8D9CF}"/>
              </a:ext>
            </a:extLst>
          </p:cNvPr>
          <p:cNvSpPr/>
          <p:nvPr/>
        </p:nvSpPr>
        <p:spPr>
          <a:xfrm>
            <a:off x="9378694" y="955084"/>
            <a:ext cx="1411544" cy="1089293"/>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32597"/>
            <a:r>
              <a:rPr lang="en-US" sz="1836" dirty="0">
                <a:solidFill>
                  <a:prstClr val="white"/>
                </a:solidFill>
                <a:latin typeface="Calibri" panose="020F0502020204030204"/>
              </a:rPr>
              <a:t> </a:t>
            </a:r>
          </a:p>
        </p:txBody>
      </p:sp>
      <p:pic>
        <p:nvPicPr>
          <p:cNvPr id="105" name="Picture 104">
            <a:extLst>
              <a:ext uri="{FF2B5EF4-FFF2-40B4-BE49-F238E27FC236}">
                <a16:creationId xmlns:a16="http://schemas.microsoft.com/office/drawing/2014/main" id="{94ED0F42-3EDC-46E5-8649-0EBA10958CFC}"/>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885516" y="1433613"/>
            <a:ext cx="352225" cy="478357"/>
          </a:xfrm>
          <a:prstGeom prst="rect">
            <a:avLst/>
          </a:prstGeom>
        </p:spPr>
      </p:pic>
      <p:sp>
        <p:nvSpPr>
          <p:cNvPr id="106" name="TextBox 105">
            <a:extLst>
              <a:ext uri="{FF2B5EF4-FFF2-40B4-BE49-F238E27FC236}">
                <a16:creationId xmlns:a16="http://schemas.microsoft.com/office/drawing/2014/main" id="{9063D49C-1276-435C-BDDA-22E7495441C5}"/>
              </a:ext>
            </a:extLst>
          </p:cNvPr>
          <p:cNvSpPr txBox="1"/>
          <p:nvPr/>
        </p:nvSpPr>
        <p:spPr>
          <a:xfrm>
            <a:off x="9500582" y="1015011"/>
            <a:ext cx="1071655" cy="374846"/>
          </a:xfrm>
          <a:prstGeom prst="rect">
            <a:avLst/>
          </a:prstGeom>
          <a:noFill/>
        </p:spPr>
        <p:txBody>
          <a:bodyPr wrap="square" rtlCol="0">
            <a:spAutoFit/>
          </a:bodyPr>
          <a:lstStyle/>
          <a:p>
            <a:pPr algn="ctr" defTabSz="932597"/>
            <a:r>
              <a:rPr lang="en-US" sz="1836" dirty="0">
                <a:solidFill>
                  <a:prstClr val="black"/>
                </a:solidFill>
                <a:latin typeface="Calibri" panose="020F0502020204030204"/>
              </a:rPr>
              <a:t>IoT</a:t>
            </a:r>
          </a:p>
        </p:txBody>
      </p:sp>
      <p:sp>
        <p:nvSpPr>
          <p:cNvPr id="196" name="Rectangle 195">
            <a:extLst>
              <a:ext uri="{FF2B5EF4-FFF2-40B4-BE49-F238E27FC236}">
                <a16:creationId xmlns:a16="http://schemas.microsoft.com/office/drawing/2014/main" id="{2725D92E-2026-454C-8839-133EBDDA94A6}"/>
              </a:ext>
            </a:extLst>
          </p:cNvPr>
          <p:cNvSpPr/>
          <p:nvPr/>
        </p:nvSpPr>
        <p:spPr bwMode="auto">
          <a:xfrm>
            <a:off x="9617" y="-45423"/>
            <a:ext cx="12425977" cy="1180821"/>
          </a:xfrm>
          <a:prstGeom prst="rect">
            <a:avLst/>
          </a:prstGeom>
        </p:spPr>
        <p:txBody>
          <a:bodyPr vert="horz" wrap="square" lIns="146304" tIns="91440" rIns="146304" bIns="91440" rtlCol="0" anchor="t">
            <a:noAutofit/>
          </a:bodyPr>
          <a:lstStyle/>
          <a:p>
            <a:pPr>
              <a:lnSpc>
                <a:spcPct val="90000"/>
              </a:lnSpc>
              <a:spcBef>
                <a:spcPct val="0"/>
              </a:spcBef>
            </a:pPr>
            <a:r>
              <a:rPr lang="en-US" sz="4400" spc="-102" dirty="0">
                <a:ln w="3175">
                  <a:noFill/>
                </a:ln>
                <a:gradFill>
                  <a:gsLst>
                    <a:gs pos="1250">
                      <a:schemeClr val="tx1"/>
                    </a:gs>
                    <a:gs pos="100000">
                      <a:schemeClr val="tx1"/>
                    </a:gs>
                  </a:gsLst>
                  <a:lin ang="5400000" scaled="0"/>
                </a:gradFill>
                <a:latin typeface="+mj-lt"/>
                <a:cs typeface="Segoe UI" pitchFamily="34" charset="0"/>
              </a:rPr>
              <a:t>Azure Log Analytics</a:t>
            </a:r>
          </a:p>
          <a:p>
            <a:pPr>
              <a:lnSpc>
                <a:spcPct val="90000"/>
              </a:lnSpc>
              <a:spcBef>
                <a:spcPct val="0"/>
              </a:spcBef>
            </a:pPr>
            <a:r>
              <a:rPr lang="en-US" sz="2800" spc="-102" dirty="0">
                <a:ln w="3175">
                  <a:noFill/>
                </a:ln>
                <a:gradFill>
                  <a:gsLst>
                    <a:gs pos="1250">
                      <a:schemeClr val="tx1"/>
                    </a:gs>
                    <a:gs pos="100000">
                      <a:schemeClr val="tx1"/>
                    </a:gs>
                  </a:gsLst>
                  <a:lin ang="5400000" scaled="0"/>
                </a:gradFill>
                <a:latin typeface="+mj-lt"/>
                <a:cs typeface="Segoe UI" pitchFamily="34" charset="0"/>
              </a:rPr>
              <a:t>Powered by Kusto</a:t>
            </a:r>
          </a:p>
        </p:txBody>
      </p:sp>
    </p:spTree>
    <p:extLst>
      <p:ext uri="{BB962C8B-B14F-4D97-AF65-F5344CB8AC3E}">
        <p14:creationId xmlns:p14="http://schemas.microsoft.com/office/powerpoint/2010/main" val="114103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circle(in)">
                                      <p:cBhvr>
                                        <p:cTn id="21" dur="2000"/>
                                        <p:tgtEl>
                                          <p:spTgt spid="107"/>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circle(in)">
                                      <p:cBhvr>
                                        <p:cTn id="26" dur="2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956DA3-7FC3-44BD-A239-7D06B678994D}"/>
              </a:ext>
            </a:extLst>
          </p:cNvPr>
          <p:cNvSpPr/>
          <p:nvPr/>
        </p:nvSpPr>
        <p:spPr>
          <a:xfrm rot="16200000">
            <a:off x="2329261" y="3238622"/>
            <a:ext cx="6991386" cy="515133"/>
          </a:xfrm>
          <a:prstGeom prst="rect">
            <a:avLst/>
          </a:prstGeom>
          <a:solidFill>
            <a:schemeClr val="bg1">
              <a:lumMod val="85000"/>
            </a:schemeClr>
          </a:solidFill>
        </p:spPr>
        <p:txBody>
          <a:bodyPr wrap="square" lIns="182854" tIns="146283" rIns="182854" bIns="146283">
            <a:spAutoFit/>
          </a:bodyPr>
          <a:lstStyle/>
          <a:p>
            <a:pPr algn="ctr" defTabSz="932563">
              <a:defRPr/>
            </a:pPr>
            <a:r>
              <a:rPr lang="en-US" sz="1428" dirty="0">
                <a:solidFill>
                  <a:srgbClr val="505050"/>
                </a:solidFill>
                <a:latin typeface="Segoe UI" panose="020B0502040204020203" pitchFamily="34" charset="0"/>
                <a:cs typeface="Segoe UI" panose="020B0502040204020203" pitchFamily="34" charset="0"/>
              </a:rPr>
              <a:t>Data ingestion and correlation</a:t>
            </a:r>
            <a:endParaRPr lang="en-US" sz="1428" dirty="0">
              <a:solidFill>
                <a:srgbClr val="505050"/>
              </a:solidFill>
              <a:latin typeface="Segoe UI" panose="020B0502040204020203" pitchFamily="34" charset="0"/>
              <a:cs typeface="Segoe UI" panose="020B0502040204020203" pitchFamily="34" charset="0"/>
              <a:sym typeface="Wingdings" panose="05000000000000000000" pitchFamily="2" charset="2"/>
            </a:endParaRPr>
          </a:p>
        </p:txBody>
      </p:sp>
      <p:sp>
        <p:nvSpPr>
          <p:cNvPr id="80" name="Rectangle 79">
            <a:extLst>
              <a:ext uri="{FF2B5EF4-FFF2-40B4-BE49-F238E27FC236}">
                <a16:creationId xmlns:a16="http://schemas.microsoft.com/office/drawing/2014/main" id="{8E5EE290-4133-4C0D-9070-E56B71BA891C}"/>
              </a:ext>
            </a:extLst>
          </p:cNvPr>
          <p:cNvSpPr/>
          <p:nvPr/>
        </p:nvSpPr>
        <p:spPr bwMode="auto">
          <a:xfrm>
            <a:off x="4133887" y="-1652"/>
            <a:ext cx="1433943" cy="69935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5" tIns="146283" rIns="182854" bIns="146283" numCol="1" spcCol="0" rtlCol="0" fromWordArt="0" anchor="t" anchorCtr="0" forceAA="0" compatLnSpc="1">
            <a:prstTxWarp prst="textNoShape">
              <a:avLst/>
            </a:prstTxWarp>
            <a:noAutofit/>
          </a:bodyPr>
          <a:lstStyle/>
          <a:p>
            <a:pPr defTabSz="932563">
              <a:lnSpc>
                <a:spcPct val="90000"/>
              </a:lnSpc>
              <a:spcAft>
                <a:spcPts val="400"/>
              </a:spcAft>
            </a:pPr>
            <a:endParaRPr lang="en-US" sz="4399" dirty="0">
              <a:gradFill>
                <a:gsLst>
                  <a:gs pos="2917">
                    <a:srgbClr val="00B294"/>
                  </a:gs>
                  <a:gs pos="100000">
                    <a:srgbClr val="00B294"/>
                  </a:gs>
                </a:gsLst>
                <a:lin ang="5400000" scaled="0"/>
              </a:gradFill>
              <a:latin typeface="Segoe UI Semibold" panose="020B0702040204020203"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98D4D609-A785-4F85-958B-DA4294AE6B78}"/>
              </a:ext>
            </a:extLst>
          </p:cNvPr>
          <p:cNvGrpSpPr/>
          <p:nvPr/>
        </p:nvGrpSpPr>
        <p:grpSpPr>
          <a:xfrm>
            <a:off x="6474993" y="3989867"/>
            <a:ext cx="5503466" cy="788946"/>
            <a:chOff x="6475028" y="3989936"/>
            <a:chExt cx="5504247" cy="789058"/>
          </a:xfrm>
        </p:grpSpPr>
        <p:sp>
          <p:nvSpPr>
            <p:cNvPr id="35" name="Rectangle 34">
              <a:extLst>
                <a:ext uri="{FF2B5EF4-FFF2-40B4-BE49-F238E27FC236}">
                  <a16:creationId xmlns:a16="http://schemas.microsoft.com/office/drawing/2014/main" id="{56ADF136-AA59-4DE5-995F-2F0CE5A1157F}"/>
                </a:ext>
              </a:extLst>
            </p:cNvPr>
            <p:cNvSpPr/>
            <p:nvPr/>
          </p:nvSpPr>
          <p:spPr bwMode="auto">
            <a:xfrm>
              <a:off x="6475028" y="3989936"/>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54" tIns="146283" rIns="1828541" bIns="146283" numCol="1" spcCol="0" rtlCol="0" fromWordArt="0" anchor="t" anchorCtr="0" forceAA="0" compatLnSpc="1">
              <a:prstTxWarp prst="textNoShape">
                <a:avLst/>
              </a:prstTxWarp>
              <a:noAutofit/>
            </a:bodyPr>
            <a:lstStyle/>
            <a:p>
              <a:pPr defTabSz="913226" fontAlgn="base">
                <a:lnSpc>
                  <a:spcPct val="90000"/>
                </a:lnSpc>
                <a:defRPr/>
              </a:pPr>
              <a:r>
                <a:rPr lang="en-US" sz="1199" kern="0" dirty="0">
                  <a:gradFill>
                    <a:gsLst>
                      <a:gs pos="2917">
                        <a:srgbClr val="0072C6"/>
                      </a:gs>
                      <a:gs pos="100000">
                        <a:srgbClr val="0072C6"/>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Virtual </a:t>
              </a:r>
            </a:p>
            <a:p>
              <a:pPr defTabSz="913226" fontAlgn="base">
                <a:lnSpc>
                  <a:spcPct val="90000"/>
                </a:lnSpc>
                <a:defRPr/>
              </a:pPr>
              <a:r>
                <a:rPr lang="en-US" sz="1199" kern="0" dirty="0">
                  <a:gradFill>
                    <a:gsLst>
                      <a:gs pos="2917">
                        <a:srgbClr val="0072C6"/>
                      </a:gs>
                      <a:gs pos="100000">
                        <a:srgbClr val="0072C6"/>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machine</a:t>
              </a:r>
            </a:p>
          </p:txBody>
        </p:sp>
        <p:pic>
          <p:nvPicPr>
            <p:cNvPr id="38" name="Picture 37">
              <a:extLst>
                <a:ext uri="{FF2B5EF4-FFF2-40B4-BE49-F238E27FC236}">
                  <a16:creationId xmlns:a16="http://schemas.microsoft.com/office/drawing/2014/main" id="{1E1FBC25-1B73-4B97-8CB6-7D3C97EE9339}"/>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834463" y="4178601"/>
              <a:ext cx="411727" cy="411729"/>
            </a:xfrm>
            <a:prstGeom prst="rect">
              <a:avLst/>
            </a:prstGeom>
            <a:noFill/>
            <a:ln>
              <a:noFill/>
            </a:ln>
          </p:spPr>
        </p:pic>
      </p:grpSp>
      <p:grpSp>
        <p:nvGrpSpPr>
          <p:cNvPr id="23" name="Group 22">
            <a:extLst>
              <a:ext uri="{FF2B5EF4-FFF2-40B4-BE49-F238E27FC236}">
                <a16:creationId xmlns:a16="http://schemas.microsoft.com/office/drawing/2014/main" id="{81575636-498D-4D70-A110-B7616108FFF9}"/>
              </a:ext>
            </a:extLst>
          </p:cNvPr>
          <p:cNvGrpSpPr/>
          <p:nvPr/>
        </p:nvGrpSpPr>
        <p:grpSpPr>
          <a:xfrm>
            <a:off x="6474993" y="4867124"/>
            <a:ext cx="5503466" cy="788946"/>
            <a:chOff x="6475028" y="4867318"/>
            <a:chExt cx="5504247" cy="789058"/>
          </a:xfrm>
        </p:grpSpPr>
        <p:sp>
          <p:nvSpPr>
            <p:cNvPr id="53" name="Rectangle 52">
              <a:extLst>
                <a:ext uri="{FF2B5EF4-FFF2-40B4-BE49-F238E27FC236}">
                  <a16:creationId xmlns:a16="http://schemas.microsoft.com/office/drawing/2014/main" id="{5AE2889E-FED5-40FC-9129-A2C6AB2ECF95}"/>
                </a:ext>
              </a:extLst>
            </p:cNvPr>
            <p:cNvSpPr/>
            <p:nvPr/>
          </p:nvSpPr>
          <p:spPr bwMode="auto">
            <a:xfrm>
              <a:off x="6475028" y="4867318"/>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54" tIns="146283" rIns="1828541" bIns="146283" numCol="1" spcCol="0" rtlCol="0" fromWordArt="0" anchor="t" anchorCtr="0" forceAA="0" compatLnSpc="1">
              <a:prstTxWarp prst="textNoShape">
                <a:avLst/>
              </a:prstTxWarp>
              <a:noAutofit/>
            </a:bodyPr>
            <a:lstStyle/>
            <a:p>
              <a:pPr defTabSz="913226" fontAlgn="base">
                <a:lnSpc>
                  <a:spcPct val="90000"/>
                </a:lnSpc>
                <a:defRPr/>
              </a:pPr>
              <a:r>
                <a:rPr lang="en-US" sz="1199" kern="0" dirty="0">
                  <a:gradFill>
                    <a:gsLst>
                      <a:gs pos="2917">
                        <a:srgbClr val="0072C6"/>
                      </a:gs>
                      <a:gs pos="100000">
                        <a:srgbClr val="0072C6"/>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Networking</a:t>
              </a:r>
            </a:p>
          </p:txBody>
        </p:sp>
        <p:sp>
          <p:nvSpPr>
            <p:cNvPr id="55" name="Rectangle 54">
              <a:extLst>
                <a:ext uri="{FF2B5EF4-FFF2-40B4-BE49-F238E27FC236}">
                  <a16:creationId xmlns:a16="http://schemas.microsoft.com/office/drawing/2014/main" id="{BAA2AC29-A442-4BAA-B1E7-781D3D41DED4}"/>
                </a:ext>
              </a:extLst>
            </p:cNvPr>
            <p:cNvSpPr/>
            <p:nvPr/>
          </p:nvSpPr>
          <p:spPr bwMode="auto">
            <a:xfrm>
              <a:off x="8245819" y="5088831"/>
              <a:ext cx="843203" cy="346033"/>
            </a:xfrm>
            <a:prstGeom prst="rect">
              <a:avLst/>
            </a:prstGeom>
          </p:spPr>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13226" fontAlgn="base">
                <a:lnSpc>
                  <a:spcPct val="90000"/>
                </a:lnSpc>
                <a:defRPr/>
              </a:pPr>
              <a:r>
                <a:rPr lang="en-US" sz="1000" kern="0" dirty="0">
                  <a:gradFill>
                    <a:gsLst>
                      <a:gs pos="2917">
                        <a:srgbClr val="7F7F7F"/>
                      </a:gs>
                      <a:gs pos="100000">
                        <a:srgbClr val="7F7F7F"/>
                      </a:gs>
                    </a:gsLst>
                    <a:lin ang="5400000" scaled="0"/>
                  </a:gradFill>
                  <a:latin typeface="Segoe UI" panose="020B0502040204020203" pitchFamily="34" charset="0"/>
                  <a:cs typeface="Segoe UI" panose="020B0502040204020203" pitchFamily="34" charset="0"/>
                </a:rPr>
                <a:t>Virtual network</a:t>
              </a:r>
            </a:p>
          </p:txBody>
        </p:sp>
        <p:sp>
          <p:nvSpPr>
            <p:cNvPr id="56" name="Rectangle 55">
              <a:extLst>
                <a:ext uri="{FF2B5EF4-FFF2-40B4-BE49-F238E27FC236}">
                  <a16:creationId xmlns:a16="http://schemas.microsoft.com/office/drawing/2014/main" id="{F074F130-BB06-478F-BD16-1A9FD1B27980}"/>
                </a:ext>
              </a:extLst>
            </p:cNvPr>
            <p:cNvSpPr/>
            <p:nvPr/>
          </p:nvSpPr>
          <p:spPr bwMode="auto">
            <a:xfrm>
              <a:off x="11253788" y="5088708"/>
              <a:ext cx="691010" cy="346279"/>
            </a:xfrm>
            <a:prstGeom prst="rect">
              <a:avLst/>
            </a:prstGeom>
          </p:spPr>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13226" fontAlgn="base">
                <a:lnSpc>
                  <a:spcPct val="90000"/>
                </a:lnSpc>
                <a:defRPr/>
              </a:pPr>
              <a:r>
                <a:rPr lang="en-US" sz="1000" kern="0" dirty="0">
                  <a:gradFill>
                    <a:gsLst>
                      <a:gs pos="2917">
                        <a:srgbClr val="7F7F7F"/>
                      </a:gs>
                      <a:gs pos="100000">
                        <a:srgbClr val="7F7F7F"/>
                      </a:gs>
                    </a:gsLst>
                    <a:lin ang="5400000" scaled="0"/>
                  </a:gradFill>
                  <a:latin typeface="Segoe UI" panose="020B0502040204020203" pitchFamily="34" charset="0"/>
                  <a:cs typeface="Segoe UI" panose="020B0502040204020203" pitchFamily="34" charset="0"/>
                </a:rPr>
                <a:t>DNS</a:t>
              </a:r>
            </a:p>
          </p:txBody>
        </p:sp>
        <p:sp>
          <p:nvSpPr>
            <p:cNvPr id="57" name="Rectangle 56">
              <a:extLst>
                <a:ext uri="{FF2B5EF4-FFF2-40B4-BE49-F238E27FC236}">
                  <a16:creationId xmlns:a16="http://schemas.microsoft.com/office/drawing/2014/main" id="{9251D4C2-DF1F-4561-98F7-5B5A43B68FF2}"/>
                </a:ext>
              </a:extLst>
            </p:cNvPr>
            <p:cNvSpPr/>
            <p:nvPr/>
          </p:nvSpPr>
          <p:spPr bwMode="auto">
            <a:xfrm>
              <a:off x="9744775" y="5088831"/>
              <a:ext cx="829267" cy="346033"/>
            </a:xfrm>
            <a:prstGeom prst="rect">
              <a:avLst/>
            </a:prstGeom>
          </p:spPr>
          <p:txBody>
            <a:bodyPr rot="0" spcFirstLastPara="0" vertOverflow="overflow" horzOverflow="overflow" vert="horz" wrap="square" lIns="146283" tIns="91427" rIns="146283" bIns="91427" numCol="1" spcCol="0" rtlCol="0" fromWordArt="0" anchor="ctr" anchorCtr="0" forceAA="0" compatLnSpc="1">
              <a:prstTxWarp prst="textNoShape">
                <a:avLst/>
              </a:prstTxWarp>
              <a:noAutofit/>
            </a:bodyPr>
            <a:lstStyle/>
            <a:p>
              <a:pPr defTabSz="913226" fontAlgn="base">
                <a:lnSpc>
                  <a:spcPct val="90000"/>
                </a:lnSpc>
                <a:defRPr/>
              </a:pPr>
              <a:r>
                <a:rPr lang="en-US" sz="1000" kern="0" dirty="0">
                  <a:gradFill>
                    <a:gsLst>
                      <a:gs pos="2917">
                        <a:srgbClr val="7F7F7F"/>
                      </a:gs>
                      <a:gs pos="100000">
                        <a:srgbClr val="7F7F7F"/>
                      </a:gs>
                    </a:gsLst>
                    <a:lin ang="5400000" scaled="0"/>
                  </a:gradFill>
                  <a:latin typeface="Segoe UI" panose="020B0502040204020203" pitchFamily="34" charset="0"/>
                  <a:cs typeface="Segoe UI" panose="020B0502040204020203" pitchFamily="34" charset="0"/>
                </a:rPr>
                <a:t>Load balancer</a:t>
              </a:r>
            </a:p>
          </p:txBody>
        </p:sp>
        <p:pic>
          <p:nvPicPr>
            <p:cNvPr id="58" name="Picture 57">
              <a:extLst>
                <a:ext uri="{FF2B5EF4-FFF2-40B4-BE49-F238E27FC236}">
                  <a16:creationId xmlns:a16="http://schemas.microsoft.com/office/drawing/2014/main" id="{B6F80CA4-79D2-4360-BE6F-7E883BC9065B}"/>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7766153" y="5028696"/>
              <a:ext cx="466302" cy="466302"/>
            </a:xfrm>
            <a:prstGeom prst="rect">
              <a:avLst/>
            </a:prstGeom>
            <a:noFill/>
          </p:spPr>
        </p:pic>
        <p:pic>
          <p:nvPicPr>
            <p:cNvPr id="59" name="Picture 58">
              <a:extLst>
                <a:ext uri="{FF2B5EF4-FFF2-40B4-BE49-F238E27FC236}">
                  <a16:creationId xmlns:a16="http://schemas.microsoft.com/office/drawing/2014/main" id="{65D2872F-3F39-4000-99B3-5FCE3933F583}"/>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0778718" y="5028696"/>
              <a:ext cx="466302" cy="466302"/>
            </a:xfrm>
            <a:prstGeom prst="rect">
              <a:avLst/>
            </a:prstGeom>
            <a:noFill/>
          </p:spPr>
        </p:pic>
        <p:pic>
          <p:nvPicPr>
            <p:cNvPr id="60" name="Picture 59">
              <a:extLst>
                <a:ext uri="{FF2B5EF4-FFF2-40B4-BE49-F238E27FC236}">
                  <a16:creationId xmlns:a16="http://schemas.microsoft.com/office/drawing/2014/main" id="{DC4E1364-6637-406A-A492-E171D5B24AD8}"/>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9284525" y="5028696"/>
              <a:ext cx="466302" cy="466302"/>
            </a:xfrm>
            <a:prstGeom prst="rect">
              <a:avLst/>
            </a:prstGeom>
            <a:noFill/>
          </p:spPr>
        </p:pic>
      </p:grpSp>
      <p:grpSp>
        <p:nvGrpSpPr>
          <p:cNvPr id="18" name="Group 17">
            <a:extLst>
              <a:ext uri="{FF2B5EF4-FFF2-40B4-BE49-F238E27FC236}">
                <a16:creationId xmlns:a16="http://schemas.microsoft.com/office/drawing/2014/main" id="{9D04139E-9A0A-47A3-A3E1-ACB7386F258F}"/>
              </a:ext>
            </a:extLst>
          </p:cNvPr>
          <p:cNvGrpSpPr/>
          <p:nvPr/>
        </p:nvGrpSpPr>
        <p:grpSpPr>
          <a:xfrm>
            <a:off x="6474993" y="2235354"/>
            <a:ext cx="5503466" cy="788946"/>
            <a:chOff x="6475028" y="2235174"/>
            <a:chExt cx="5504247" cy="789058"/>
          </a:xfrm>
        </p:grpSpPr>
        <p:sp>
          <p:nvSpPr>
            <p:cNvPr id="48" name="Rectangle 47">
              <a:extLst>
                <a:ext uri="{FF2B5EF4-FFF2-40B4-BE49-F238E27FC236}">
                  <a16:creationId xmlns:a16="http://schemas.microsoft.com/office/drawing/2014/main" id="{0808FFF9-93CB-4B36-8FEE-09DE17C09DEE}"/>
                </a:ext>
              </a:extLst>
            </p:cNvPr>
            <p:cNvSpPr/>
            <p:nvPr/>
          </p:nvSpPr>
          <p:spPr bwMode="auto">
            <a:xfrm>
              <a:off x="6475028" y="2235174"/>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54" tIns="146283" rIns="1828541" bIns="146283" numCol="1" spcCol="0" rtlCol="0" fromWordArt="0" anchor="t" anchorCtr="0" forceAA="0" compatLnSpc="1">
              <a:prstTxWarp prst="textNoShape">
                <a:avLst/>
              </a:prstTxWarp>
              <a:noAutofit/>
            </a:bodyPr>
            <a:lstStyle/>
            <a:p>
              <a:pPr defTabSz="913226" fontAlgn="base">
                <a:lnSpc>
                  <a:spcPct val="90000"/>
                </a:lnSpc>
                <a:defRPr/>
              </a:pPr>
              <a:r>
                <a:rPr lang="en-US" sz="1199" kern="0" dirty="0">
                  <a:gradFill>
                    <a:gsLst>
                      <a:gs pos="2917">
                        <a:srgbClr val="0072C6"/>
                      </a:gs>
                      <a:gs pos="100000">
                        <a:srgbClr val="0072C6"/>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Backend</a:t>
              </a:r>
            </a:p>
          </p:txBody>
        </p:sp>
        <p:pic>
          <p:nvPicPr>
            <p:cNvPr id="77" name="Picture 76" descr="Automatically generated description: nintendo">
              <a:extLst>
                <a:ext uri="{FF2B5EF4-FFF2-40B4-BE49-F238E27FC236}">
                  <a16:creationId xmlns:a16="http://schemas.microsoft.com/office/drawing/2014/main" id="{0F0B8950-C949-453E-9CA1-67888A6F9206}"/>
                </a:ext>
              </a:extLst>
            </p:cNvPr>
            <p:cNvPicPr>
              <a:picLocks noChangeAspect="1"/>
            </p:cNvPicPr>
            <p:nvPr/>
          </p:nvPicPr>
          <p:blipFill>
            <a:blip r:embed="rId7">
              <a:clrChange>
                <a:clrFrom>
                  <a:srgbClr val="FFFFFF"/>
                </a:clrFrom>
                <a:clrTo>
                  <a:srgbClr val="FFFFFF">
                    <a:alpha val="0"/>
                  </a:srgbClr>
                </a:clrTo>
              </a:clrChange>
              <a:grayscl/>
            </a:blip>
            <a:stretch>
              <a:fillRect/>
            </a:stretch>
          </p:blipFill>
          <p:spPr>
            <a:xfrm>
              <a:off x="7683852" y="2360055"/>
              <a:ext cx="541157" cy="539296"/>
            </a:xfrm>
            <a:prstGeom prst="rect">
              <a:avLst/>
            </a:prstGeom>
          </p:spPr>
        </p:pic>
      </p:grpSp>
      <p:grpSp>
        <p:nvGrpSpPr>
          <p:cNvPr id="15" name="Group 14">
            <a:extLst>
              <a:ext uri="{FF2B5EF4-FFF2-40B4-BE49-F238E27FC236}">
                <a16:creationId xmlns:a16="http://schemas.microsoft.com/office/drawing/2014/main" id="{9617658E-2878-4D76-9A77-A99EA9154CBC}"/>
              </a:ext>
            </a:extLst>
          </p:cNvPr>
          <p:cNvGrpSpPr/>
          <p:nvPr/>
        </p:nvGrpSpPr>
        <p:grpSpPr>
          <a:xfrm>
            <a:off x="6474993" y="480841"/>
            <a:ext cx="5503466" cy="788946"/>
            <a:chOff x="6475028" y="480412"/>
            <a:chExt cx="5504247" cy="789058"/>
          </a:xfrm>
        </p:grpSpPr>
        <p:sp>
          <p:nvSpPr>
            <p:cNvPr id="51" name="Rectangle 50">
              <a:extLst>
                <a:ext uri="{FF2B5EF4-FFF2-40B4-BE49-F238E27FC236}">
                  <a16:creationId xmlns:a16="http://schemas.microsoft.com/office/drawing/2014/main" id="{DEC82224-A495-4AEE-9BF8-57DB2138E96F}"/>
                </a:ext>
              </a:extLst>
            </p:cNvPr>
            <p:cNvSpPr/>
            <p:nvPr/>
          </p:nvSpPr>
          <p:spPr bwMode="auto">
            <a:xfrm>
              <a:off x="6475028" y="480412"/>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54" tIns="146283" rIns="1828541" bIns="146283" numCol="1" spcCol="0" rtlCol="0" fromWordArt="0" anchor="t" anchorCtr="0" forceAA="0" compatLnSpc="1">
              <a:prstTxWarp prst="textNoShape">
                <a:avLst/>
              </a:prstTxWarp>
              <a:noAutofit/>
            </a:bodyPr>
            <a:lstStyle/>
            <a:p>
              <a:pPr defTabSz="913226" fontAlgn="base">
                <a:lnSpc>
                  <a:spcPct val="90000"/>
                </a:lnSpc>
                <a:defRPr/>
              </a:pPr>
              <a:r>
                <a:rPr lang="en-US" sz="1199" kern="0" dirty="0">
                  <a:gradFill>
                    <a:gsLst>
                      <a:gs pos="2917">
                        <a:srgbClr val="0072C6"/>
                      </a:gs>
                      <a:gs pos="100000">
                        <a:srgbClr val="0072C6"/>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App</a:t>
              </a:r>
            </a:p>
            <a:p>
              <a:pPr defTabSz="913226" fontAlgn="base">
                <a:lnSpc>
                  <a:spcPct val="90000"/>
                </a:lnSpc>
                <a:defRPr/>
              </a:pPr>
              <a:r>
                <a:rPr lang="en-US" sz="1199" kern="0" dirty="0">
                  <a:gradFill>
                    <a:gsLst>
                      <a:gs pos="2917">
                        <a:srgbClr val="0072C6"/>
                      </a:gs>
                      <a:gs pos="100000">
                        <a:srgbClr val="0072C6"/>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frontend</a:t>
              </a:r>
            </a:p>
          </p:txBody>
        </p:sp>
        <p:pic>
          <p:nvPicPr>
            <p:cNvPr id="84" name="Picture 83" descr="Automatically generated description: nintendo">
              <a:extLst>
                <a:ext uri="{FF2B5EF4-FFF2-40B4-BE49-F238E27FC236}">
                  <a16:creationId xmlns:a16="http://schemas.microsoft.com/office/drawing/2014/main" id="{0D0C117F-76DA-4A40-8BBC-E40DF3F74ECA}"/>
                </a:ext>
              </a:extLst>
            </p:cNvPr>
            <p:cNvPicPr>
              <a:picLocks noChangeAspect="1"/>
            </p:cNvPicPr>
            <p:nvPr/>
          </p:nvPicPr>
          <p:blipFill>
            <a:blip r:embed="rId8">
              <a:clrChange>
                <a:clrFrom>
                  <a:srgbClr val="FFFFFF"/>
                </a:clrFrom>
                <a:clrTo>
                  <a:srgbClr val="FFFFFF">
                    <a:alpha val="0"/>
                  </a:srgbClr>
                </a:clrTo>
              </a:clrChange>
              <a:grayscl/>
            </a:blip>
            <a:stretch>
              <a:fillRect/>
            </a:stretch>
          </p:blipFill>
          <p:spPr>
            <a:xfrm>
              <a:off x="7683090" y="641790"/>
              <a:ext cx="555486" cy="466302"/>
            </a:xfrm>
            <a:prstGeom prst="rect">
              <a:avLst/>
            </a:prstGeom>
          </p:spPr>
        </p:pic>
      </p:grpSp>
      <p:grpSp>
        <p:nvGrpSpPr>
          <p:cNvPr id="16" name="Group 15">
            <a:extLst>
              <a:ext uri="{FF2B5EF4-FFF2-40B4-BE49-F238E27FC236}">
                <a16:creationId xmlns:a16="http://schemas.microsoft.com/office/drawing/2014/main" id="{9DA64A1A-0DD6-476F-A197-82947B44C89F}"/>
              </a:ext>
            </a:extLst>
          </p:cNvPr>
          <p:cNvGrpSpPr/>
          <p:nvPr/>
        </p:nvGrpSpPr>
        <p:grpSpPr>
          <a:xfrm>
            <a:off x="6474993" y="1358097"/>
            <a:ext cx="5503466" cy="788946"/>
            <a:chOff x="6475028" y="1357793"/>
            <a:chExt cx="5504247" cy="789058"/>
          </a:xfrm>
        </p:grpSpPr>
        <p:sp>
          <p:nvSpPr>
            <p:cNvPr id="50" name="Rectangle 49">
              <a:extLst>
                <a:ext uri="{FF2B5EF4-FFF2-40B4-BE49-F238E27FC236}">
                  <a16:creationId xmlns:a16="http://schemas.microsoft.com/office/drawing/2014/main" id="{D0D4E1DD-3541-45D6-AB03-EE8023CD41DC}"/>
                </a:ext>
              </a:extLst>
            </p:cNvPr>
            <p:cNvSpPr/>
            <p:nvPr/>
          </p:nvSpPr>
          <p:spPr bwMode="auto">
            <a:xfrm>
              <a:off x="6475028" y="1357793"/>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54" tIns="146283" rIns="1828541" bIns="146283" numCol="1" spcCol="0" rtlCol="0" fromWordArt="0" anchor="t" anchorCtr="0" forceAA="0" compatLnSpc="1">
              <a:prstTxWarp prst="textNoShape">
                <a:avLst/>
              </a:prstTxWarp>
              <a:noAutofit/>
            </a:bodyPr>
            <a:lstStyle/>
            <a:p>
              <a:pPr defTabSz="913226" fontAlgn="base">
                <a:lnSpc>
                  <a:spcPct val="90000"/>
                </a:lnSpc>
                <a:defRPr/>
              </a:pPr>
              <a:r>
                <a:rPr lang="en-US" sz="1199" kern="0" dirty="0">
                  <a:gradFill>
                    <a:gsLst>
                      <a:gs pos="2917">
                        <a:srgbClr val="0072C6"/>
                      </a:gs>
                      <a:gs pos="100000">
                        <a:srgbClr val="0072C6"/>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Middleware</a:t>
              </a:r>
            </a:p>
          </p:txBody>
        </p:sp>
        <p:pic>
          <p:nvPicPr>
            <p:cNvPr id="85" name="Picture 84" descr="Automatically generated description: nintendo, abstract">
              <a:extLst>
                <a:ext uri="{FF2B5EF4-FFF2-40B4-BE49-F238E27FC236}">
                  <a16:creationId xmlns:a16="http://schemas.microsoft.com/office/drawing/2014/main" id="{1CCFC2CE-DD52-4619-A5FD-92871349116F}"/>
                </a:ext>
              </a:extLst>
            </p:cNvPr>
            <p:cNvPicPr>
              <a:picLocks noChangeAspect="1"/>
            </p:cNvPicPr>
            <p:nvPr/>
          </p:nvPicPr>
          <p:blipFill>
            <a:blip r:embed="rId9">
              <a:clrChange>
                <a:clrFrom>
                  <a:srgbClr val="FFFFFF"/>
                </a:clrFrom>
                <a:clrTo>
                  <a:srgbClr val="FFFFFF">
                    <a:alpha val="0"/>
                  </a:srgbClr>
                </a:clrTo>
              </a:clrChange>
              <a:grayscl/>
            </a:blip>
            <a:stretch>
              <a:fillRect/>
            </a:stretch>
          </p:blipFill>
          <p:spPr>
            <a:xfrm>
              <a:off x="7713570" y="1519171"/>
              <a:ext cx="528727" cy="466302"/>
            </a:xfrm>
            <a:prstGeom prst="rect">
              <a:avLst/>
            </a:prstGeom>
          </p:spPr>
        </p:pic>
      </p:grpSp>
      <p:sp>
        <p:nvSpPr>
          <p:cNvPr id="70" name="Rectangle 69">
            <a:extLst>
              <a:ext uri="{FF2B5EF4-FFF2-40B4-BE49-F238E27FC236}">
                <a16:creationId xmlns:a16="http://schemas.microsoft.com/office/drawing/2014/main" id="{2FAF3D87-1090-42A5-82AF-6280252A589C}"/>
              </a:ext>
            </a:extLst>
          </p:cNvPr>
          <p:cNvSpPr/>
          <p:nvPr/>
        </p:nvSpPr>
        <p:spPr bwMode="auto">
          <a:xfrm>
            <a:off x="881" y="496"/>
            <a:ext cx="4133028" cy="699353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5" tIns="146283" rIns="182854" bIns="146283" numCol="1" spcCol="0" rtlCol="0" fromWordArt="0" anchor="t" anchorCtr="0" forceAA="0" compatLnSpc="1">
            <a:prstTxWarp prst="textNoShape">
              <a:avLst/>
            </a:prstTxWarp>
            <a:noAutofit/>
          </a:bodyPr>
          <a:lstStyle/>
          <a:p>
            <a:pPr defTabSz="932563">
              <a:lnSpc>
                <a:spcPct val="90000"/>
              </a:lnSpc>
              <a:spcAft>
                <a:spcPts val="400"/>
              </a:spcAft>
            </a:pPr>
            <a:endParaRPr lang="en-US" sz="4399" dirty="0">
              <a:gradFill>
                <a:gsLst>
                  <a:gs pos="2917">
                    <a:srgbClr val="00B294"/>
                  </a:gs>
                  <a:gs pos="100000">
                    <a:srgbClr val="00B294"/>
                  </a:gs>
                </a:gsLst>
                <a:lin ang="5400000" scaled="0"/>
              </a:gradFill>
              <a:highlight>
                <a:srgbClr val="FF0000"/>
              </a:highlight>
              <a:latin typeface="Segoe UI Semibold" panose="020B0702040204020203"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411362FB-7A9E-47E6-A9A2-3C7DAE10B0B1}"/>
              </a:ext>
            </a:extLst>
          </p:cNvPr>
          <p:cNvSpPr/>
          <p:nvPr/>
        </p:nvSpPr>
        <p:spPr>
          <a:xfrm>
            <a:off x="2197709" y="2735584"/>
            <a:ext cx="1829010" cy="602302"/>
          </a:xfrm>
          <a:prstGeom prst="rect">
            <a:avLst/>
          </a:prstGeom>
        </p:spPr>
        <p:txBody>
          <a:bodyPr wrap="square">
            <a:spAutoFit/>
          </a:bodyPr>
          <a:lstStyle/>
          <a:p>
            <a:pPr algn="ctr" defTabSz="932563">
              <a:lnSpc>
                <a:spcPct val="90000"/>
              </a:lnSpc>
            </a:pPr>
            <a:r>
              <a:rPr lang="en-US" sz="1199" dirty="0">
                <a:solidFill>
                  <a:srgbClr val="D2D2D2"/>
                </a:solidFill>
                <a:latin typeface="Segoe UI Semibold" panose="020B0702040204020203" pitchFamily="34" charset="0"/>
                <a:cs typeface="Segoe UI Semibold" panose="020B0702040204020203" pitchFamily="34" charset="0"/>
              </a:rPr>
              <a:t>Built-in </a:t>
            </a:r>
            <a:br>
              <a:rPr lang="en-US" sz="1199" dirty="0">
                <a:solidFill>
                  <a:srgbClr val="D2D2D2"/>
                </a:solidFill>
                <a:latin typeface="Segoe UI Semibold" panose="020B0702040204020203" pitchFamily="34" charset="0"/>
                <a:cs typeface="Segoe UI Semibold" panose="020B0702040204020203" pitchFamily="34" charset="0"/>
              </a:rPr>
            </a:br>
            <a:r>
              <a:rPr lang="en-US" sz="1199" dirty="0">
                <a:solidFill>
                  <a:srgbClr val="D2D2D2"/>
                </a:solidFill>
                <a:latin typeface="Segoe UI Semibold" panose="020B0702040204020203" pitchFamily="34" charset="0"/>
                <a:cs typeface="Segoe UI Semibold" panose="020B0702040204020203" pitchFamily="34" charset="0"/>
              </a:rPr>
              <a:t>operational</a:t>
            </a:r>
          </a:p>
          <a:p>
            <a:pPr algn="ctr" defTabSz="932563">
              <a:lnSpc>
                <a:spcPct val="90000"/>
              </a:lnSpc>
            </a:pPr>
            <a:r>
              <a:rPr lang="en-US" sz="1199" dirty="0">
                <a:solidFill>
                  <a:srgbClr val="D2D2D2"/>
                </a:solidFill>
                <a:latin typeface="Segoe UI Semibold" panose="020B0702040204020203" pitchFamily="34" charset="0"/>
                <a:cs typeface="Segoe UI Semibold" panose="020B0702040204020203" pitchFamily="34" charset="0"/>
              </a:rPr>
              <a:t> visibility</a:t>
            </a:r>
          </a:p>
        </p:txBody>
      </p:sp>
      <p:sp>
        <p:nvSpPr>
          <p:cNvPr id="52" name="Rectangle 51">
            <a:extLst>
              <a:ext uri="{FF2B5EF4-FFF2-40B4-BE49-F238E27FC236}">
                <a16:creationId xmlns:a16="http://schemas.microsoft.com/office/drawing/2014/main" id="{D43C9D60-4BCC-45F3-B66A-FB4552DF4DCD}"/>
              </a:ext>
            </a:extLst>
          </p:cNvPr>
          <p:cNvSpPr/>
          <p:nvPr/>
        </p:nvSpPr>
        <p:spPr>
          <a:xfrm>
            <a:off x="2215262" y="5717836"/>
            <a:ext cx="1793904" cy="602302"/>
          </a:xfrm>
          <a:prstGeom prst="rect">
            <a:avLst/>
          </a:prstGeom>
        </p:spPr>
        <p:txBody>
          <a:bodyPr wrap="square">
            <a:spAutoFit/>
          </a:bodyPr>
          <a:lstStyle/>
          <a:p>
            <a:pPr algn="ctr" defTabSz="932563">
              <a:lnSpc>
                <a:spcPct val="90000"/>
              </a:lnSpc>
            </a:pPr>
            <a:r>
              <a:rPr lang="en-US" sz="1199" dirty="0">
                <a:solidFill>
                  <a:srgbClr val="D2D2D2"/>
                </a:solidFill>
                <a:latin typeface="Segoe UI Semibold" panose="020B0702040204020203" pitchFamily="34" charset="0"/>
                <a:cs typeface="Segoe UI Semibold" panose="020B0702040204020203" pitchFamily="34" charset="0"/>
              </a:rPr>
              <a:t>Actionable </a:t>
            </a:r>
            <a:br>
              <a:rPr lang="en-US" sz="1199" dirty="0">
                <a:solidFill>
                  <a:srgbClr val="D2D2D2"/>
                </a:solidFill>
                <a:latin typeface="Segoe UI Semibold" panose="020B0702040204020203" pitchFamily="34" charset="0"/>
                <a:cs typeface="Segoe UI Semibold" panose="020B0702040204020203" pitchFamily="34" charset="0"/>
              </a:rPr>
            </a:br>
            <a:r>
              <a:rPr lang="en-US" sz="1199" dirty="0">
                <a:solidFill>
                  <a:srgbClr val="D2D2D2"/>
                </a:solidFill>
                <a:latin typeface="Segoe UI Semibold" panose="020B0702040204020203" pitchFamily="34" charset="0"/>
                <a:cs typeface="Segoe UI Semibold" panose="020B0702040204020203" pitchFamily="34" charset="0"/>
              </a:rPr>
              <a:t>app-aware </a:t>
            </a:r>
            <a:br>
              <a:rPr lang="en-US" sz="1199" dirty="0">
                <a:solidFill>
                  <a:srgbClr val="D2D2D2"/>
                </a:solidFill>
                <a:latin typeface="Segoe UI Semibold" panose="020B0702040204020203" pitchFamily="34" charset="0"/>
                <a:cs typeface="Segoe UI Semibold" panose="020B0702040204020203" pitchFamily="34" charset="0"/>
              </a:rPr>
            </a:br>
            <a:r>
              <a:rPr lang="en-US" sz="1199" dirty="0">
                <a:solidFill>
                  <a:srgbClr val="D2D2D2"/>
                </a:solidFill>
                <a:latin typeface="Segoe UI Semibold" panose="020B0702040204020203" pitchFamily="34" charset="0"/>
                <a:cs typeface="Segoe UI Semibold" panose="020B0702040204020203" pitchFamily="34" charset="0"/>
              </a:rPr>
              <a:t>insights</a:t>
            </a:r>
          </a:p>
        </p:txBody>
      </p:sp>
      <p:sp>
        <p:nvSpPr>
          <p:cNvPr id="54" name="Rectangle 53">
            <a:extLst>
              <a:ext uri="{FF2B5EF4-FFF2-40B4-BE49-F238E27FC236}">
                <a16:creationId xmlns:a16="http://schemas.microsoft.com/office/drawing/2014/main" id="{4DE84370-AFF7-4503-84BA-E00F13DCB671}"/>
              </a:ext>
            </a:extLst>
          </p:cNvPr>
          <p:cNvSpPr/>
          <p:nvPr/>
        </p:nvSpPr>
        <p:spPr>
          <a:xfrm>
            <a:off x="2452089" y="1376838"/>
            <a:ext cx="1320252" cy="602302"/>
          </a:xfrm>
          <a:prstGeom prst="rect">
            <a:avLst/>
          </a:prstGeom>
        </p:spPr>
        <p:txBody>
          <a:bodyPr wrap="square">
            <a:spAutoFit/>
          </a:bodyPr>
          <a:lstStyle/>
          <a:p>
            <a:pPr algn="ctr" defTabSz="932563">
              <a:lnSpc>
                <a:spcPct val="90000"/>
              </a:lnSpc>
              <a:defRPr/>
            </a:pPr>
            <a:r>
              <a:rPr lang="en-US" sz="1199" dirty="0">
                <a:solidFill>
                  <a:srgbClr val="D2D2D2"/>
                </a:solidFill>
                <a:latin typeface="Segoe UI Semibold" panose="020B0702040204020203" pitchFamily="34" charset="0"/>
                <a:cs typeface="Segoe UI Semibold" panose="020B0702040204020203" pitchFamily="34" charset="0"/>
              </a:rPr>
              <a:t>Real-time correlation </a:t>
            </a:r>
          </a:p>
          <a:p>
            <a:pPr algn="ctr" defTabSz="932563">
              <a:lnSpc>
                <a:spcPct val="90000"/>
              </a:lnSpc>
              <a:defRPr/>
            </a:pPr>
            <a:r>
              <a:rPr lang="en-US" sz="1199" dirty="0">
                <a:solidFill>
                  <a:srgbClr val="D2D2D2"/>
                </a:solidFill>
                <a:latin typeface="Segoe UI Semibold" panose="020B0702040204020203" pitchFamily="34" charset="0"/>
                <a:cs typeface="Segoe UI Semibold" panose="020B0702040204020203" pitchFamily="34" charset="0"/>
              </a:rPr>
              <a:t>and analytics</a:t>
            </a:r>
          </a:p>
        </p:txBody>
      </p:sp>
      <p:sp>
        <p:nvSpPr>
          <p:cNvPr id="66" name="Rectangle 65">
            <a:extLst>
              <a:ext uri="{FF2B5EF4-FFF2-40B4-BE49-F238E27FC236}">
                <a16:creationId xmlns:a16="http://schemas.microsoft.com/office/drawing/2014/main" id="{9C01C476-5958-4A36-98C8-5AB75178ED24}"/>
              </a:ext>
            </a:extLst>
          </p:cNvPr>
          <p:cNvSpPr/>
          <p:nvPr/>
        </p:nvSpPr>
        <p:spPr>
          <a:xfrm>
            <a:off x="2363474" y="4226710"/>
            <a:ext cx="1497481" cy="602302"/>
          </a:xfrm>
          <a:prstGeom prst="rect">
            <a:avLst/>
          </a:prstGeom>
        </p:spPr>
        <p:txBody>
          <a:bodyPr wrap="square">
            <a:spAutoFit/>
          </a:bodyPr>
          <a:lstStyle/>
          <a:p>
            <a:pPr algn="ctr" defTabSz="932563">
              <a:lnSpc>
                <a:spcPct val="90000"/>
              </a:lnSpc>
              <a:defRPr/>
            </a:pPr>
            <a:r>
              <a:rPr lang="en-US" sz="1199" dirty="0">
                <a:solidFill>
                  <a:srgbClr val="D2D2D2"/>
                </a:solidFill>
                <a:latin typeface="Segoe UI Semibold" panose="020B0702040204020203" pitchFamily="34" charset="0"/>
                <a:cs typeface="Segoe UI Semibold" panose="020B0702040204020203" pitchFamily="34" charset="0"/>
              </a:rPr>
              <a:t>Flexible </a:t>
            </a:r>
            <a:br>
              <a:rPr lang="en-US" sz="1199" dirty="0">
                <a:solidFill>
                  <a:srgbClr val="D2D2D2"/>
                </a:solidFill>
                <a:latin typeface="Segoe UI Semibold" panose="020B0702040204020203" pitchFamily="34" charset="0"/>
                <a:cs typeface="Segoe UI Semibold" panose="020B0702040204020203" pitchFamily="34" charset="0"/>
              </a:rPr>
            </a:br>
            <a:r>
              <a:rPr lang="en-US" sz="1199" dirty="0">
                <a:solidFill>
                  <a:srgbClr val="D2D2D2"/>
                </a:solidFill>
                <a:latin typeface="Segoe UI Semibold" panose="020B0702040204020203" pitchFamily="34" charset="0"/>
                <a:cs typeface="Segoe UI Semibold" panose="020B0702040204020203" pitchFamily="34" charset="0"/>
              </a:rPr>
              <a:t>turn-key integrations</a:t>
            </a:r>
          </a:p>
        </p:txBody>
      </p:sp>
      <p:sp>
        <p:nvSpPr>
          <p:cNvPr id="74" name="Warning_E7BA">
            <a:extLst>
              <a:ext uri="{FF2B5EF4-FFF2-40B4-BE49-F238E27FC236}">
                <a16:creationId xmlns:a16="http://schemas.microsoft.com/office/drawing/2014/main" id="{D9FD081E-BF1C-4B5D-8520-AE5A76A75634}"/>
              </a:ext>
            </a:extLst>
          </p:cNvPr>
          <p:cNvSpPr>
            <a:spLocks noChangeAspect="1" noEditPoints="1"/>
          </p:cNvSpPr>
          <p:nvPr/>
        </p:nvSpPr>
        <p:spPr bwMode="auto">
          <a:xfrm>
            <a:off x="2929453" y="5084842"/>
            <a:ext cx="365523" cy="3657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lin ang="5400000" scaled="1"/>
              </a:gradFill>
              <a:latin typeface="Segoe UI Semilight"/>
            </a:endParaRPr>
          </a:p>
        </p:txBody>
      </p:sp>
      <p:sp>
        <p:nvSpPr>
          <p:cNvPr id="75" name="arrow_20">
            <a:extLst>
              <a:ext uri="{FF2B5EF4-FFF2-40B4-BE49-F238E27FC236}">
                <a16:creationId xmlns:a16="http://schemas.microsoft.com/office/drawing/2014/main" id="{FE426F2F-C6E4-4E99-B0F2-2750DDB80711}"/>
              </a:ext>
            </a:extLst>
          </p:cNvPr>
          <p:cNvSpPr>
            <a:spLocks noChangeAspect="1" noEditPoints="1"/>
          </p:cNvSpPr>
          <p:nvPr/>
        </p:nvSpPr>
        <p:spPr bwMode="auto">
          <a:xfrm>
            <a:off x="2905658" y="3593717"/>
            <a:ext cx="413115" cy="365708"/>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9050"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endParaRPr lang="en-US" sz="900" dirty="0">
              <a:gradFill>
                <a:gsLst>
                  <a:gs pos="0">
                    <a:srgbClr val="505050"/>
                  </a:gs>
                  <a:gs pos="100000">
                    <a:srgbClr val="505050"/>
                  </a:gs>
                </a:gsLst>
                <a:lin ang="5400000" scaled="1"/>
              </a:gradFill>
              <a:latin typeface="Segoe UI Semilight"/>
            </a:endParaRPr>
          </a:p>
        </p:txBody>
      </p:sp>
      <p:sp>
        <p:nvSpPr>
          <p:cNvPr id="78" name="graph_9">
            <a:extLst>
              <a:ext uri="{FF2B5EF4-FFF2-40B4-BE49-F238E27FC236}">
                <a16:creationId xmlns:a16="http://schemas.microsoft.com/office/drawing/2014/main" id="{77B4E6DB-1F37-4942-B8B8-2C1815881709}"/>
              </a:ext>
            </a:extLst>
          </p:cNvPr>
          <p:cNvSpPr>
            <a:spLocks noChangeAspect="1" noEditPoints="1"/>
          </p:cNvSpPr>
          <p:nvPr/>
        </p:nvSpPr>
        <p:spPr bwMode="auto">
          <a:xfrm>
            <a:off x="2909043" y="742892"/>
            <a:ext cx="406342" cy="366661"/>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79" name="chain">
            <a:extLst>
              <a:ext uri="{FF2B5EF4-FFF2-40B4-BE49-F238E27FC236}">
                <a16:creationId xmlns:a16="http://schemas.microsoft.com/office/drawing/2014/main" id="{C5E66464-956A-4D76-8B4D-1D32FE5226C2}"/>
              </a:ext>
            </a:extLst>
          </p:cNvPr>
          <p:cNvSpPr>
            <a:spLocks noChangeAspect="1" noEditPoints="1"/>
          </p:cNvSpPr>
          <p:nvPr/>
        </p:nvSpPr>
        <p:spPr bwMode="auto">
          <a:xfrm>
            <a:off x="2920155" y="2234970"/>
            <a:ext cx="384121" cy="233329"/>
          </a:xfrm>
          <a:custGeom>
            <a:avLst/>
            <a:gdLst>
              <a:gd name="T0" fmla="*/ 199 w 334"/>
              <a:gd name="T1" fmla="*/ 100 h 201"/>
              <a:gd name="T2" fmla="*/ 199 w 334"/>
              <a:gd name="T3" fmla="*/ 103 h 201"/>
              <a:gd name="T4" fmla="*/ 171 w 334"/>
              <a:gd name="T5" fmla="*/ 132 h 201"/>
              <a:gd name="T6" fmla="*/ 29 w 334"/>
              <a:gd name="T7" fmla="*/ 132 h 201"/>
              <a:gd name="T8" fmla="*/ 0 w 334"/>
              <a:gd name="T9" fmla="*/ 103 h 201"/>
              <a:gd name="T10" fmla="*/ 0 w 334"/>
              <a:gd name="T11" fmla="*/ 29 h 201"/>
              <a:gd name="T12" fmla="*/ 29 w 334"/>
              <a:gd name="T13" fmla="*/ 0 h 201"/>
              <a:gd name="T14" fmla="*/ 171 w 334"/>
              <a:gd name="T15" fmla="*/ 0 h 201"/>
              <a:gd name="T16" fmla="*/ 199 w 334"/>
              <a:gd name="T17" fmla="*/ 29 h 201"/>
              <a:gd name="T18" fmla="*/ 199 w 334"/>
              <a:gd name="T19" fmla="*/ 33 h 201"/>
              <a:gd name="T20" fmla="*/ 135 w 334"/>
              <a:gd name="T21" fmla="*/ 166 h 201"/>
              <a:gd name="T22" fmla="*/ 135 w 334"/>
              <a:gd name="T23" fmla="*/ 172 h 201"/>
              <a:gd name="T24" fmla="*/ 164 w 334"/>
              <a:gd name="T25" fmla="*/ 201 h 201"/>
              <a:gd name="T26" fmla="*/ 306 w 334"/>
              <a:gd name="T27" fmla="*/ 201 h 201"/>
              <a:gd name="T28" fmla="*/ 334 w 334"/>
              <a:gd name="T29" fmla="*/ 172 h 201"/>
              <a:gd name="T30" fmla="*/ 334 w 334"/>
              <a:gd name="T31" fmla="*/ 98 h 201"/>
              <a:gd name="T32" fmla="*/ 306 w 334"/>
              <a:gd name="T33" fmla="*/ 69 h 201"/>
              <a:gd name="T34" fmla="*/ 164 w 334"/>
              <a:gd name="T35" fmla="*/ 69 h 201"/>
              <a:gd name="T36" fmla="*/ 135 w 334"/>
              <a:gd name="T37" fmla="*/ 98 h 201"/>
              <a:gd name="T38" fmla="*/ 135 w 334"/>
              <a:gd name="T39" fmla="*/ 10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4" h="201">
                <a:moveTo>
                  <a:pt x="199" y="100"/>
                </a:moveTo>
                <a:cubicBezTo>
                  <a:pt x="199" y="103"/>
                  <a:pt x="199" y="103"/>
                  <a:pt x="199" y="103"/>
                </a:cubicBezTo>
                <a:cubicBezTo>
                  <a:pt x="199" y="119"/>
                  <a:pt x="187" y="132"/>
                  <a:pt x="171" y="132"/>
                </a:cubicBezTo>
                <a:cubicBezTo>
                  <a:pt x="29" y="132"/>
                  <a:pt x="29" y="132"/>
                  <a:pt x="29" y="132"/>
                </a:cubicBezTo>
                <a:cubicBezTo>
                  <a:pt x="13" y="132"/>
                  <a:pt x="0" y="119"/>
                  <a:pt x="0" y="103"/>
                </a:cubicBezTo>
                <a:cubicBezTo>
                  <a:pt x="0" y="29"/>
                  <a:pt x="0" y="29"/>
                  <a:pt x="0" y="29"/>
                </a:cubicBezTo>
                <a:cubicBezTo>
                  <a:pt x="0" y="13"/>
                  <a:pt x="13" y="0"/>
                  <a:pt x="29" y="0"/>
                </a:cubicBezTo>
                <a:cubicBezTo>
                  <a:pt x="171" y="0"/>
                  <a:pt x="171" y="0"/>
                  <a:pt x="171" y="0"/>
                </a:cubicBezTo>
                <a:cubicBezTo>
                  <a:pt x="187" y="0"/>
                  <a:pt x="199" y="13"/>
                  <a:pt x="199" y="29"/>
                </a:cubicBezTo>
                <a:cubicBezTo>
                  <a:pt x="199" y="33"/>
                  <a:pt x="199" y="33"/>
                  <a:pt x="199" y="33"/>
                </a:cubicBezTo>
                <a:moveTo>
                  <a:pt x="135" y="166"/>
                </a:moveTo>
                <a:cubicBezTo>
                  <a:pt x="135" y="172"/>
                  <a:pt x="135" y="172"/>
                  <a:pt x="135" y="172"/>
                </a:cubicBezTo>
                <a:cubicBezTo>
                  <a:pt x="135" y="188"/>
                  <a:pt x="148" y="201"/>
                  <a:pt x="164" y="201"/>
                </a:cubicBezTo>
                <a:cubicBezTo>
                  <a:pt x="306" y="201"/>
                  <a:pt x="306" y="201"/>
                  <a:pt x="306" y="201"/>
                </a:cubicBezTo>
                <a:cubicBezTo>
                  <a:pt x="322" y="201"/>
                  <a:pt x="334" y="188"/>
                  <a:pt x="334" y="172"/>
                </a:cubicBezTo>
                <a:cubicBezTo>
                  <a:pt x="334" y="98"/>
                  <a:pt x="334" y="98"/>
                  <a:pt x="334" y="98"/>
                </a:cubicBezTo>
                <a:cubicBezTo>
                  <a:pt x="334" y="82"/>
                  <a:pt x="322" y="69"/>
                  <a:pt x="306" y="69"/>
                </a:cubicBezTo>
                <a:cubicBezTo>
                  <a:pt x="164" y="69"/>
                  <a:pt x="164" y="69"/>
                  <a:pt x="164" y="69"/>
                </a:cubicBezTo>
                <a:cubicBezTo>
                  <a:pt x="148" y="69"/>
                  <a:pt x="135" y="82"/>
                  <a:pt x="135" y="98"/>
                </a:cubicBezTo>
                <a:cubicBezTo>
                  <a:pt x="135" y="100"/>
                  <a:pt x="135" y="100"/>
                  <a:pt x="135" y="10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900" dirty="0">
              <a:gradFill>
                <a:gsLst>
                  <a:gs pos="0">
                    <a:srgbClr val="505050"/>
                  </a:gs>
                  <a:gs pos="100000">
                    <a:srgbClr val="505050"/>
                  </a:gs>
                </a:gsLst>
                <a:lin ang="5400000" scaled="1"/>
              </a:gradFill>
              <a:latin typeface="Segoe UI Semilight"/>
            </a:endParaRPr>
          </a:p>
        </p:txBody>
      </p:sp>
      <p:sp>
        <p:nvSpPr>
          <p:cNvPr id="81" name="Rectangle 80">
            <a:extLst>
              <a:ext uri="{FF2B5EF4-FFF2-40B4-BE49-F238E27FC236}">
                <a16:creationId xmlns:a16="http://schemas.microsoft.com/office/drawing/2014/main" id="{FC41334F-E87B-4623-AF7C-06C00CE1DCDD}"/>
              </a:ext>
            </a:extLst>
          </p:cNvPr>
          <p:cNvSpPr/>
          <p:nvPr/>
        </p:nvSpPr>
        <p:spPr>
          <a:xfrm>
            <a:off x="4224523" y="2029868"/>
            <a:ext cx="1252673" cy="602302"/>
          </a:xfrm>
          <a:prstGeom prst="rect">
            <a:avLst/>
          </a:prstGeom>
        </p:spPr>
        <p:txBody>
          <a:bodyPr wrap="square">
            <a:spAutoFit/>
          </a:bodyPr>
          <a:lstStyle/>
          <a:p>
            <a:pPr algn="ctr" defTabSz="932563">
              <a:lnSpc>
                <a:spcPct val="90000"/>
              </a:lnSpc>
            </a:pPr>
            <a:r>
              <a:rPr lang="en-US" sz="1199"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Application</a:t>
            </a:r>
          </a:p>
          <a:p>
            <a:pPr algn="ctr" defTabSz="932563">
              <a:lnSpc>
                <a:spcPct val="90000"/>
              </a:lnSpc>
            </a:pPr>
            <a:r>
              <a:rPr lang="en-US" sz="1199"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Insights</a:t>
            </a:r>
            <a:br>
              <a:rPr lang="en-US" sz="1199"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br>
            <a:endParaRPr lang="en-US" sz="1199"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82" name="Rectangle 81">
            <a:extLst>
              <a:ext uri="{FF2B5EF4-FFF2-40B4-BE49-F238E27FC236}">
                <a16:creationId xmlns:a16="http://schemas.microsoft.com/office/drawing/2014/main" id="{8E949C15-8741-405C-B24D-78F12387276B}"/>
              </a:ext>
            </a:extLst>
          </p:cNvPr>
          <p:cNvSpPr/>
          <p:nvPr/>
        </p:nvSpPr>
        <p:spPr>
          <a:xfrm>
            <a:off x="4236546" y="5158428"/>
            <a:ext cx="1228627" cy="263548"/>
          </a:xfrm>
          <a:prstGeom prst="rect">
            <a:avLst/>
          </a:prstGeom>
        </p:spPr>
        <p:txBody>
          <a:bodyPr wrap="square">
            <a:spAutoFit/>
          </a:bodyPr>
          <a:lstStyle/>
          <a:p>
            <a:pPr algn="ctr" defTabSz="932563">
              <a:lnSpc>
                <a:spcPct val="90000"/>
              </a:lnSpc>
            </a:pPr>
            <a:r>
              <a:rPr lang="en-US" sz="1199"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Monitor</a:t>
            </a:r>
          </a:p>
        </p:txBody>
      </p:sp>
      <p:sp>
        <p:nvSpPr>
          <p:cNvPr id="87" name="light">
            <a:extLst>
              <a:ext uri="{FF2B5EF4-FFF2-40B4-BE49-F238E27FC236}">
                <a16:creationId xmlns:a16="http://schemas.microsoft.com/office/drawing/2014/main" id="{CEB0159B-4C41-4538-B22E-1D425B52E7E2}"/>
              </a:ext>
            </a:extLst>
          </p:cNvPr>
          <p:cNvSpPr>
            <a:spLocks noChangeAspect="1" noEditPoints="1"/>
          </p:cNvSpPr>
          <p:nvPr/>
        </p:nvSpPr>
        <p:spPr bwMode="auto">
          <a:xfrm>
            <a:off x="4727698" y="1440657"/>
            <a:ext cx="246324" cy="36570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88" name="speedometer_2">
            <a:extLst>
              <a:ext uri="{FF2B5EF4-FFF2-40B4-BE49-F238E27FC236}">
                <a16:creationId xmlns:a16="http://schemas.microsoft.com/office/drawing/2014/main" id="{56641E49-69D9-42C9-9A98-E60A4F5C8011}"/>
              </a:ext>
            </a:extLst>
          </p:cNvPr>
          <p:cNvSpPr>
            <a:spLocks noChangeAspect="1" noEditPoints="1"/>
          </p:cNvSpPr>
          <p:nvPr/>
        </p:nvSpPr>
        <p:spPr bwMode="auto">
          <a:xfrm>
            <a:off x="4668005" y="4569216"/>
            <a:ext cx="365708" cy="36570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Semilight"/>
            </a:endParaRPr>
          </a:p>
        </p:txBody>
      </p:sp>
      <p:grpSp>
        <p:nvGrpSpPr>
          <p:cNvPr id="19" name="Group 18">
            <a:extLst>
              <a:ext uri="{FF2B5EF4-FFF2-40B4-BE49-F238E27FC236}">
                <a16:creationId xmlns:a16="http://schemas.microsoft.com/office/drawing/2014/main" id="{19972035-A17C-4863-824E-F6C0BF2D53BA}"/>
              </a:ext>
            </a:extLst>
          </p:cNvPr>
          <p:cNvGrpSpPr/>
          <p:nvPr/>
        </p:nvGrpSpPr>
        <p:grpSpPr>
          <a:xfrm>
            <a:off x="6474993" y="3112610"/>
            <a:ext cx="5503466" cy="788946"/>
            <a:chOff x="6475028" y="3112555"/>
            <a:chExt cx="5504247" cy="789058"/>
          </a:xfrm>
        </p:grpSpPr>
        <p:sp>
          <p:nvSpPr>
            <p:cNvPr id="39" name="Rectangle 38">
              <a:extLst>
                <a:ext uri="{FF2B5EF4-FFF2-40B4-BE49-F238E27FC236}">
                  <a16:creationId xmlns:a16="http://schemas.microsoft.com/office/drawing/2014/main" id="{EE1F31D9-15A9-40FC-8A6E-F09ED68B5399}"/>
                </a:ext>
              </a:extLst>
            </p:cNvPr>
            <p:cNvSpPr/>
            <p:nvPr/>
          </p:nvSpPr>
          <p:spPr bwMode="auto">
            <a:xfrm>
              <a:off x="6475028" y="3112555"/>
              <a:ext cx="5504247" cy="789058"/>
            </a:xfrm>
            <a:prstGeom prst="rect">
              <a:avLst/>
            </a:prstGeom>
            <a:noFill/>
            <a:ln w="9525" cap="flat" cmpd="sng" algn="ctr">
              <a:solidFill>
                <a:schemeClr val="bg2"/>
              </a:solidFill>
              <a:prstDash val="solid"/>
              <a:miter lim="800000"/>
              <a:headEnd type="none" w="med" len="med"/>
              <a:tailEnd type="none" w="med" len="med"/>
            </a:ln>
            <a:effectLst/>
          </p:spPr>
          <p:txBody>
            <a:bodyPr rot="0" spcFirstLastPara="0" vertOverflow="overflow" horzOverflow="overflow" vert="horz" wrap="square" lIns="182854" tIns="146283" rIns="1828541" bIns="146283" numCol="1" spcCol="0" rtlCol="0" fromWordArt="0" anchor="t" anchorCtr="0" forceAA="0" compatLnSpc="1">
              <a:prstTxWarp prst="textNoShape">
                <a:avLst/>
              </a:prstTxWarp>
              <a:noAutofit/>
            </a:bodyPr>
            <a:lstStyle/>
            <a:p>
              <a:pPr defTabSz="913226" fontAlgn="base">
                <a:lnSpc>
                  <a:spcPct val="90000"/>
                </a:lnSpc>
                <a:defRPr/>
              </a:pPr>
              <a:r>
                <a:rPr lang="en-US" sz="1199" kern="0" dirty="0">
                  <a:gradFill>
                    <a:gsLst>
                      <a:gs pos="2917">
                        <a:srgbClr val="0072C6"/>
                      </a:gs>
                      <a:gs pos="100000">
                        <a:srgbClr val="0072C6"/>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Operating </a:t>
              </a:r>
            </a:p>
            <a:p>
              <a:pPr defTabSz="913226" fontAlgn="base">
                <a:lnSpc>
                  <a:spcPct val="90000"/>
                </a:lnSpc>
                <a:defRPr/>
              </a:pPr>
              <a:r>
                <a:rPr lang="en-US" sz="1199" kern="0" dirty="0">
                  <a:gradFill>
                    <a:gsLst>
                      <a:gs pos="2917">
                        <a:srgbClr val="0072C6"/>
                      </a:gs>
                      <a:gs pos="100000">
                        <a:srgbClr val="0072C6"/>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system</a:t>
              </a:r>
            </a:p>
          </p:txBody>
        </p:sp>
        <p:sp>
          <p:nvSpPr>
            <p:cNvPr id="68" name="Rectangle 67">
              <a:extLst>
                <a:ext uri="{FF2B5EF4-FFF2-40B4-BE49-F238E27FC236}">
                  <a16:creationId xmlns:a16="http://schemas.microsoft.com/office/drawing/2014/main" id="{F33A8C97-B4A6-433F-B5A3-5D66ECEA4667}"/>
                </a:ext>
              </a:extLst>
            </p:cNvPr>
            <p:cNvSpPr/>
            <p:nvPr/>
          </p:nvSpPr>
          <p:spPr bwMode="auto">
            <a:xfrm>
              <a:off x="10251701" y="3366825"/>
              <a:ext cx="1483496" cy="18989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45694" rIns="0" bIns="143347" numCol="1" spcCol="0" rtlCol="0" fromWordArt="0" anchor="t" anchorCtr="0" forceAA="0" compatLnSpc="1">
              <a:prstTxWarp prst="textNoShape">
                <a:avLst/>
              </a:prstTxWarp>
              <a:noAutofit/>
            </a:bodyPr>
            <a:lstStyle/>
            <a:p>
              <a:pPr defTabSz="913226" fontAlgn="base">
                <a:lnSpc>
                  <a:spcPct val="90000"/>
                </a:lnSpc>
                <a:defRPr/>
              </a:pPr>
              <a:r>
                <a:rPr lang="en-US" kern="0" dirty="0">
                  <a:gradFill>
                    <a:gsLst>
                      <a:gs pos="2917">
                        <a:srgbClr val="7F7F7F"/>
                      </a:gs>
                      <a:gs pos="100000">
                        <a:srgbClr val="7F7F7F"/>
                      </a:gs>
                    </a:gsLst>
                    <a:lin ang="5400000" scaled="0"/>
                  </a:gradFill>
                  <a:latin typeface="Segoe UI" panose="020B0502040204020203" pitchFamily="34" charset="0"/>
                  <a:ea typeface="Segoe UI" panose="020B0502040204020203" pitchFamily="34" charset="0"/>
                  <a:cs typeface="Segoe UI" panose="020B0502040204020203" pitchFamily="34" charset="0"/>
                </a:rPr>
                <a:t>Linux Server</a:t>
              </a:r>
            </a:p>
          </p:txBody>
        </p:sp>
        <p:sp>
          <p:nvSpPr>
            <p:cNvPr id="89" name="Freeform 9">
              <a:extLst>
                <a:ext uri="{FF2B5EF4-FFF2-40B4-BE49-F238E27FC236}">
                  <a16:creationId xmlns:a16="http://schemas.microsoft.com/office/drawing/2014/main" id="{FA77D152-87E5-4018-B645-5C7798E38B09}"/>
                </a:ext>
              </a:extLst>
            </p:cNvPr>
            <p:cNvSpPr>
              <a:spLocks noChangeAspect="1" noEditPoints="1"/>
            </p:cNvSpPr>
            <p:nvPr/>
          </p:nvSpPr>
          <p:spPr bwMode="black">
            <a:xfrm>
              <a:off x="7822894" y="3385422"/>
              <a:ext cx="1906656" cy="278274"/>
            </a:xfrm>
            <a:custGeom>
              <a:avLst/>
              <a:gdLst>
                <a:gd name="T0" fmla="*/ 69 w 1073"/>
                <a:gd name="T1" fmla="*/ 12 h 154"/>
                <a:gd name="T2" fmla="*/ 65 w 1073"/>
                <a:gd name="T3" fmla="*/ 75 h 154"/>
                <a:gd name="T4" fmla="*/ 65 w 1073"/>
                <a:gd name="T5" fmla="*/ 79 h 154"/>
                <a:gd name="T6" fmla="*/ 69 w 1073"/>
                <a:gd name="T7" fmla="*/ 79 h 154"/>
                <a:gd name="T8" fmla="*/ 749 w 1073"/>
                <a:gd name="T9" fmla="*/ 53 h 154"/>
                <a:gd name="T10" fmla="*/ 767 w 1073"/>
                <a:gd name="T11" fmla="*/ 29 h 154"/>
                <a:gd name="T12" fmla="*/ 774 w 1073"/>
                <a:gd name="T13" fmla="*/ 91 h 154"/>
                <a:gd name="T14" fmla="*/ 737 w 1073"/>
                <a:gd name="T15" fmla="*/ 119 h 154"/>
                <a:gd name="T16" fmla="*/ 784 w 1073"/>
                <a:gd name="T17" fmla="*/ 86 h 154"/>
                <a:gd name="T18" fmla="*/ 801 w 1073"/>
                <a:gd name="T19" fmla="*/ 73 h 154"/>
                <a:gd name="T20" fmla="*/ 850 w 1073"/>
                <a:gd name="T21" fmla="*/ 108 h 154"/>
                <a:gd name="T22" fmla="*/ 855 w 1073"/>
                <a:gd name="T23" fmla="*/ 87 h 154"/>
                <a:gd name="T24" fmla="*/ 844 w 1073"/>
                <a:gd name="T25" fmla="*/ 84 h 154"/>
                <a:gd name="T26" fmla="*/ 877 w 1073"/>
                <a:gd name="T27" fmla="*/ 71 h 154"/>
                <a:gd name="T28" fmla="*/ 877 w 1073"/>
                <a:gd name="T29" fmla="*/ 123 h 154"/>
                <a:gd name="T30" fmla="*/ 901 w 1073"/>
                <a:gd name="T31" fmla="*/ 57 h 154"/>
                <a:gd name="T32" fmla="*/ 934 w 1073"/>
                <a:gd name="T33" fmla="*/ 105 h 154"/>
                <a:gd name="T34" fmla="*/ 967 w 1073"/>
                <a:gd name="T35" fmla="*/ 57 h 154"/>
                <a:gd name="T36" fmla="*/ 984 w 1073"/>
                <a:gd name="T37" fmla="*/ 60 h 154"/>
                <a:gd name="T38" fmla="*/ 1022 w 1073"/>
                <a:gd name="T39" fmla="*/ 118 h 154"/>
                <a:gd name="T40" fmla="*/ 1027 w 1073"/>
                <a:gd name="T41" fmla="*/ 93 h 154"/>
                <a:gd name="T42" fmla="*/ 1011 w 1073"/>
                <a:gd name="T43" fmla="*/ 70 h 154"/>
                <a:gd name="T44" fmla="*/ 1056 w 1073"/>
                <a:gd name="T45" fmla="*/ 60 h 154"/>
                <a:gd name="T46" fmla="*/ 1039 w 1073"/>
                <a:gd name="T47" fmla="*/ 123 h 154"/>
                <a:gd name="T48" fmla="*/ 1073 w 1073"/>
                <a:gd name="T49" fmla="*/ 68 h 154"/>
                <a:gd name="T50" fmla="*/ 287 w 1073"/>
                <a:gd name="T51" fmla="*/ 111 h 154"/>
                <a:gd name="T52" fmla="*/ 234 w 1073"/>
                <a:gd name="T53" fmla="*/ 111 h 154"/>
                <a:gd name="T54" fmla="*/ 227 w 1073"/>
                <a:gd name="T55" fmla="*/ 123 h 154"/>
                <a:gd name="T56" fmla="*/ 262 w 1073"/>
                <a:gd name="T57" fmla="*/ 56 h 154"/>
                <a:gd name="T58" fmla="*/ 339 w 1073"/>
                <a:gd name="T59" fmla="*/ 31 h 154"/>
                <a:gd name="T60" fmla="*/ 334 w 1073"/>
                <a:gd name="T61" fmla="*/ 42 h 154"/>
                <a:gd name="T62" fmla="*/ 329 w 1073"/>
                <a:gd name="T63" fmla="*/ 57 h 154"/>
                <a:gd name="T64" fmla="*/ 404 w 1073"/>
                <a:gd name="T65" fmla="*/ 63 h 154"/>
                <a:gd name="T66" fmla="*/ 355 w 1073"/>
                <a:gd name="T67" fmla="*/ 57 h 154"/>
                <a:gd name="T68" fmla="*/ 384 w 1073"/>
                <a:gd name="T69" fmla="*/ 65 h 154"/>
                <a:gd name="T70" fmla="*/ 483 w 1073"/>
                <a:gd name="T71" fmla="*/ 25 h 154"/>
                <a:gd name="T72" fmla="*/ 430 w 1073"/>
                <a:gd name="T73" fmla="*/ 65 h 154"/>
                <a:gd name="T74" fmla="*/ 472 w 1073"/>
                <a:gd name="T75" fmla="*/ 112 h 154"/>
                <a:gd name="T76" fmla="*/ 453 w 1073"/>
                <a:gd name="T77" fmla="*/ 116 h 154"/>
                <a:gd name="T78" fmla="*/ 467 w 1073"/>
                <a:gd name="T79" fmla="*/ 70 h 154"/>
                <a:gd name="T80" fmla="*/ 530 w 1073"/>
                <a:gd name="T81" fmla="*/ 56 h 154"/>
                <a:gd name="T82" fmla="*/ 552 w 1073"/>
                <a:gd name="T83" fmla="*/ 115 h 154"/>
                <a:gd name="T84" fmla="*/ 513 w 1073"/>
                <a:gd name="T85" fmla="*/ 109 h 154"/>
                <a:gd name="T86" fmla="*/ 550 w 1073"/>
                <a:gd name="T87" fmla="*/ 90 h 154"/>
                <a:gd name="T88" fmla="*/ 631 w 1073"/>
                <a:gd name="T89" fmla="*/ 113 h 154"/>
                <a:gd name="T90" fmla="*/ 591 w 1073"/>
                <a:gd name="T91" fmla="*/ 113 h 154"/>
                <a:gd name="T92" fmla="*/ 585 w 1073"/>
                <a:gd name="T93" fmla="*/ 123 h 154"/>
                <a:gd name="T94" fmla="*/ 613 w 1073"/>
                <a:gd name="T95" fmla="*/ 76 h 154"/>
                <a:gd name="T96" fmla="*/ 698 w 1073"/>
                <a:gd name="T97" fmla="*/ 94 h 154"/>
                <a:gd name="T98" fmla="*/ 684 w 1073"/>
                <a:gd name="T99" fmla="*/ 65 h 154"/>
                <a:gd name="T100" fmla="*/ 661 w 1073"/>
                <a:gd name="T101" fmla="*/ 75 h 154"/>
                <a:gd name="T102" fmla="*/ 678 w 1073"/>
                <a:gd name="T103" fmla="*/ 116 h 154"/>
                <a:gd name="T104" fmla="*/ 702 w 1073"/>
                <a:gd name="T105" fmla="*/ 10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73" h="154">
                  <a:moveTo>
                    <a:pt x="69" y="12"/>
                  </a:moveTo>
                  <a:cubicBezTo>
                    <a:pt x="154" y="0"/>
                    <a:pt x="154" y="0"/>
                    <a:pt x="154" y="0"/>
                  </a:cubicBezTo>
                  <a:cubicBezTo>
                    <a:pt x="154" y="75"/>
                    <a:pt x="154" y="75"/>
                    <a:pt x="154" y="75"/>
                  </a:cubicBezTo>
                  <a:cubicBezTo>
                    <a:pt x="69" y="75"/>
                    <a:pt x="69" y="75"/>
                    <a:pt x="69" y="75"/>
                  </a:cubicBezTo>
                  <a:lnTo>
                    <a:pt x="69" y="12"/>
                  </a:lnTo>
                  <a:close/>
                  <a:moveTo>
                    <a:pt x="65" y="75"/>
                  </a:moveTo>
                  <a:cubicBezTo>
                    <a:pt x="65" y="12"/>
                    <a:pt x="65" y="12"/>
                    <a:pt x="65" y="12"/>
                  </a:cubicBezTo>
                  <a:cubicBezTo>
                    <a:pt x="0" y="21"/>
                    <a:pt x="0" y="21"/>
                    <a:pt x="0" y="21"/>
                  </a:cubicBezTo>
                  <a:cubicBezTo>
                    <a:pt x="0" y="75"/>
                    <a:pt x="0" y="75"/>
                    <a:pt x="0" y="75"/>
                  </a:cubicBezTo>
                  <a:lnTo>
                    <a:pt x="65" y="75"/>
                  </a:lnTo>
                  <a:close/>
                  <a:moveTo>
                    <a:pt x="65" y="79"/>
                  </a:moveTo>
                  <a:cubicBezTo>
                    <a:pt x="0" y="79"/>
                    <a:pt x="0" y="79"/>
                    <a:pt x="0" y="79"/>
                  </a:cubicBezTo>
                  <a:cubicBezTo>
                    <a:pt x="0" y="132"/>
                    <a:pt x="0" y="132"/>
                    <a:pt x="0" y="132"/>
                  </a:cubicBezTo>
                  <a:cubicBezTo>
                    <a:pt x="65" y="141"/>
                    <a:pt x="65" y="141"/>
                    <a:pt x="65" y="141"/>
                  </a:cubicBezTo>
                  <a:lnTo>
                    <a:pt x="65" y="79"/>
                  </a:lnTo>
                  <a:close/>
                  <a:moveTo>
                    <a:pt x="69" y="79"/>
                  </a:moveTo>
                  <a:cubicBezTo>
                    <a:pt x="69" y="142"/>
                    <a:pt x="69" y="142"/>
                    <a:pt x="69" y="142"/>
                  </a:cubicBezTo>
                  <a:cubicBezTo>
                    <a:pt x="154" y="154"/>
                    <a:pt x="154" y="154"/>
                    <a:pt x="154" y="154"/>
                  </a:cubicBezTo>
                  <a:cubicBezTo>
                    <a:pt x="154" y="79"/>
                    <a:pt x="154" y="79"/>
                    <a:pt x="154" y="79"/>
                  </a:cubicBezTo>
                  <a:lnTo>
                    <a:pt x="69" y="79"/>
                  </a:lnTo>
                  <a:close/>
                  <a:moveTo>
                    <a:pt x="784" y="86"/>
                  </a:moveTo>
                  <a:cubicBezTo>
                    <a:pt x="781" y="82"/>
                    <a:pt x="775" y="78"/>
                    <a:pt x="767" y="73"/>
                  </a:cubicBezTo>
                  <a:cubicBezTo>
                    <a:pt x="761" y="70"/>
                    <a:pt x="757" y="68"/>
                    <a:pt x="755" y="66"/>
                  </a:cubicBezTo>
                  <a:cubicBezTo>
                    <a:pt x="753" y="64"/>
                    <a:pt x="751" y="62"/>
                    <a:pt x="750" y="60"/>
                  </a:cubicBezTo>
                  <a:cubicBezTo>
                    <a:pt x="749" y="58"/>
                    <a:pt x="749" y="56"/>
                    <a:pt x="749" y="53"/>
                  </a:cubicBezTo>
                  <a:cubicBezTo>
                    <a:pt x="749" y="49"/>
                    <a:pt x="750" y="45"/>
                    <a:pt x="754" y="43"/>
                  </a:cubicBezTo>
                  <a:cubicBezTo>
                    <a:pt x="757" y="40"/>
                    <a:pt x="761" y="39"/>
                    <a:pt x="766" y="39"/>
                  </a:cubicBezTo>
                  <a:cubicBezTo>
                    <a:pt x="774" y="39"/>
                    <a:pt x="780" y="41"/>
                    <a:pt x="785" y="45"/>
                  </a:cubicBezTo>
                  <a:cubicBezTo>
                    <a:pt x="785" y="33"/>
                    <a:pt x="785" y="33"/>
                    <a:pt x="785" y="33"/>
                  </a:cubicBezTo>
                  <a:cubicBezTo>
                    <a:pt x="781" y="30"/>
                    <a:pt x="775" y="29"/>
                    <a:pt x="767" y="29"/>
                  </a:cubicBezTo>
                  <a:cubicBezTo>
                    <a:pt x="758" y="29"/>
                    <a:pt x="751" y="32"/>
                    <a:pt x="746" y="36"/>
                  </a:cubicBezTo>
                  <a:cubicBezTo>
                    <a:pt x="740" y="41"/>
                    <a:pt x="737" y="47"/>
                    <a:pt x="737" y="54"/>
                  </a:cubicBezTo>
                  <a:cubicBezTo>
                    <a:pt x="737" y="59"/>
                    <a:pt x="739" y="64"/>
                    <a:pt x="742" y="68"/>
                  </a:cubicBezTo>
                  <a:cubicBezTo>
                    <a:pt x="745" y="72"/>
                    <a:pt x="750" y="76"/>
                    <a:pt x="758" y="80"/>
                  </a:cubicBezTo>
                  <a:cubicBezTo>
                    <a:pt x="766" y="85"/>
                    <a:pt x="771" y="88"/>
                    <a:pt x="774" y="91"/>
                  </a:cubicBezTo>
                  <a:cubicBezTo>
                    <a:pt x="776" y="94"/>
                    <a:pt x="777" y="97"/>
                    <a:pt x="777" y="101"/>
                  </a:cubicBezTo>
                  <a:cubicBezTo>
                    <a:pt x="777" y="110"/>
                    <a:pt x="771" y="115"/>
                    <a:pt x="760" y="115"/>
                  </a:cubicBezTo>
                  <a:cubicBezTo>
                    <a:pt x="756" y="115"/>
                    <a:pt x="752" y="114"/>
                    <a:pt x="748" y="112"/>
                  </a:cubicBezTo>
                  <a:cubicBezTo>
                    <a:pt x="743" y="111"/>
                    <a:pt x="740" y="109"/>
                    <a:pt x="737" y="107"/>
                  </a:cubicBezTo>
                  <a:cubicBezTo>
                    <a:pt x="737" y="119"/>
                    <a:pt x="737" y="119"/>
                    <a:pt x="737" y="119"/>
                  </a:cubicBezTo>
                  <a:cubicBezTo>
                    <a:pt x="739" y="121"/>
                    <a:pt x="742" y="122"/>
                    <a:pt x="746" y="123"/>
                  </a:cubicBezTo>
                  <a:cubicBezTo>
                    <a:pt x="751" y="124"/>
                    <a:pt x="755" y="125"/>
                    <a:pt x="758" y="125"/>
                  </a:cubicBezTo>
                  <a:cubicBezTo>
                    <a:pt x="768" y="125"/>
                    <a:pt x="775" y="122"/>
                    <a:pt x="780" y="118"/>
                  </a:cubicBezTo>
                  <a:cubicBezTo>
                    <a:pt x="786" y="114"/>
                    <a:pt x="789" y="108"/>
                    <a:pt x="789" y="100"/>
                  </a:cubicBezTo>
                  <a:cubicBezTo>
                    <a:pt x="789" y="95"/>
                    <a:pt x="787" y="90"/>
                    <a:pt x="784" y="86"/>
                  </a:cubicBezTo>
                  <a:close/>
                  <a:moveTo>
                    <a:pt x="855" y="87"/>
                  </a:moveTo>
                  <a:cubicBezTo>
                    <a:pt x="855" y="77"/>
                    <a:pt x="852" y="69"/>
                    <a:pt x="847" y="64"/>
                  </a:cubicBezTo>
                  <a:cubicBezTo>
                    <a:pt x="843" y="58"/>
                    <a:pt x="836" y="56"/>
                    <a:pt x="827" y="56"/>
                  </a:cubicBezTo>
                  <a:cubicBezTo>
                    <a:pt x="822" y="56"/>
                    <a:pt x="817" y="57"/>
                    <a:pt x="812" y="60"/>
                  </a:cubicBezTo>
                  <a:cubicBezTo>
                    <a:pt x="807" y="63"/>
                    <a:pt x="804" y="67"/>
                    <a:pt x="801" y="73"/>
                  </a:cubicBezTo>
                  <a:cubicBezTo>
                    <a:pt x="798" y="78"/>
                    <a:pt x="797" y="84"/>
                    <a:pt x="797" y="90"/>
                  </a:cubicBezTo>
                  <a:cubicBezTo>
                    <a:pt x="797" y="101"/>
                    <a:pt x="800" y="109"/>
                    <a:pt x="805" y="116"/>
                  </a:cubicBezTo>
                  <a:cubicBezTo>
                    <a:pt x="810" y="122"/>
                    <a:pt x="818" y="125"/>
                    <a:pt x="827" y="125"/>
                  </a:cubicBezTo>
                  <a:cubicBezTo>
                    <a:pt x="837" y="125"/>
                    <a:pt x="844" y="123"/>
                    <a:pt x="850" y="118"/>
                  </a:cubicBezTo>
                  <a:cubicBezTo>
                    <a:pt x="850" y="108"/>
                    <a:pt x="850" y="108"/>
                    <a:pt x="850" y="108"/>
                  </a:cubicBezTo>
                  <a:cubicBezTo>
                    <a:pt x="844" y="113"/>
                    <a:pt x="837" y="116"/>
                    <a:pt x="830" y="116"/>
                  </a:cubicBezTo>
                  <a:cubicBezTo>
                    <a:pt x="823" y="116"/>
                    <a:pt x="818" y="114"/>
                    <a:pt x="814" y="110"/>
                  </a:cubicBezTo>
                  <a:cubicBezTo>
                    <a:pt x="810" y="106"/>
                    <a:pt x="808" y="100"/>
                    <a:pt x="808" y="93"/>
                  </a:cubicBezTo>
                  <a:cubicBezTo>
                    <a:pt x="855" y="93"/>
                    <a:pt x="855" y="93"/>
                    <a:pt x="855" y="93"/>
                  </a:cubicBezTo>
                  <a:lnTo>
                    <a:pt x="855" y="87"/>
                  </a:lnTo>
                  <a:close/>
                  <a:moveTo>
                    <a:pt x="808" y="84"/>
                  </a:moveTo>
                  <a:cubicBezTo>
                    <a:pt x="809" y="78"/>
                    <a:pt x="811" y="73"/>
                    <a:pt x="815" y="70"/>
                  </a:cubicBezTo>
                  <a:cubicBezTo>
                    <a:pt x="818" y="66"/>
                    <a:pt x="822" y="65"/>
                    <a:pt x="827" y="65"/>
                  </a:cubicBezTo>
                  <a:cubicBezTo>
                    <a:pt x="832" y="65"/>
                    <a:pt x="836" y="66"/>
                    <a:pt x="839" y="70"/>
                  </a:cubicBezTo>
                  <a:cubicBezTo>
                    <a:pt x="842" y="73"/>
                    <a:pt x="844" y="78"/>
                    <a:pt x="844" y="84"/>
                  </a:cubicBezTo>
                  <a:lnTo>
                    <a:pt x="808" y="84"/>
                  </a:lnTo>
                  <a:close/>
                  <a:moveTo>
                    <a:pt x="901" y="57"/>
                  </a:moveTo>
                  <a:cubicBezTo>
                    <a:pt x="899" y="56"/>
                    <a:pt x="897" y="56"/>
                    <a:pt x="894" y="56"/>
                  </a:cubicBezTo>
                  <a:cubicBezTo>
                    <a:pt x="891" y="56"/>
                    <a:pt x="887" y="57"/>
                    <a:pt x="884" y="60"/>
                  </a:cubicBezTo>
                  <a:cubicBezTo>
                    <a:pt x="881" y="63"/>
                    <a:pt x="879" y="66"/>
                    <a:pt x="877" y="71"/>
                  </a:cubicBezTo>
                  <a:cubicBezTo>
                    <a:pt x="877" y="71"/>
                    <a:pt x="877" y="71"/>
                    <a:pt x="877" y="71"/>
                  </a:cubicBezTo>
                  <a:cubicBezTo>
                    <a:pt x="877" y="57"/>
                    <a:pt x="877" y="57"/>
                    <a:pt x="877" y="57"/>
                  </a:cubicBezTo>
                  <a:cubicBezTo>
                    <a:pt x="866" y="57"/>
                    <a:pt x="866" y="57"/>
                    <a:pt x="866" y="57"/>
                  </a:cubicBezTo>
                  <a:cubicBezTo>
                    <a:pt x="866" y="123"/>
                    <a:pt x="866" y="123"/>
                    <a:pt x="866" y="123"/>
                  </a:cubicBezTo>
                  <a:cubicBezTo>
                    <a:pt x="877" y="123"/>
                    <a:pt x="877" y="123"/>
                    <a:pt x="877" y="123"/>
                  </a:cubicBezTo>
                  <a:cubicBezTo>
                    <a:pt x="877" y="89"/>
                    <a:pt x="877" y="89"/>
                    <a:pt x="877" y="89"/>
                  </a:cubicBezTo>
                  <a:cubicBezTo>
                    <a:pt x="877" y="82"/>
                    <a:pt x="878" y="77"/>
                    <a:pt x="881" y="72"/>
                  </a:cubicBezTo>
                  <a:cubicBezTo>
                    <a:pt x="884" y="68"/>
                    <a:pt x="888" y="66"/>
                    <a:pt x="893" y="66"/>
                  </a:cubicBezTo>
                  <a:cubicBezTo>
                    <a:pt x="896" y="66"/>
                    <a:pt x="899" y="66"/>
                    <a:pt x="901" y="68"/>
                  </a:cubicBezTo>
                  <a:lnTo>
                    <a:pt x="901" y="57"/>
                  </a:lnTo>
                  <a:close/>
                  <a:moveTo>
                    <a:pt x="956" y="57"/>
                  </a:moveTo>
                  <a:cubicBezTo>
                    <a:pt x="938" y="105"/>
                    <a:pt x="938" y="105"/>
                    <a:pt x="938" y="105"/>
                  </a:cubicBezTo>
                  <a:cubicBezTo>
                    <a:pt x="938" y="108"/>
                    <a:pt x="937" y="111"/>
                    <a:pt x="936" y="114"/>
                  </a:cubicBezTo>
                  <a:cubicBezTo>
                    <a:pt x="936" y="114"/>
                    <a:pt x="936" y="114"/>
                    <a:pt x="936" y="114"/>
                  </a:cubicBezTo>
                  <a:cubicBezTo>
                    <a:pt x="936" y="111"/>
                    <a:pt x="935" y="107"/>
                    <a:pt x="934" y="105"/>
                  </a:cubicBezTo>
                  <a:cubicBezTo>
                    <a:pt x="917" y="57"/>
                    <a:pt x="917" y="57"/>
                    <a:pt x="917" y="57"/>
                  </a:cubicBezTo>
                  <a:cubicBezTo>
                    <a:pt x="906" y="57"/>
                    <a:pt x="906" y="57"/>
                    <a:pt x="906" y="57"/>
                  </a:cubicBezTo>
                  <a:cubicBezTo>
                    <a:pt x="930" y="123"/>
                    <a:pt x="930" y="123"/>
                    <a:pt x="930" y="123"/>
                  </a:cubicBezTo>
                  <a:cubicBezTo>
                    <a:pt x="941" y="123"/>
                    <a:pt x="941" y="123"/>
                    <a:pt x="941" y="123"/>
                  </a:cubicBezTo>
                  <a:cubicBezTo>
                    <a:pt x="967" y="57"/>
                    <a:pt x="967" y="57"/>
                    <a:pt x="967" y="57"/>
                  </a:cubicBezTo>
                  <a:lnTo>
                    <a:pt x="956" y="57"/>
                  </a:lnTo>
                  <a:close/>
                  <a:moveTo>
                    <a:pt x="1027" y="87"/>
                  </a:moveTo>
                  <a:cubicBezTo>
                    <a:pt x="1027" y="77"/>
                    <a:pt x="1024" y="69"/>
                    <a:pt x="1019" y="64"/>
                  </a:cubicBezTo>
                  <a:cubicBezTo>
                    <a:pt x="1015" y="58"/>
                    <a:pt x="1008" y="56"/>
                    <a:pt x="1000" y="56"/>
                  </a:cubicBezTo>
                  <a:cubicBezTo>
                    <a:pt x="994" y="56"/>
                    <a:pt x="989" y="57"/>
                    <a:pt x="984" y="60"/>
                  </a:cubicBezTo>
                  <a:cubicBezTo>
                    <a:pt x="979" y="63"/>
                    <a:pt x="976" y="67"/>
                    <a:pt x="973" y="73"/>
                  </a:cubicBezTo>
                  <a:cubicBezTo>
                    <a:pt x="971" y="78"/>
                    <a:pt x="969" y="84"/>
                    <a:pt x="969" y="90"/>
                  </a:cubicBezTo>
                  <a:cubicBezTo>
                    <a:pt x="969" y="101"/>
                    <a:pt x="972" y="109"/>
                    <a:pt x="977" y="116"/>
                  </a:cubicBezTo>
                  <a:cubicBezTo>
                    <a:pt x="982" y="122"/>
                    <a:pt x="990" y="125"/>
                    <a:pt x="999" y="125"/>
                  </a:cubicBezTo>
                  <a:cubicBezTo>
                    <a:pt x="1009" y="125"/>
                    <a:pt x="1016" y="123"/>
                    <a:pt x="1022" y="118"/>
                  </a:cubicBezTo>
                  <a:cubicBezTo>
                    <a:pt x="1022" y="108"/>
                    <a:pt x="1022" y="108"/>
                    <a:pt x="1022" y="108"/>
                  </a:cubicBezTo>
                  <a:cubicBezTo>
                    <a:pt x="1016" y="113"/>
                    <a:pt x="1009" y="116"/>
                    <a:pt x="1002" y="116"/>
                  </a:cubicBezTo>
                  <a:cubicBezTo>
                    <a:pt x="995" y="116"/>
                    <a:pt x="990" y="114"/>
                    <a:pt x="986" y="110"/>
                  </a:cubicBezTo>
                  <a:cubicBezTo>
                    <a:pt x="982" y="106"/>
                    <a:pt x="980" y="100"/>
                    <a:pt x="980" y="93"/>
                  </a:cubicBezTo>
                  <a:cubicBezTo>
                    <a:pt x="1027" y="93"/>
                    <a:pt x="1027" y="93"/>
                    <a:pt x="1027" y="93"/>
                  </a:cubicBezTo>
                  <a:lnTo>
                    <a:pt x="1027" y="87"/>
                  </a:lnTo>
                  <a:close/>
                  <a:moveTo>
                    <a:pt x="980" y="84"/>
                  </a:moveTo>
                  <a:cubicBezTo>
                    <a:pt x="981" y="78"/>
                    <a:pt x="983" y="73"/>
                    <a:pt x="987" y="70"/>
                  </a:cubicBezTo>
                  <a:cubicBezTo>
                    <a:pt x="990" y="66"/>
                    <a:pt x="994" y="65"/>
                    <a:pt x="999" y="65"/>
                  </a:cubicBezTo>
                  <a:cubicBezTo>
                    <a:pt x="1005" y="65"/>
                    <a:pt x="1009" y="66"/>
                    <a:pt x="1011" y="70"/>
                  </a:cubicBezTo>
                  <a:cubicBezTo>
                    <a:pt x="1014" y="73"/>
                    <a:pt x="1016" y="78"/>
                    <a:pt x="1016" y="84"/>
                  </a:cubicBezTo>
                  <a:lnTo>
                    <a:pt x="980" y="84"/>
                  </a:lnTo>
                  <a:close/>
                  <a:moveTo>
                    <a:pt x="1073" y="57"/>
                  </a:moveTo>
                  <a:cubicBezTo>
                    <a:pt x="1071" y="56"/>
                    <a:pt x="1069" y="56"/>
                    <a:pt x="1067" y="56"/>
                  </a:cubicBezTo>
                  <a:cubicBezTo>
                    <a:pt x="1063" y="56"/>
                    <a:pt x="1059" y="57"/>
                    <a:pt x="1056" y="60"/>
                  </a:cubicBezTo>
                  <a:cubicBezTo>
                    <a:pt x="1053" y="63"/>
                    <a:pt x="1051" y="66"/>
                    <a:pt x="1049" y="71"/>
                  </a:cubicBezTo>
                  <a:cubicBezTo>
                    <a:pt x="1049" y="71"/>
                    <a:pt x="1049" y="71"/>
                    <a:pt x="1049" y="71"/>
                  </a:cubicBezTo>
                  <a:cubicBezTo>
                    <a:pt x="1049" y="57"/>
                    <a:pt x="1049" y="57"/>
                    <a:pt x="1049" y="57"/>
                  </a:cubicBezTo>
                  <a:cubicBezTo>
                    <a:pt x="1039" y="57"/>
                    <a:pt x="1039" y="57"/>
                    <a:pt x="1039" y="57"/>
                  </a:cubicBezTo>
                  <a:cubicBezTo>
                    <a:pt x="1039" y="123"/>
                    <a:pt x="1039" y="123"/>
                    <a:pt x="1039" y="123"/>
                  </a:cubicBezTo>
                  <a:cubicBezTo>
                    <a:pt x="1049" y="123"/>
                    <a:pt x="1049" y="123"/>
                    <a:pt x="1049" y="123"/>
                  </a:cubicBezTo>
                  <a:cubicBezTo>
                    <a:pt x="1049" y="89"/>
                    <a:pt x="1049" y="89"/>
                    <a:pt x="1049" y="89"/>
                  </a:cubicBezTo>
                  <a:cubicBezTo>
                    <a:pt x="1049" y="82"/>
                    <a:pt x="1051" y="77"/>
                    <a:pt x="1053" y="72"/>
                  </a:cubicBezTo>
                  <a:cubicBezTo>
                    <a:pt x="1056" y="68"/>
                    <a:pt x="1060" y="66"/>
                    <a:pt x="1065" y="66"/>
                  </a:cubicBezTo>
                  <a:cubicBezTo>
                    <a:pt x="1068" y="66"/>
                    <a:pt x="1071" y="66"/>
                    <a:pt x="1073" y="68"/>
                  </a:cubicBezTo>
                  <a:lnTo>
                    <a:pt x="1073" y="57"/>
                  </a:lnTo>
                  <a:close/>
                  <a:moveTo>
                    <a:pt x="308" y="31"/>
                  </a:moveTo>
                  <a:cubicBezTo>
                    <a:pt x="289" y="102"/>
                    <a:pt x="289" y="102"/>
                    <a:pt x="289" y="102"/>
                  </a:cubicBezTo>
                  <a:cubicBezTo>
                    <a:pt x="289" y="105"/>
                    <a:pt x="288" y="108"/>
                    <a:pt x="288" y="111"/>
                  </a:cubicBezTo>
                  <a:cubicBezTo>
                    <a:pt x="287" y="111"/>
                    <a:pt x="287" y="111"/>
                    <a:pt x="287" y="111"/>
                  </a:cubicBezTo>
                  <a:cubicBezTo>
                    <a:pt x="287" y="108"/>
                    <a:pt x="287" y="105"/>
                    <a:pt x="286" y="102"/>
                  </a:cubicBezTo>
                  <a:cubicBezTo>
                    <a:pt x="266" y="31"/>
                    <a:pt x="266" y="31"/>
                    <a:pt x="266" y="31"/>
                  </a:cubicBezTo>
                  <a:cubicBezTo>
                    <a:pt x="256" y="31"/>
                    <a:pt x="256" y="31"/>
                    <a:pt x="256" y="31"/>
                  </a:cubicBezTo>
                  <a:cubicBezTo>
                    <a:pt x="236" y="102"/>
                    <a:pt x="236" y="102"/>
                    <a:pt x="236" y="102"/>
                  </a:cubicBezTo>
                  <a:cubicBezTo>
                    <a:pt x="234" y="105"/>
                    <a:pt x="234" y="108"/>
                    <a:pt x="234" y="111"/>
                  </a:cubicBezTo>
                  <a:cubicBezTo>
                    <a:pt x="233" y="111"/>
                    <a:pt x="233" y="111"/>
                    <a:pt x="233" y="111"/>
                  </a:cubicBezTo>
                  <a:cubicBezTo>
                    <a:pt x="233" y="108"/>
                    <a:pt x="233" y="105"/>
                    <a:pt x="232" y="102"/>
                  </a:cubicBezTo>
                  <a:cubicBezTo>
                    <a:pt x="212" y="31"/>
                    <a:pt x="212" y="31"/>
                    <a:pt x="212" y="31"/>
                  </a:cubicBezTo>
                  <a:cubicBezTo>
                    <a:pt x="200" y="31"/>
                    <a:pt x="200" y="31"/>
                    <a:pt x="200" y="31"/>
                  </a:cubicBezTo>
                  <a:cubicBezTo>
                    <a:pt x="227" y="123"/>
                    <a:pt x="227" y="123"/>
                    <a:pt x="227" y="123"/>
                  </a:cubicBezTo>
                  <a:cubicBezTo>
                    <a:pt x="240" y="123"/>
                    <a:pt x="240" y="123"/>
                    <a:pt x="240" y="123"/>
                  </a:cubicBezTo>
                  <a:cubicBezTo>
                    <a:pt x="259" y="55"/>
                    <a:pt x="259" y="55"/>
                    <a:pt x="259" y="55"/>
                  </a:cubicBezTo>
                  <a:cubicBezTo>
                    <a:pt x="260" y="52"/>
                    <a:pt x="260" y="49"/>
                    <a:pt x="261" y="46"/>
                  </a:cubicBezTo>
                  <a:cubicBezTo>
                    <a:pt x="261" y="46"/>
                    <a:pt x="261" y="46"/>
                    <a:pt x="261" y="46"/>
                  </a:cubicBezTo>
                  <a:cubicBezTo>
                    <a:pt x="261" y="50"/>
                    <a:pt x="262" y="53"/>
                    <a:pt x="262" y="56"/>
                  </a:cubicBezTo>
                  <a:cubicBezTo>
                    <a:pt x="281" y="123"/>
                    <a:pt x="281" y="123"/>
                    <a:pt x="281" y="123"/>
                  </a:cubicBezTo>
                  <a:cubicBezTo>
                    <a:pt x="294" y="123"/>
                    <a:pt x="294" y="123"/>
                    <a:pt x="294" y="123"/>
                  </a:cubicBezTo>
                  <a:cubicBezTo>
                    <a:pt x="320" y="31"/>
                    <a:pt x="320" y="31"/>
                    <a:pt x="320" y="31"/>
                  </a:cubicBezTo>
                  <a:lnTo>
                    <a:pt x="308" y="31"/>
                  </a:lnTo>
                  <a:close/>
                  <a:moveTo>
                    <a:pt x="339" y="31"/>
                  </a:moveTo>
                  <a:cubicBezTo>
                    <a:pt x="338" y="29"/>
                    <a:pt x="336" y="29"/>
                    <a:pt x="334" y="29"/>
                  </a:cubicBezTo>
                  <a:cubicBezTo>
                    <a:pt x="332" y="29"/>
                    <a:pt x="330" y="29"/>
                    <a:pt x="329" y="31"/>
                  </a:cubicBezTo>
                  <a:cubicBezTo>
                    <a:pt x="328" y="32"/>
                    <a:pt x="327" y="34"/>
                    <a:pt x="327" y="35"/>
                  </a:cubicBezTo>
                  <a:cubicBezTo>
                    <a:pt x="327" y="38"/>
                    <a:pt x="328" y="39"/>
                    <a:pt x="329" y="40"/>
                  </a:cubicBezTo>
                  <a:cubicBezTo>
                    <a:pt x="330" y="42"/>
                    <a:pt x="332" y="42"/>
                    <a:pt x="334" y="42"/>
                  </a:cubicBezTo>
                  <a:cubicBezTo>
                    <a:pt x="336" y="42"/>
                    <a:pt x="338" y="42"/>
                    <a:pt x="339" y="40"/>
                  </a:cubicBezTo>
                  <a:cubicBezTo>
                    <a:pt x="340" y="39"/>
                    <a:pt x="341" y="37"/>
                    <a:pt x="341" y="35"/>
                  </a:cubicBezTo>
                  <a:cubicBezTo>
                    <a:pt x="341" y="34"/>
                    <a:pt x="340" y="32"/>
                    <a:pt x="339" y="31"/>
                  </a:cubicBezTo>
                  <a:close/>
                  <a:moveTo>
                    <a:pt x="339" y="57"/>
                  </a:moveTo>
                  <a:cubicBezTo>
                    <a:pt x="329" y="57"/>
                    <a:pt x="329" y="57"/>
                    <a:pt x="329" y="57"/>
                  </a:cubicBezTo>
                  <a:cubicBezTo>
                    <a:pt x="329" y="123"/>
                    <a:pt x="329" y="123"/>
                    <a:pt x="329" y="123"/>
                  </a:cubicBezTo>
                  <a:cubicBezTo>
                    <a:pt x="339" y="123"/>
                    <a:pt x="339" y="123"/>
                    <a:pt x="339" y="123"/>
                  </a:cubicBezTo>
                  <a:lnTo>
                    <a:pt x="339" y="57"/>
                  </a:lnTo>
                  <a:close/>
                  <a:moveTo>
                    <a:pt x="410" y="83"/>
                  </a:moveTo>
                  <a:cubicBezTo>
                    <a:pt x="410" y="74"/>
                    <a:pt x="408" y="67"/>
                    <a:pt x="404" y="63"/>
                  </a:cubicBezTo>
                  <a:cubicBezTo>
                    <a:pt x="400" y="58"/>
                    <a:pt x="395" y="56"/>
                    <a:pt x="388" y="56"/>
                  </a:cubicBezTo>
                  <a:cubicBezTo>
                    <a:pt x="378" y="56"/>
                    <a:pt x="371" y="60"/>
                    <a:pt x="366" y="68"/>
                  </a:cubicBezTo>
                  <a:cubicBezTo>
                    <a:pt x="366" y="68"/>
                    <a:pt x="366" y="68"/>
                    <a:pt x="366" y="68"/>
                  </a:cubicBezTo>
                  <a:cubicBezTo>
                    <a:pt x="366" y="57"/>
                    <a:pt x="366" y="57"/>
                    <a:pt x="366" y="57"/>
                  </a:cubicBezTo>
                  <a:cubicBezTo>
                    <a:pt x="355" y="57"/>
                    <a:pt x="355" y="57"/>
                    <a:pt x="355" y="57"/>
                  </a:cubicBezTo>
                  <a:cubicBezTo>
                    <a:pt x="355" y="123"/>
                    <a:pt x="355" y="123"/>
                    <a:pt x="355" y="123"/>
                  </a:cubicBezTo>
                  <a:cubicBezTo>
                    <a:pt x="366" y="123"/>
                    <a:pt x="366" y="123"/>
                    <a:pt x="366" y="123"/>
                  </a:cubicBezTo>
                  <a:cubicBezTo>
                    <a:pt x="366" y="85"/>
                    <a:pt x="366" y="85"/>
                    <a:pt x="366" y="85"/>
                  </a:cubicBezTo>
                  <a:cubicBezTo>
                    <a:pt x="366" y="79"/>
                    <a:pt x="367" y="74"/>
                    <a:pt x="371" y="70"/>
                  </a:cubicBezTo>
                  <a:cubicBezTo>
                    <a:pt x="374" y="66"/>
                    <a:pt x="379" y="65"/>
                    <a:pt x="384" y="65"/>
                  </a:cubicBezTo>
                  <a:cubicBezTo>
                    <a:pt x="394" y="65"/>
                    <a:pt x="399" y="71"/>
                    <a:pt x="399" y="85"/>
                  </a:cubicBezTo>
                  <a:cubicBezTo>
                    <a:pt x="399" y="123"/>
                    <a:pt x="399" y="123"/>
                    <a:pt x="399" y="123"/>
                  </a:cubicBezTo>
                  <a:cubicBezTo>
                    <a:pt x="410" y="123"/>
                    <a:pt x="410" y="123"/>
                    <a:pt x="410" y="123"/>
                  </a:cubicBezTo>
                  <a:lnTo>
                    <a:pt x="410" y="83"/>
                  </a:lnTo>
                  <a:close/>
                  <a:moveTo>
                    <a:pt x="483" y="25"/>
                  </a:moveTo>
                  <a:cubicBezTo>
                    <a:pt x="472" y="25"/>
                    <a:pt x="472" y="25"/>
                    <a:pt x="472" y="25"/>
                  </a:cubicBezTo>
                  <a:cubicBezTo>
                    <a:pt x="472" y="66"/>
                    <a:pt x="472" y="66"/>
                    <a:pt x="472" y="66"/>
                  </a:cubicBezTo>
                  <a:cubicBezTo>
                    <a:pt x="472" y="66"/>
                    <a:pt x="472" y="66"/>
                    <a:pt x="472" y="66"/>
                  </a:cubicBezTo>
                  <a:cubicBezTo>
                    <a:pt x="468" y="59"/>
                    <a:pt x="461" y="56"/>
                    <a:pt x="452" y="56"/>
                  </a:cubicBezTo>
                  <a:cubicBezTo>
                    <a:pt x="443" y="56"/>
                    <a:pt x="436" y="59"/>
                    <a:pt x="430" y="65"/>
                  </a:cubicBezTo>
                  <a:cubicBezTo>
                    <a:pt x="425" y="72"/>
                    <a:pt x="422" y="81"/>
                    <a:pt x="422" y="92"/>
                  </a:cubicBezTo>
                  <a:cubicBezTo>
                    <a:pt x="422" y="102"/>
                    <a:pt x="425" y="110"/>
                    <a:pt x="430" y="116"/>
                  </a:cubicBezTo>
                  <a:cubicBezTo>
                    <a:pt x="435" y="122"/>
                    <a:pt x="441" y="125"/>
                    <a:pt x="450" y="125"/>
                  </a:cubicBezTo>
                  <a:cubicBezTo>
                    <a:pt x="460" y="125"/>
                    <a:pt x="467" y="120"/>
                    <a:pt x="472" y="112"/>
                  </a:cubicBezTo>
                  <a:cubicBezTo>
                    <a:pt x="472" y="112"/>
                    <a:pt x="472" y="112"/>
                    <a:pt x="472" y="112"/>
                  </a:cubicBezTo>
                  <a:cubicBezTo>
                    <a:pt x="472" y="123"/>
                    <a:pt x="472" y="123"/>
                    <a:pt x="472" y="123"/>
                  </a:cubicBezTo>
                  <a:cubicBezTo>
                    <a:pt x="483" y="123"/>
                    <a:pt x="483" y="123"/>
                    <a:pt x="483" y="123"/>
                  </a:cubicBezTo>
                  <a:lnTo>
                    <a:pt x="483" y="25"/>
                  </a:lnTo>
                  <a:close/>
                  <a:moveTo>
                    <a:pt x="467" y="109"/>
                  </a:moveTo>
                  <a:cubicBezTo>
                    <a:pt x="463" y="113"/>
                    <a:pt x="458" y="116"/>
                    <a:pt x="453" y="116"/>
                  </a:cubicBezTo>
                  <a:cubicBezTo>
                    <a:pt x="447" y="116"/>
                    <a:pt x="442" y="113"/>
                    <a:pt x="438" y="109"/>
                  </a:cubicBezTo>
                  <a:cubicBezTo>
                    <a:pt x="435" y="105"/>
                    <a:pt x="433" y="99"/>
                    <a:pt x="433" y="91"/>
                  </a:cubicBezTo>
                  <a:cubicBezTo>
                    <a:pt x="433" y="83"/>
                    <a:pt x="435" y="76"/>
                    <a:pt x="439" y="72"/>
                  </a:cubicBezTo>
                  <a:cubicBezTo>
                    <a:pt x="442" y="67"/>
                    <a:pt x="447" y="65"/>
                    <a:pt x="454" y="65"/>
                  </a:cubicBezTo>
                  <a:cubicBezTo>
                    <a:pt x="459" y="65"/>
                    <a:pt x="463" y="66"/>
                    <a:pt x="467" y="70"/>
                  </a:cubicBezTo>
                  <a:cubicBezTo>
                    <a:pt x="471" y="74"/>
                    <a:pt x="472" y="78"/>
                    <a:pt x="472" y="83"/>
                  </a:cubicBezTo>
                  <a:cubicBezTo>
                    <a:pt x="472" y="93"/>
                    <a:pt x="472" y="93"/>
                    <a:pt x="472" y="93"/>
                  </a:cubicBezTo>
                  <a:cubicBezTo>
                    <a:pt x="472" y="100"/>
                    <a:pt x="471" y="105"/>
                    <a:pt x="467" y="109"/>
                  </a:cubicBezTo>
                  <a:close/>
                  <a:moveTo>
                    <a:pt x="553" y="65"/>
                  </a:moveTo>
                  <a:cubicBezTo>
                    <a:pt x="547" y="59"/>
                    <a:pt x="539" y="56"/>
                    <a:pt x="530" y="56"/>
                  </a:cubicBezTo>
                  <a:cubicBezTo>
                    <a:pt x="519" y="56"/>
                    <a:pt x="511" y="59"/>
                    <a:pt x="505" y="65"/>
                  </a:cubicBezTo>
                  <a:cubicBezTo>
                    <a:pt x="499" y="71"/>
                    <a:pt x="496" y="80"/>
                    <a:pt x="496" y="91"/>
                  </a:cubicBezTo>
                  <a:cubicBezTo>
                    <a:pt x="496" y="101"/>
                    <a:pt x="499" y="109"/>
                    <a:pt x="505" y="115"/>
                  </a:cubicBezTo>
                  <a:cubicBezTo>
                    <a:pt x="511" y="122"/>
                    <a:pt x="518" y="125"/>
                    <a:pt x="528" y="125"/>
                  </a:cubicBezTo>
                  <a:cubicBezTo>
                    <a:pt x="538" y="125"/>
                    <a:pt x="546" y="121"/>
                    <a:pt x="552" y="115"/>
                  </a:cubicBezTo>
                  <a:cubicBezTo>
                    <a:pt x="558" y="109"/>
                    <a:pt x="561" y="100"/>
                    <a:pt x="561" y="90"/>
                  </a:cubicBezTo>
                  <a:cubicBezTo>
                    <a:pt x="561" y="79"/>
                    <a:pt x="558" y="71"/>
                    <a:pt x="553" y="65"/>
                  </a:cubicBezTo>
                  <a:close/>
                  <a:moveTo>
                    <a:pt x="545" y="109"/>
                  </a:moveTo>
                  <a:cubicBezTo>
                    <a:pt x="541" y="113"/>
                    <a:pt x="536" y="116"/>
                    <a:pt x="529" y="116"/>
                  </a:cubicBezTo>
                  <a:cubicBezTo>
                    <a:pt x="522" y="116"/>
                    <a:pt x="517" y="113"/>
                    <a:pt x="513" y="109"/>
                  </a:cubicBezTo>
                  <a:cubicBezTo>
                    <a:pt x="509" y="104"/>
                    <a:pt x="507" y="98"/>
                    <a:pt x="507" y="90"/>
                  </a:cubicBezTo>
                  <a:cubicBezTo>
                    <a:pt x="507" y="82"/>
                    <a:pt x="509" y="76"/>
                    <a:pt x="513" y="71"/>
                  </a:cubicBezTo>
                  <a:cubicBezTo>
                    <a:pt x="517" y="67"/>
                    <a:pt x="522" y="65"/>
                    <a:pt x="529" y="65"/>
                  </a:cubicBezTo>
                  <a:cubicBezTo>
                    <a:pt x="536" y="65"/>
                    <a:pt x="541" y="67"/>
                    <a:pt x="545" y="71"/>
                  </a:cubicBezTo>
                  <a:cubicBezTo>
                    <a:pt x="548" y="76"/>
                    <a:pt x="550" y="82"/>
                    <a:pt x="550" y="90"/>
                  </a:cubicBezTo>
                  <a:cubicBezTo>
                    <a:pt x="550" y="98"/>
                    <a:pt x="548" y="105"/>
                    <a:pt x="545" y="109"/>
                  </a:cubicBezTo>
                  <a:close/>
                  <a:moveTo>
                    <a:pt x="646" y="57"/>
                  </a:moveTo>
                  <a:cubicBezTo>
                    <a:pt x="633" y="107"/>
                    <a:pt x="633" y="107"/>
                    <a:pt x="633" y="107"/>
                  </a:cubicBezTo>
                  <a:cubicBezTo>
                    <a:pt x="632" y="109"/>
                    <a:pt x="632" y="111"/>
                    <a:pt x="632" y="113"/>
                  </a:cubicBezTo>
                  <a:cubicBezTo>
                    <a:pt x="631" y="113"/>
                    <a:pt x="631" y="113"/>
                    <a:pt x="631" y="113"/>
                  </a:cubicBezTo>
                  <a:cubicBezTo>
                    <a:pt x="631" y="110"/>
                    <a:pt x="631" y="108"/>
                    <a:pt x="631" y="107"/>
                  </a:cubicBezTo>
                  <a:cubicBezTo>
                    <a:pt x="617" y="57"/>
                    <a:pt x="617" y="57"/>
                    <a:pt x="617" y="57"/>
                  </a:cubicBezTo>
                  <a:cubicBezTo>
                    <a:pt x="607" y="57"/>
                    <a:pt x="607" y="57"/>
                    <a:pt x="607" y="57"/>
                  </a:cubicBezTo>
                  <a:cubicBezTo>
                    <a:pt x="592" y="107"/>
                    <a:pt x="592" y="107"/>
                    <a:pt x="592" y="107"/>
                  </a:cubicBezTo>
                  <a:cubicBezTo>
                    <a:pt x="591" y="109"/>
                    <a:pt x="591" y="111"/>
                    <a:pt x="591" y="113"/>
                  </a:cubicBezTo>
                  <a:cubicBezTo>
                    <a:pt x="590" y="113"/>
                    <a:pt x="590" y="113"/>
                    <a:pt x="590" y="113"/>
                  </a:cubicBezTo>
                  <a:cubicBezTo>
                    <a:pt x="590" y="110"/>
                    <a:pt x="590" y="108"/>
                    <a:pt x="589" y="107"/>
                  </a:cubicBezTo>
                  <a:cubicBezTo>
                    <a:pt x="576" y="57"/>
                    <a:pt x="576" y="57"/>
                    <a:pt x="576" y="57"/>
                  </a:cubicBezTo>
                  <a:cubicBezTo>
                    <a:pt x="565" y="57"/>
                    <a:pt x="565" y="57"/>
                    <a:pt x="565" y="57"/>
                  </a:cubicBezTo>
                  <a:cubicBezTo>
                    <a:pt x="585" y="123"/>
                    <a:pt x="585" y="123"/>
                    <a:pt x="585" y="123"/>
                  </a:cubicBezTo>
                  <a:cubicBezTo>
                    <a:pt x="595" y="123"/>
                    <a:pt x="595" y="123"/>
                    <a:pt x="595" y="123"/>
                  </a:cubicBezTo>
                  <a:cubicBezTo>
                    <a:pt x="610" y="76"/>
                    <a:pt x="610" y="76"/>
                    <a:pt x="610" y="76"/>
                  </a:cubicBezTo>
                  <a:cubicBezTo>
                    <a:pt x="611" y="73"/>
                    <a:pt x="611" y="71"/>
                    <a:pt x="611" y="70"/>
                  </a:cubicBezTo>
                  <a:cubicBezTo>
                    <a:pt x="612" y="70"/>
                    <a:pt x="612" y="70"/>
                    <a:pt x="612" y="70"/>
                  </a:cubicBezTo>
                  <a:cubicBezTo>
                    <a:pt x="612" y="72"/>
                    <a:pt x="612" y="74"/>
                    <a:pt x="613" y="76"/>
                  </a:cubicBezTo>
                  <a:cubicBezTo>
                    <a:pt x="626" y="123"/>
                    <a:pt x="626" y="123"/>
                    <a:pt x="626" y="123"/>
                  </a:cubicBezTo>
                  <a:cubicBezTo>
                    <a:pt x="637" y="123"/>
                    <a:pt x="637" y="123"/>
                    <a:pt x="637" y="123"/>
                  </a:cubicBezTo>
                  <a:cubicBezTo>
                    <a:pt x="657" y="57"/>
                    <a:pt x="657" y="57"/>
                    <a:pt x="657" y="57"/>
                  </a:cubicBezTo>
                  <a:lnTo>
                    <a:pt x="646" y="57"/>
                  </a:lnTo>
                  <a:close/>
                  <a:moveTo>
                    <a:pt x="698" y="94"/>
                  </a:moveTo>
                  <a:cubicBezTo>
                    <a:pt x="695" y="91"/>
                    <a:pt x="691" y="89"/>
                    <a:pt x="685" y="86"/>
                  </a:cubicBezTo>
                  <a:cubicBezTo>
                    <a:pt x="680" y="84"/>
                    <a:pt x="676" y="82"/>
                    <a:pt x="675" y="80"/>
                  </a:cubicBezTo>
                  <a:cubicBezTo>
                    <a:pt x="673" y="79"/>
                    <a:pt x="672" y="77"/>
                    <a:pt x="672" y="74"/>
                  </a:cubicBezTo>
                  <a:cubicBezTo>
                    <a:pt x="672" y="71"/>
                    <a:pt x="673" y="69"/>
                    <a:pt x="675" y="67"/>
                  </a:cubicBezTo>
                  <a:cubicBezTo>
                    <a:pt x="678" y="65"/>
                    <a:pt x="680" y="65"/>
                    <a:pt x="684" y="65"/>
                  </a:cubicBezTo>
                  <a:cubicBezTo>
                    <a:pt x="690" y="65"/>
                    <a:pt x="695" y="66"/>
                    <a:pt x="699" y="69"/>
                  </a:cubicBezTo>
                  <a:cubicBezTo>
                    <a:pt x="699" y="59"/>
                    <a:pt x="699" y="59"/>
                    <a:pt x="699" y="59"/>
                  </a:cubicBezTo>
                  <a:cubicBezTo>
                    <a:pt x="695" y="57"/>
                    <a:pt x="690" y="56"/>
                    <a:pt x="685" y="56"/>
                  </a:cubicBezTo>
                  <a:cubicBezTo>
                    <a:pt x="678" y="56"/>
                    <a:pt x="672" y="57"/>
                    <a:pt x="668" y="61"/>
                  </a:cubicBezTo>
                  <a:cubicBezTo>
                    <a:pt x="664" y="65"/>
                    <a:pt x="661" y="69"/>
                    <a:pt x="661" y="75"/>
                  </a:cubicBezTo>
                  <a:cubicBezTo>
                    <a:pt x="661" y="79"/>
                    <a:pt x="663" y="83"/>
                    <a:pt x="665" y="86"/>
                  </a:cubicBezTo>
                  <a:cubicBezTo>
                    <a:pt x="667" y="89"/>
                    <a:pt x="672" y="91"/>
                    <a:pt x="677" y="94"/>
                  </a:cubicBezTo>
                  <a:cubicBezTo>
                    <a:pt x="683" y="97"/>
                    <a:pt x="687" y="99"/>
                    <a:pt x="689" y="100"/>
                  </a:cubicBezTo>
                  <a:cubicBezTo>
                    <a:pt x="690" y="102"/>
                    <a:pt x="691" y="104"/>
                    <a:pt x="691" y="106"/>
                  </a:cubicBezTo>
                  <a:cubicBezTo>
                    <a:pt x="691" y="113"/>
                    <a:pt x="687" y="116"/>
                    <a:pt x="678" y="116"/>
                  </a:cubicBezTo>
                  <a:cubicBezTo>
                    <a:pt x="672" y="116"/>
                    <a:pt x="667" y="113"/>
                    <a:pt x="661" y="109"/>
                  </a:cubicBezTo>
                  <a:cubicBezTo>
                    <a:pt x="661" y="121"/>
                    <a:pt x="661" y="121"/>
                    <a:pt x="661" y="121"/>
                  </a:cubicBezTo>
                  <a:cubicBezTo>
                    <a:pt x="666" y="123"/>
                    <a:pt x="671" y="125"/>
                    <a:pt x="678" y="125"/>
                  </a:cubicBezTo>
                  <a:cubicBezTo>
                    <a:pt x="685" y="125"/>
                    <a:pt x="691" y="123"/>
                    <a:pt x="695" y="119"/>
                  </a:cubicBezTo>
                  <a:cubicBezTo>
                    <a:pt x="700" y="116"/>
                    <a:pt x="702" y="111"/>
                    <a:pt x="702" y="105"/>
                  </a:cubicBezTo>
                  <a:cubicBezTo>
                    <a:pt x="702" y="101"/>
                    <a:pt x="701" y="97"/>
                    <a:pt x="698" y="94"/>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Semilight"/>
              </a:endParaRPr>
            </a:p>
          </p:txBody>
        </p:sp>
        <p:pic>
          <p:nvPicPr>
            <p:cNvPr id="10" name="Picture 9">
              <a:extLst>
                <a:ext uri="{FF2B5EF4-FFF2-40B4-BE49-F238E27FC236}">
                  <a16:creationId xmlns:a16="http://schemas.microsoft.com/office/drawing/2014/main" id="{7EC71D0F-EB40-4DB5-B8F8-4C58845630C6}"/>
                </a:ext>
              </a:extLst>
            </p:cNvPr>
            <p:cNvPicPr>
              <a:picLocks noChangeAspect="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colorTemperature colorTemp="4700"/>
                      </a14:imgEffect>
                    </a14:imgLayer>
                  </a14:imgProps>
                </a:ext>
              </a:extLst>
            </a:blip>
            <a:stretch>
              <a:fillRect/>
            </a:stretch>
          </p:blipFill>
          <p:spPr>
            <a:xfrm>
              <a:off x="9989661" y="3307081"/>
              <a:ext cx="338464" cy="397326"/>
            </a:xfrm>
            <a:prstGeom prst="rect">
              <a:avLst/>
            </a:prstGeom>
          </p:spPr>
        </p:pic>
      </p:grpSp>
      <p:grpSp>
        <p:nvGrpSpPr>
          <p:cNvPr id="3" name="Group 2">
            <a:extLst>
              <a:ext uri="{FF2B5EF4-FFF2-40B4-BE49-F238E27FC236}">
                <a16:creationId xmlns:a16="http://schemas.microsoft.com/office/drawing/2014/main" id="{7EC4C257-81D7-4E39-AD95-C027D74C3DF0}"/>
              </a:ext>
            </a:extLst>
          </p:cNvPr>
          <p:cNvGrpSpPr/>
          <p:nvPr/>
        </p:nvGrpSpPr>
        <p:grpSpPr>
          <a:xfrm>
            <a:off x="4338054" y="3040444"/>
            <a:ext cx="1025611" cy="1069716"/>
            <a:chOff x="4338054" y="3040444"/>
            <a:chExt cx="1025611" cy="1069716"/>
          </a:xfrm>
        </p:grpSpPr>
        <p:sp>
          <p:nvSpPr>
            <p:cNvPr id="83" name="Rectangle 82">
              <a:extLst>
                <a:ext uri="{FF2B5EF4-FFF2-40B4-BE49-F238E27FC236}">
                  <a16:creationId xmlns:a16="http://schemas.microsoft.com/office/drawing/2014/main" id="{1FBC1B2D-6425-46E9-A379-A8BDF115B593}"/>
                </a:ext>
              </a:extLst>
            </p:cNvPr>
            <p:cNvSpPr/>
            <p:nvPr/>
          </p:nvSpPr>
          <p:spPr>
            <a:xfrm>
              <a:off x="4338054" y="3677235"/>
              <a:ext cx="1025611" cy="432925"/>
            </a:xfrm>
            <a:prstGeom prst="rect">
              <a:avLst/>
            </a:prstGeom>
          </p:spPr>
          <p:txBody>
            <a:bodyPr wrap="square">
              <a:spAutoFit/>
            </a:bodyPr>
            <a:lstStyle/>
            <a:p>
              <a:pPr algn="ctr" defTabSz="932563">
                <a:lnSpc>
                  <a:spcPct val="90000"/>
                </a:lnSpc>
                <a:defRPr/>
              </a:pPr>
              <a:r>
                <a:rPr lang="en-US" sz="1199"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Log</a:t>
              </a:r>
            </a:p>
            <a:p>
              <a:pPr algn="ctr" defTabSz="932563">
                <a:lnSpc>
                  <a:spcPct val="90000"/>
                </a:lnSpc>
                <a:defRPr/>
              </a:pPr>
              <a:r>
                <a:rPr lang="en-US" sz="1199" dirty="0">
                  <a:gradFill>
                    <a:gsLst>
                      <a:gs pos="2917">
                        <a:srgbClr val="FFFFFF"/>
                      </a:gs>
                      <a:gs pos="100000">
                        <a:srgbClr val="FFFFFF"/>
                      </a:gs>
                    </a:gsLst>
                    <a:lin ang="5400000" scaled="0"/>
                  </a:gradFill>
                  <a:latin typeface="Segoe UI Semibold" panose="020B0702040204020203" pitchFamily="34" charset="0"/>
                  <a:cs typeface="Segoe UI Semibold" panose="020B0702040204020203" pitchFamily="34" charset="0"/>
                </a:rPr>
                <a:t>analytics</a:t>
              </a:r>
            </a:p>
          </p:txBody>
        </p:sp>
        <p:grpSp>
          <p:nvGrpSpPr>
            <p:cNvPr id="108" name="Group 107">
              <a:extLst>
                <a:ext uri="{FF2B5EF4-FFF2-40B4-BE49-F238E27FC236}">
                  <a16:creationId xmlns:a16="http://schemas.microsoft.com/office/drawing/2014/main" id="{D89D7998-5646-4DDE-8AE1-D0C12606848B}"/>
                </a:ext>
              </a:extLst>
            </p:cNvPr>
            <p:cNvGrpSpPr/>
            <p:nvPr/>
          </p:nvGrpSpPr>
          <p:grpSpPr>
            <a:xfrm>
              <a:off x="4678241" y="3040444"/>
              <a:ext cx="338418" cy="418723"/>
              <a:chOff x="7678153" y="2036763"/>
              <a:chExt cx="849897" cy="1051573"/>
            </a:xfrm>
          </p:grpSpPr>
          <p:grpSp>
            <p:nvGrpSpPr>
              <p:cNvPr id="109" name="Group 4">
                <a:extLst>
                  <a:ext uri="{FF2B5EF4-FFF2-40B4-BE49-F238E27FC236}">
                    <a16:creationId xmlns:a16="http://schemas.microsoft.com/office/drawing/2014/main" id="{ACCC7626-DD66-4C4A-828C-342EF644BFB6}"/>
                  </a:ext>
                </a:extLst>
              </p:cNvPr>
              <p:cNvGrpSpPr>
                <a:grpSpLocks noChangeAspect="1"/>
              </p:cNvGrpSpPr>
              <p:nvPr/>
            </p:nvGrpSpPr>
            <p:grpSpPr bwMode="auto">
              <a:xfrm>
                <a:off x="7875588" y="2036763"/>
                <a:ext cx="652462" cy="906462"/>
                <a:chOff x="4961" y="1283"/>
                <a:chExt cx="411" cy="571"/>
              </a:xfrm>
            </p:grpSpPr>
            <p:sp>
              <p:nvSpPr>
                <p:cNvPr id="115" name="Freeform 5">
                  <a:extLst>
                    <a:ext uri="{FF2B5EF4-FFF2-40B4-BE49-F238E27FC236}">
                      <a16:creationId xmlns:a16="http://schemas.microsoft.com/office/drawing/2014/main" id="{BEE40BD4-A5B6-460A-B075-4C8FAD16F3ED}"/>
                    </a:ext>
                  </a:extLst>
                </p:cNvPr>
                <p:cNvSpPr>
                  <a:spLocks/>
                </p:cNvSpPr>
                <p:nvPr/>
              </p:nvSpPr>
              <p:spPr bwMode="auto">
                <a:xfrm>
                  <a:off x="5033" y="1283"/>
                  <a:ext cx="339" cy="490"/>
                </a:xfrm>
                <a:custGeom>
                  <a:avLst/>
                  <a:gdLst>
                    <a:gd name="T0" fmla="*/ 339 w 339"/>
                    <a:gd name="T1" fmla="*/ 112 h 490"/>
                    <a:gd name="T2" fmla="*/ 339 w 339"/>
                    <a:gd name="T3" fmla="*/ 490 h 490"/>
                    <a:gd name="T4" fmla="*/ 0 w 339"/>
                    <a:gd name="T5" fmla="*/ 490 h 490"/>
                    <a:gd name="T6" fmla="*/ 0 w 339"/>
                    <a:gd name="T7" fmla="*/ 0 h 490"/>
                    <a:gd name="T8" fmla="*/ 228 w 339"/>
                    <a:gd name="T9" fmla="*/ 0 h 490"/>
                    <a:gd name="T10" fmla="*/ 339 w 339"/>
                    <a:gd name="T11" fmla="*/ 112 h 490"/>
                  </a:gdLst>
                  <a:ahLst/>
                  <a:cxnLst>
                    <a:cxn ang="0">
                      <a:pos x="T0" y="T1"/>
                    </a:cxn>
                    <a:cxn ang="0">
                      <a:pos x="T2" y="T3"/>
                    </a:cxn>
                    <a:cxn ang="0">
                      <a:pos x="T4" y="T5"/>
                    </a:cxn>
                    <a:cxn ang="0">
                      <a:pos x="T6" y="T7"/>
                    </a:cxn>
                    <a:cxn ang="0">
                      <a:pos x="T8" y="T9"/>
                    </a:cxn>
                    <a:cxn ang="0">
                      <a:pos x="T10" y="T11"/>
                    </a:cxn>
                  </a:cxnLst>
                  <a:rect l="0" t="0" r="r" b="b"/>
                  <a:pathLst>
                    <a:path w="339" h="490">
                      <a:moveTo>
                        <a:pt x="339" y="112"/>
                      </a:moveTo>
                      <a:lnTo>
                        <a:pt x="339" y="490"/>
                      </a:lnTo>
                      <a:lnTo>
                        <a:pt x="0" y="490"/>
                      </a:lnTo>
                      <a:lnTo>
                        <a:pt x="0" y="0"/>
                      </a:lnTo>
                      <a:lnTo>
                        <a:pt x="228" y="0"/>
                      </a:lnTo>
                      <a:lnTo>
                        <a:pt x="339" y="112"/>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353535"/>
                    </a:solidFill>
                    <a:latin typeface="Segoe UI Semilight"/>
                  </a:endParaRPr>
                </a:p>
              </p:txBody>
            </p:sp>
            <p:sp>
              <p:nvSpPr>
                <p:cNvPr id="116" name="Freeform 6">
                  <a:extLst>
                    <a:ext uri="{FF2B5EF4-FFF2-40B4-BE49-F238E27FC236}">
                      <a16:creationId xmlns:a16="http://schemas.microsoft.com/office/drawing/2014/main" id="{23698E24-528C-4DCF-BA51-3D1C193B5088}"/>
                    </a:ext>
                  </a:extLst>
                </p:cNvPr>
                <p:cNvSpPr>
                  <a:spLocks/>
                </p:cNvSpPr>
                <p:nvPr/>
              </p:nvSpPr>
              <p:spPr bwMode="auto">
                <a:xfrm>
                  <a:off x="5261" y="1283"/>
                  <a:ext cx="111" cy="122"/>
                </a:xfrm>
                <a:custGeom>
                  <a:avLst/>
                  <a:gdLst>
                    <a:gd name="T0" fmla="*/ 0 w 111"/>
                    <a:gd name="T1" fmla="*/ 0 h 122"/>
                    <a:gd name="T2" fmla="*/ 0 w 111"/>
                    <a:gd name="T3" fmla="*/ 122 h 122"/>
                    <a:gd name="T4" fmla="*/ 111 w 111"/>
                    <a:gd name="T5" fmla="*/ 122 h 122"/>
                  </a:gdLst>
                  <a:ahLst/>
                  <a:cxnLst>
                    <a:cxn ang="0">
                      <a:pos x="T0" y="T1"/>
                    </a:cxn>
                    <a:cxn ang="0">
                      <a:pos x="T2" y="T3"/>
                    </a:cxn>
                    <a:cxn ang="0">
                      <a:pos x="T4" y="T5"/>
                    </a:cxn>
                  </a:cxnLst>
                  <a:rect l="0" t="0" r="r" b="b"/>
                  <a:pathLst>
                    <a:path w="111" h="122">
                      <a:moveTo>
                        <a:pt x="0" y="0"/>
                      </a:moveTo>
                      <a:lnTo>
                        <a:pt x="0" y="122"/>
                      </a:lnTo>
                      <a:lnTo>
                        <a:pt x="111" y="122"/>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353535"/>
                    </a:solidFill>
                    <a:latin typeface="Segoe UI Semilight"/>
                  </a:endParaRPr>
                </a:p>
              </p:txBody>
            </p:sp>
            <p:sp>
              <p:nvSpPr>
                <p:cNvPr id="117" name="Freeform 7">
                  <a:extLst>
                    <a:ext uri="{FF2B5EF4-FFF2-40B4-BE49-F238E27FC236}">
                      <a16:creationId xmlns:a16="http://schemas.microsoft.com/office/drawing/2014/main" id="{FD6DCF2D-569B-4944-9C73-60B75D557CC1}"/>
                    </a:ext>
                  </a:extLst>
                </p:cNvPr>
                <p:cNvSpPr>
                  <a:spLocks/>
                </p:cNvSpPr>
                <p:nvPr/>
              </p:nvSpPr>
              <p:spPr bwMode="auto">
                <a:xfrm>
                  <a:off x="4961" y="1367"/>
                  <a:ext cx="339" cy="487"/>
                </a:xfrm>
                <a:custGeom>
                  <a:avLst/>
                  <a:gdLst>
                    <a:gd name="T0" fmla="*/ 339 w 339"/>
                    <a:gd name="T1" fmla="*/ 406 h 487"/>
                    <a:gd name="T2" fmla="*/ 339 w 339"/>
                    <a:gd name="T3" fmla="*/ 487 h 487"/>
                    <a:gd name="T4" fmla="*/ 0 w 339"/>
                    <a:gd name="T5" fmla="*/ 487 h 487"/>
                    <a:gd name="T6" fmla="*/ 0 w 339"/>
                    <a:gd name="T7" fmla="*/ 0 h 487"/>
                    <a:gd name="T8" fmla="*/ 72 w 339"/>
                    <a:gd name="T9" fmla="*/ 0 h 487"/>
                  </a:gdLst>
                  <a:ahLst/>
                  <a:cxnLst>
                    <a:cxn ang="0">
                      <a:pos x="T0" y="T1"/>
                    </a:cxn>
                    <a:cxn ang="0">
                      <a:pos x="T2" y="T3"/>
                    </a:cxn>
                    <a:cxn ang="0">
                      <a:pos x="T4" y="T5"/>
                    </a:cxn>
                    <a:cxn ang="0">
                      <a:pos x="T6" y="T7"/>
                    </a:cxn>
                    <a:cxn ang="0">
                      <a:pos x="T8" y="T9"/>
                    </a:cxn>
                  </a:cxnLst>
                  <a:rect l="0" t="0" r="r" b="b"/>
                  <a:pathLst>
                    <a:path w="339" h="487">
                      <a:moveTo>
                        <a:pt x="339" y="406"/>
                      </a:moveTo>
                      <a:lnTo>
                        <a:pt x="339" y="487"/>
                      </a:lnTo>
                      <a:lnTo>
                        <a:pt x="0" y="487"/>
                      </a:lnTo>
                      <a:lnTo>
                        <a:pt x="0" y="0"/>
                      </a:lnTo>
                      <a:lnTo>
                        <a:pt x="72"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353535"/>
                    </a:solidFill>
                    <a:latin typeface="Segoe UI Semilight"/>
                  </a:endParaRPr>
                </a:p>
              </p:txBody>
            </p:sp>
          </p:grpSp>
          <p:grpSp>
            <p:nvGrpSpPr>
              <p:cNvPr id="110" name="Group 109">
                <a:extLst>
                  <a:ext uri="{FF2B5EF4-FFF2-40B4-BE49-F238E27FC236}">
                    <a16:creationId xmlns:a16="http://schemas.microsoft.com/office/drawing/2014/main" id="{27ACA23F-A7B6-4C76-8B55-E22753BA1114}"/>
                  </a:ext>
                </a:extLst>
              </p:cNvPr>
              <p:cNvGrpSpPr/>
              <p:nvPr/>
            </p:nvGrpSpPr>
            <p:grpSpPr>
              <a:xfrm>
                <a:off x="7678153" y="2462835"/>
                <a:ext cx="625795" cy="625501"/>
                <a:chOff x="7605724" y="2399411"/>
                <a:chExt cx="701306" cy="700977"/>
              </a:xfrm>
            </p:grpSpPr>
            <p:sp>
              <p:nvSpPr>
                <p:cNvPr id="111" name="Oval 110">
                  <a:extLst>
                    <a:ext uri="{FF2B5EF4-FFF2-40B4-BE49-F238E27FC236}">
                      <a16:creationId xmlns:a16="http://schemas.microsoft.com/office/drawing/2014/main" id="{2B2FCD28-32C4-4216-99A1-3DB351096BF0}"/>
                    </a:ext>
                  </a:extLst>
                </p:cNvPr>
                <p:cNvSpPr/>
                <p:nvPr/>
              </p:nvSpPr>
              <p:spPr bwMode="auto">
                <a:xfrm>
                  <a:off x="7680980" y="2399411"/>
                  <a:ext cx="626050" cy="626049"/>
                </a:xfrm>
                <a:prstGeom prst="ellipse">
                  <a:avLst/>
                </a:prstGeom>
                <a:solidFill>
                  <a:schemeClr val="accent1"/>
                </a:solidFill>
                <a:ln w="1587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2" name="Group 10">
                  <a:extLst>
                    <a:ext uri="{FF2B5EF4-FFF2-40B4-BE49-F238E27FC236}">
                      <a16:creationId xmlns:a16="http://schemas.microsoft.com/office/drawing/2014/main" id="{EB757D69-E90F-400E-910E-0558639FEF6C}"/>
                    </a:ext>
                  </a:extLst>
                </p:cNvPr>
                <p:cNvGrpSpPr>
                  <a:grpSpLocks noChangeAspect="1"/>
                </p:cNvGrpSpPr>
                <p:nvPr/>
              </p:nvGrpSpPr>
              <p:grpSpPr bwMode="auto">
                <a:xfrm>
                  <a:off x="7605724" y="2470150"/>
                  <a:ext cx="636588" cy="630238"/>
                  <a:chOff x="4791" y="1556"/>
                  <a:chExt cx="401" cy="397"/>
                </a:xfrm>
              </p:grpSpPr>
              <p:sp>
                <p:nvSpPr>
                  <p:cNvPr id="113" name="Oval 11">
                    <a:extLst>
                      <a:ext uri="{FF2B5EF4-FFF2-40B4-BE49-F238E27FC236}">
                        <a16:creationId xmlns:a16="http://schemas.microsoft.com/office/drawing/2014/main" id="{A693994A-8B38-497E-9389-63E71B313FC8}"/>
                      </a:ext>
                    </a:extLst>
                  </p:cNvPr>
                  <p:cNvSpPr>
                    <a:spLocks noChangeArrowheads="1"/>
                  </p:cNvSpPr>
                  <p:nvPr/>
                </p:nvSpPr>
                <p:spPr bwMode="auto">
                  <a:xfrm>
                    <a:off x="4887" y="1556"/>
                    <a:ext cx="305" cy="306"/>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353535"/>
                      </a:solidFill>
                      <a:latin typeface="Segoe UI Semilight"/>
                    </a:endParaRPr>
                  </a:p>
                </p:txBody>
              </p:sp>
              <p:sp>
                <p:nvSpPr>
                  <p:cNvPr id="114" name="Line 12">
                    <a:extLst>
                      <a:ext uri="{FF2B5EF4-FFF2-40B4-BE49-F238E27FC236}">
                        <a16:creationId xmlns:a16="http://schemas.microsoft.com/office/drawing/2014/main" id="{39583AE2-7B58-43BB-A6A2-8C087D487BDF}"/>
                      </a:ext>
                    </a:extLst>
                  </p:cNvPr>
                  <p:cNvSpPr>
                    <a:spLocks noChangeShapeType="1"/>
                  </p:cNvSpPr>
                  <p:nvPr/>
                </p:nvSpPr>
                <p:spPr bwMode="auto">
                  <a:xfrm flipH="1">
                    <a:off x="4791" y="1817"/>
                    <a:ext cx="139" cy="13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4">
                      <a:defRPr/>
                    </a:pPr>
                    <a:endParaRPr lang="en-US" kern="0">
                      <a:solidFill>
                        <a:srgbClr val="353535"/>
                      </a:solidFill>
                      <a:latin typeface="Segoe UI Semilight"/>
                    </a:endParaRPr>
                  </a:p>
                </p:txBody>
              </p:sp>
            </p:grpSp>
          </p:grpSp>
        </p:grpSp>
      </p:grpSp>
      <p:grpSp>
        <p:nvGrpSpPr>
          <p:cNvPr id="24" name="Group 23">
            <a:extLst>
              <a:ext uri="{FF2B5EF4-FFF2-40B4-BE49-F238E27FC236}">
                <a16:creationId xmlns:a16="http://schemas.microsoft.com/office/drawing/2014/main" id="{53E2605A-A442-4310-BCB6-FE0FB5A35205}"/>
              </a:ext>
            </a:extLst>
          </p:cNvPr>
          <p:cNvGrpSpPr/>
          <p:nvPr/>
        </p:nvGrpSpPr>
        <p:grpSpPr>
          <a:xfrm>
            <a:off x="6474993" y="5736763"/>
            <a:ext cx="5503466" cy="772195"/>
            <a:chOff x="6475028" y="5737080"/>
            <a:chExt cx="5504247" cy="772305"/>
          </a:xfrm>
        </p:grpSpPr>
        <p:sp>
          <p:nvSpPr>
            <p:cNvPr id="69" name="server">
              <a:extLst>
                <a:ext uri="{FF2B5EF4-FFF2-40B4-BE49-F238E27FC236}">
                  <a16:creationId xmlns:a16="http://schemas.microsoft.com/office/drawing/2014/main" id="{43CC35A4-E4C2-448B-B0EC-1A7590214182}"/>
                </a:ext>
              </a:extLst>
            </p:cNvPr>
            <p:cNvSpPr>
              <a:spLocks noChangeAspect="1" noEditPoints="1"/>
            </p:cNvSpPr>
            <p:nvPr/>
          </p:nvSpPr>
          <p:spPr bwMode="auto">
            <a:xfrm>
              <a:off x="64750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90" name="server">
              <a:extLst>
                <a:ext uri="{FF2B5EF4-FFF2-40B4-BE49-F238E27FC236}">
                  <a16:creationId xmlns:a16="http://schemas.microsoft.com/office/drawing/2014/main" id="{FE9CE978-C7E4-4C70-82BA-CC6262D16AEC}"/>
                </a:ext>
              </a:extLst>
            </p:cNvPr>
            <p:cNvSpPr>
              <a:spLocks noChangeAspect="1" noEditPoints="1"/>
            </p:cNvSpPr>
            <p:nvPr/>
          </p:nvSpPr>
          <p:spPr bwMode="auto">
            <a:xfrm>
              <a:off x="69383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98" name="server">
              <a:extLst>
                <a:ext uri="{FF2B5EF4-FFF2-40B4-BE49-F238E27FC236}">
                  <a16:creationId xmlns:a16="http://schemas.microsoft.com/office/drawing/2014/main" id="{06A36AEC-75FC-47F5-AF90-4FE1F4ED6F46}"/>
                </a:ext>
              </a:extLst>
            </p:cNvPr>
            <p:cNvSpPr>
              <a:spLocks noChangeAspect="1" noEditPoints="1"/>
            </p:cNvSpPr>
            <p:nvPr/>
          </p:nvSpPr>
          <p:spPr bwMode="auto">
            <a:xfrm>
              <a:off x="74016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99" name="server">
              <a:extLst>
                <a:ext uri="{FF2B5EF4-FFF2-40B4-BE49-F238E27FC236}">
                  <a16:creationId xmlns:a16="http://schemas.microsoft.com/office/drawing/2014/main" id="{FD0C827F-F9E1-49B8-A1FE-9BEE87EBCCD5}"/>
                </a:ext>
              </a:extLst>
            </p:cNvPr>
            <p:cNvSpPr>
              <a:spLocks noChangeAspect="1" noEditPoints="1"/>
            </p:cNvSpPr>
            <p:nvPr/>
          </p:nvSpPr>
          <p:spPr bwMode="auto">
            <a:xfrm>
              <a:off x="78649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100" name="server">
              <a:extLst>
                <a:ext uri="{FF2B5EF4-FFF2-40B4-BE49-F238E27FC236}">
                  <a16:creationId xmlns:a16="http://schemas.microsoft.com/office/drawing/2014/main" id="{8C0E0894-EA9D-4C51-A4BC-C761B7FBDF5C}"/>
                </a:ext>
              </a:extLst>
            </p:cNvPr>
            <p:cNvSpPr>
              <a:spLocks noChangeAspect="1" noEditPoints="1"/>
            </p:cNvSpPr>
            <p:nvPr/>
          </p:nvSpPr>
          <p:spPr bwMode="auto">
            <a:xfrm>
              <a:off x="83282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101" name="server">
              <a:extLst>
                <a:ext uri="{FF2B5EF4-FFF2-40B4-BE49-F238E27FC236}">
                  <a16:creationId xmlns:a16="http://schemas.microsoft.com/office/drawing/2014/main" id="{344C9015-AE44-4E52-9225-0B989B7AA66E}"/>
                </a:ext>
              </a:extLst>
            </p:cNvPr>
            <p:cNvSpPr>
              <a:spLocks noChangeAspect="1" noEditPoints="1"/>
            </p:cNvSpPr>
            <p:nvPr/>
          </p:nvSpPr>
          <p:spPr bwMode="auto">
            <a:xfrm>
              <a:off x="87915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102" name="server">
              <a:extLst>
                <a:ext uri="{FF2B5EF4-FFF2-40B4-BE49-F238E27FC236}">
                  <a16:creationId xmlns:a16="http://schemas.microsoft.com/office/drawing/2014/main" id="{6A5D60FF-0DF9-46F6-8BD9-29BD78EB3E3F}"/>
                </a:ext>
              </a:extLst>
            </p:cNvPr>
            <p:cNvSpPr>
              <a:spLocks noChangeAspect="1" noEditPoints="1"/>
            </p:cNvSpPr>
            <p:nvPr/>
          </p:nvSpPr>
          <p:spPr bwMode="auto">
            <a:xfrm>
              <a:off x="92548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103" name="server">
              <a:extLst>
                <a:ext uri="{FF2B5EF4-FFF2-40B4-BE49-F238E27FC236}">
                  <a16:creationId xmlns:a16="http://schemas.microsoft.com/office/drawing/2014/main" id="{C96878DD-32A3-4EEB-827D-2ECBB4F6BD68}"/>
                </a:ext>
              </a:extLst>
            </p:cNvPr>
            <p:cNvSpPr>
              <a:spLocks noChangeAspect="1" noEditPoints="1"/>
            </p:cNvSpPr>
            <p:nvPr/>
          </p:nvSpPr>
          <p:spPr bwMode="auto">
            <a:xfrm>
              <a:off x="97181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104" name="server">
              <a:extLst>
                <a:ext uri="{FF2B5EF4-FFF2-40B4-BE49-F238E27FC236}">
                  <a16:creationId xmlns:a16="http://schemas.microsoft.com/office/drawing/2014/main" id="{658923E4-EC31-48C7-9DEA-07EC1BC5B174}"/>
                </a:ext>
              </a:extLst>
            </p:cNvPr>
            <p:cNvSpPr>
              <a:spLocks noChangeAspect="1" noEditPoints="1"/>
            </p:cNvSpPr>
            <p:nvPr/>
          </p:nvSpPr>
          <p:spPr bwMode="auto">
            <a:xfrm>
              <a:off x="101814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105" name="server">
              <a:extLst>
                <a:ext uri="{FF2B5EF4-FFF2-40B4-BE49-F238E27FC236}">
                  <a16:creationId xmlns:a16="http://schemas.microsoft.com/office/drawing/2014/main" id="{69354C61-EE60-4CA2-845A-4EBA5E245E99}"/>
                </a:ext>
              </a:extLst>
            </p:cNvPr>
            <p:cNvSpPr>
              <a:spLocks noChangeAspect="1" noEditPoints="1"/>
            </p:cNvSpPr>
            <p:nvPr/>
          </p:nvSpPr>
          <p:spPr bwMode="auto">
            <a:xfrm>
              <a:off x="106447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106" name="server">
              <a:extLst>
                <a:ext uri="{FF2B5EF4-FFF2-40B4-BE49-F238E27FC236}">
                  <a16:creationId xmlns:a16="http://schemas.microsoft.com/office/drawing/2014/main" id="{E6B7DB12-456A-420F-8B98-3577A92AAA6F}"/>
                </a:ext>
              </a:extLst>
            </p:cNvPr>
            <p:cNvSpPr>
              <a:spLocks noChangeAspect="1" noEditPoints="1"/>
            </p:cNvSpPr>
            <p:nvPr/>
          </p:nvSpPr>
          <p:spPr bwMode="auto">
            <a:xfrm>
              <a:off x="11108028"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sp>
          <p:nvSpPr>
            <p:cNvPr id="118" name="server">
              <a:extLst>
                <a:ext uri="{FF2B5EF4-FFF2-40B4-BE49-F238E27FC236}">
                  <a16:creationId xmlns:a16="http://schemas.microsoft.com/office/drawing/2014/main" id="{8C6FE053-A8D8-4C86-A1A7-046CFE4CECAA}"/>
                </a:ext>
              </a:extLst>
            </p:cNvPr>
            <p:cNvSpPr>
              <a:spLocks noChangeAspect="1" noEditPoints="1"/>
            </p:cNvSpPr>
            <p:nvPr/>
          </p:nvSpPr>
          <p:spPr bwMode="auto">
            <a:xfrm>
              <a:off x="11571323" y="5737080"/>
              <a:ext cx="407952" cy="772305"/>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dirty="0">
                <a:gradFill>
                  <a:gsLst>
                    <a:gs pos="0">
                      <a:srgbClr val="505050"/>
                    </a:gs>
                    <a:gs pos="100000">
                      <a:srgbClr val="505050"/>
                    </a:gs>
                  </a:gsLst>
                </a:gradFill>
                <a:latin typeface="Segoe UI Semilight"/>
              </a:endParaRPr>
            </a:p>
          </p:txBody>
        </p:sp>
      </p:grpSp>
      <p:sp>
        <p:nvSpPr>
          <p:cNvPr id="13" name="Left Bracket 12">
            <a:extLst>
              <a:ext uri="{FF2B5EF4-FFF2-40B4-BE49-F238E27FC236}">
                <a16:creationId xmlns:a16="http://schemas.microsoft.com/office/drawing/2014/main" id="{1BCC8927-B1F5-441E-917C-CBE73FAD3E1E}"/>
              </a:ext>
            </a:extLst>
          </p:cNvPr>
          <p:cNvSpPr/>
          <p:nvPr/>
        </p:nvSpPr>
        <p:spPr>
          <a:xfrm>
            <a:off x="2474808" y="479853"/>
            <a:ext cx="365708" cy="6047839"/>
          </a:xfrm>
          <a:prstGeom prst="leftBracket">
            <a:avLst>
              <a:gd name="adj" fmla="val 0"/>
            </a:avLst>
          </a:prstGeom>
          <a:ln w="952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solidFill>
                <a:srgbClr val="505050"/>
              </a:solidFill>
              <a:latin typeface="Segoe UI Semilight"/>
            </a:endParaRPr>
          </a:p>
        </p:txBody>
      </p:sp>
      <p:grpSp>
        <p:nvGrpSpPr>
          <p:cNvPr id="76" name="Group 75">
            <a:extLst>
              <a:ext uri="{FF2B5EF4-FFF2-40B4-BE49-F238E27FC236}">
                <a16:creationId xmlns:a16="http://schemas.microsoft.com/office/drawing/2014/main" id="{433A7762-7D50-46C6-A00C-08743B134123}"/>
              </a:ext>
            </a:extLst>
          </p:cNvPr>
          <p:cNvGrpSpPr/>
          <p:nvPr/>
        </p:nvGrpSpPr>
        <p:grpSpPr>
          <a:xfrm>
            <a:off x="229816" y="2881323"/>
            <a:ext cx="2025702" cy="1700979"/>
            <a:chOff x="3369087" y="2271309"/>
            <a:chExt cx="5115170" cy="3655925"/>
          </a:xfrm>
        </p:grpSpPr>
        <p:sp>
          <p:nvSpPr>
            <p:cNvPr id="97" name="Freeform: Shape 96">
              <a:extLst>
                <a:ext uri="{FF2B5EF4-FFF2-40B4-BE49-F238E27FC236}">
                  <a16:creationId xmlns:a16="http://schemas.microsoft.com/office/drawing/2014/main" id="{C2ECC742-5B2C-448C-9B9D-1134A4319362}"/>
                </a:ext>
              </a:extLst>
            </p:cNvPr>
            <p:cNvSpPr/>
            <p:nvPr/>
          </p:nvSpPr>
          <p:spPr bwMode="auto">
            <a:xfrm>
              <a:off x="3369087" y="2271309"/>
              <a:ext cx="5112141" cy="282152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2"/>
            </a:solidFill>
            <a:ln w="2222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900" err="1">
                <a:gradFill>
                  <a:gsLst>
                    <a:gs pos="0">
                      <a:srgbClr val="505050"/>
                    </a:gs>
                    <a:gs pos="100000">
                      <a:srgbClr val="505050"/>
                    </a:gs>
                  </a:gsLst>
                </a:gradFill>
                <a:latin typeface="Segoe UI Semilight"/>
              </a:endParaRPr>
            </a:p>
          </p:txBody>
        </p:sp>
        <p:sp>
          <p:nvSpPr>
            <p:cNvPr id="107" name="MS cloud text">
              <a:extLst>
                <a:ext uri="{FF2B5EF4-FFF2-40B4-BE49-F238E27FC236}">
                  <a16:creationId xmlns:a16="http://schemas.microsoft.com/office/drawing/2014/main" id="{BF7D57BB-2E13-4F52-B9D8-42DAF90A8843}"/>
                </a:ext>
              </a:extLst>
            </p:cNvPr>
            <p:cNvSpPr txBox="1">
              <a:spLocks/>
            </p:cNvSpPr>
            <p:nvPr/>
          </p:nvSpPr>
          <p:spPr>
            <a:xfrm>
              <a:off x="3547874" y="3431373"/>
              <a:ext cx="4936383" cy="765048"/>
            </a:xfrm>
            <a:prstGeom prst="rect">
              <a:avLst/>
            </a:prstGeom>
            <a:noFill/>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1800" kern="0" spc="0" dirty="0">
                  <a:solidFill>
                    <a:srgbClr val="D83B01"/>
                  </a:solidFill>
                  <a:latin typeface="Segoe UI Semilight"/>
                  <a:cs typeface="Segoe UI Semilight" panose="020B0402040204020203" pitchFamily="34" charset="0"/>
                </a:rPr>
                <a:t>Microsoft Azure</a:t>
              </a:r>
              <a:endParaRPr lang="en-US" sz="1800" kern="0" spc="0" dirty="0">
                <a:solidFill>
                  <a:srgbClr val="D83B01"/>
                </a:solidFill>
                <a:latin typeface="Segoe UI Light"/>
                <a:cs typeface="Segoe UI Semilight" panose="020B0402040204020203" pitchFamily="34" charset="0"/>
              </a:endParaRPr>
            </a:p>
          </p:txBody>
        </p:sp>
        <p:sp>
          <p:nvSpPr>
            <p:cNvPr id="119" name="Oval 118">
              <a:extLst>
                <a:ext uri="{FF2B5EF4-FFF2-40B4-BE49-F238E27FC236}">
                  <a16:creationId xmlns:a16="http://schemas.microsoft.com/office/drawing/2014/main" id="{01E9C271-19A9-40AB-A31D-4124F6AE088C}"/>
                </a:ext>
              </a:extLst>
            </p:cNvPr>
            <p:cNvSpPr/>
            <p:nvPr/>
          </p:nvSpPr>
          <p:spPr bwMode="auto">
            <a:xfrm>
              <a:off x="5159380" y="4395679"/>
              <a:ext cx="1531555" cy="1531555"/>
            </a:xfrm>
            <a:prstGeom prst="ellipse">
              <a:avLst/>
            </a:prstGeom>
            <a:solidFill>
              <a:schemeClr val="bg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0" name="Group 119">
              <a:extLst>
                <a:ext uri="{FF2B5EF4-FFF2-40B4-BE49-F238E27FC236}">
                  <a16:creationId xmlns:a16="http://schemas.microsoft.com/office/drawing/2014/main" id="{99E4C831-DE20-4FBC-B992-21796C19D56B}"/>
                </a:ext>
              </a:extLst>
            </p:cNvPr>
            <p:cNvGrpSpPr/>
            <p:nvPr/>
          </p:nvGrpSpPr>
          <p:grpSpPr>
            <a:xfrm>
              <a:off x="5452490" y="4779092"/>
              <a:ext cx="953710" cy="763267"/>
              <a:chOff x="4292601" y="2287642"/>
              <a:chExt cx="953846" cy="763375"/>
            </a:xfrm>
          </p:grpSpPr>
          <p:sp>
            <p:nvSpPr>
              <p:cNvPr id="121" name="PC1_E977">
                <a:extLst>
                  <a:ext uri="{FF2B5EF4-FFF2-40B4-BE49-F238E27FC236}">
                    <a16:creationId xmlns:a16="http://schemas.microsoft.com/office/drawing/2014/main" id="{F9760559-E5D3-4DBD-AFA1-FA5BB49D31F8}"/>
                  </a:ext>
                </a:extLst>
              </p:cNvPr>
              <p:cNvSpPr>
                <a:spLocks noChangeAspect="1" noEditPoints="1"/>
              </p:cNvSpPr>
              <p:nvPr/>
            </p:nvSpPr>
            <p:spPr bwMode="auto">
              <a:xfrm>
                <a:off x="4292601" y="2287642"/>
                <a:ext cx="953846" cy="76337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gradFill>
                  <a:latin typeface="Segoe UI Semilight"/>
                </a:endParaRPr>
              </a:p>
            </p:txBody>
          </p:sp>
          <p:sp>
            <p:nvSpPr>
              <p:cNvPr id="122" name="Processing_E9F5">
                <a:extLst>
                  <a:ext uri="{FF2B5EF4-FFF2-40B4-BE49-F238E27FC236}">
                    <a16:creationId xmlns:a16="http://schemas.microsoft.com/office/drawing/2014/main" id="{D9687533-95B6-4434-A0B4-38C0E43E8E65}"/>
                  </a:ext>
                </a:extLst>
              </p:cNvPr>
              <p:cNvSpPr>
                <a:spLocks noChangeAspect="1" noEditPoints="1"/>
              </p:cNvSpPr>
              <p:nvPr/>
            </p:nvSpPr>
            <p:spPr bwMode="auto">
              <a:xfrm>
                <a:off x="4746618" y="2605513"/>
                <a:ext cx="307981" cy="26823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grpSp>
    </p:spTree>
    <p:extLst>
      <p:ext uri="{BB962C8B-B14F-4D97-AF65-F5344CB8AC3E}">
        <p14:creationId xmlns:p14="http://schemas.microsoft.com/office/powerpoint/2010/main" val="3985710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35" presetClass="path" presetSubtype="0" decel="100000" fill="hold" grpId="1" nodeType="withEffect">
                                  <p:stCondLst>
                                    <p:cond delay="0"/>
                                  </p:stCondLst>
                                  <p:childTnLst>
                                    <p:animMotion origin="layout" path="M 4.76385E-6 -6.58193E-7 L -0.03358 -6.58193E-7 " pathEditMode="relative" rAng="0" ptsTypes="AA">
                                      <p:cBhvr>
                                        <p:cTn id="9" dur="500" spd="-100000" fill="hold"/>
                                        <p:tgtEl>
                                          <p:spTgt spid="70"/>
                                        </p:tgtEl>
                                        <p:attrNameLst>
                                          <p:attrName>ppt_x</p:attrName>
                                          <p:attrName>ppt_y</p:attrName>
                                        </p:attrNameLst>
                                      </p:cBhvr>
                                      <p:rCtr x="-1685" y="0"/>
                                    </p:animMotion>
                                  </p:childTnLst>
                                </p:cTn>
                              </p:par>
                              <p:par>
                                <p:cTn id="10" presetID="16" presetClass="entr" presetSubtype="42" fill="hold" grpId="0"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barn(outHorizontal)">
                                      <p:cBhvr>
                                        <p:cTn id="12" dur="750"/>
                                        <p:tgtEl>
                                          <p:spTgt spid="13"/>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35" presetClass="path" presetSubtype="0" decel="100000" fill="hold" grpId="1" nodeType="withEffect">
                                  <p:stCondLst>
                                    <p:cond delay="500"/>
                                  </p:stCondLst>
                                  <p:childTnLst>
                                    <p:animMotion origin="layout" path="M 3.18866E-6 3.92646E-6 L -0.03357 3.92646E-6 " pathEditMode="relative" rAng="0" ptsTypes="AA">
                                      <p:cBhvr>
                                        <p:cTn id="17" dur="500" spd="-100000" fill="hold"/>
                                        <p:tgtEl>
                                          <p:spTgt spid="80"/>
                                        </p:tgtEl>
                                        <p:attrNameLst>
                                          <p:attrName>ppt_x</p:attrName>
                                          <p:attrName>ppt_y</p:attrName>
                                        </p:attrNameLst>
                                      </p:cBhvr>
                                      <p:rCtr x="-1685" y="0"/>
                                    </p:animMotion>
                                  </p:childTnLst>
                                </p:cTn>
                              </p:par>
                              <p:par>
                                <p:cTn id="18" presetID="10" presetClass="entr" presetSubtype="0" fill="hold" grpId="0" nodeType="withEffect">
                                  <p:stCondLst>
                                    <p:cond delay="50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42" presetClass="path" presetSubtype="0" decel="100000" fill="hold" grpId="1" nodeType="withEffect">
                                  <p:stCondLst>
                                    <p:cond delay="500"/>
                                  </p:stCondLst>
                                  <p:childTnLst>
                                    <p:animMotion origin="layout" path="M -4.20475E-6 1.23014E-6 L -4.20475E-6 0.05084 " pathEditMode="relative" rAng="0" ptsTypes="AA">
                                      <p:cBhvr>
                                        <p:cTn id="22" dur="750" spd="-100000" fill="hold"/>
                                        <p:tgtEl>
                                          <p:spTgt spid="78"/>
                                        </p:tgtEl>
                                        <p:attrNameLst>
                                          <p:attrName>ppt_x</p:attrName>
                                          <p:attrName>ppt_y</p:attrName>
                                        </p:attrNameLst>
                                      </p:cBhvr>
                                      <p:rCtr x="0" y="2542"/>
                                    </p:animMotion>
                                  </p:childTnLst>
                                </p:cTn>
                              </p:par>
                              <p:par>
                                <p:cTn id="23" presetID="10" presetClass="entr" presetSubtype="0" fill="hold" grpId="0" nodeType="withEffect">
                                  <p:stCondLst>
                                    <p:cond delay="5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42" presetClass="path" presetSubtype="0" decel="100000" fill="hold" grpId="1" nodeType="withEffect">
                                  <p:stCondLst>
                                    <p:cond delay="500"/>
                                  </p:stCondLst>
                                  <p:childTnLst>
                                    <p:animMotion origin="layout" path="M -4.20475E-6 1.23014E-6 L -4.20475E-6 0.05084 " pathEditMode="relative" rAng="0" ptsTypes="AA">
                                      <p:cBhvr>
                                        <p:cTn id="27" dur="750" spd="-100000" fill="hold"/>
                                        <p:tgtEl>
                                          <p:spTgt spid="54"/>
                                        </p:tgtEl>
                                        <p:attrNameLst>
                                          <p:attrName>ppt_x</p:attrName>
                                          <p:attrName>ppt_y</p:attrName>
                                        </p:attrNameLst>
                                      </p:cBhvr>
                                      <p:rCtr x="0" y="2542"/>
                                    </p:animMotion>
                                  </p:childTnLst>
                                </p:cTn>
                              </p:par>
                              <p:par>
                                <p:cTn id="28" presetID="10" presetClass="entr" presetSubtype="0" fill="hold" grpId="0" nodeType="withEffect">
                                  <p:stCondLst>
                                    <p:cond delay="500"/>
                                  </p:stCondLs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childTnLst>
                                </p:cTn>
                              </p:par>
                              <p:par>
                                <p:cTn id="31" presetID="42" presetClass="path" presetSubtype="0" decel="100000" fill="hold" grpId="1" nodeType="withEffect">
                                  <p:stCondLst>
                                    <p:cond delay="500"/>
                                  </p:stCondLst>
                                  <p:childTnLst>
                                    <p:animMotion origin="layout" path="M -4.20475E-6 1.23014E-6 L -4.20475E-6 0.05084 " pathEditMode="relative" rAng="0" ptsTypes="AA">
                                      <p:cBhvr>
                                        <p:cTn id="32" dur="750" spd="-100000" fill="hold"/>
                                        <p:tgtEl>
                                          <p:spTgt spid="79"/>
                                        </p:tgtEl>
                                        <p:attrNameLst>
                                          <p:attrName>ppt_x</p:attrName>
                                          <p:attrName>ppt_y</p:attrName>
                                        </p:attrNameLst>
                                      </p:cBhvr>
                                      <p:rCtr x="0" y="2542"/>
                                    </p:animMotion>
                                  </p:childTnLst>
                                </p:cTn>
                              </p:par>
                              <p:par>
                                <p:cTn id="33" presetID="10" presetClass="entr" presetSubtype="0" fill="hold" grpId="0" nodeType="withEffect">
                                  <p:stCondLst>
                                    <p:cond delay="50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par>
                                <p:cTn id="36" presetID="42" presetClass="path" presetSubtype="0" decel="100000" fill="hold" grpId="1" nodeType="withEffect">
                                  <p:stCondLst>
                                    <p:cond delay="500"/>
                                  </p:stCondLst>
                                  <p:childTnLst>
                                    <p:animMotion origin="layout" path="M -4.20475E-6 1.23014E-6 L -4.20475E-6 0.05084 " pathEditMode="relative" rAng="0" ptsTypes="AA">
                                      <p:cBhvr>
                                        <p:cTn id="37" dur="750" spd="-100000" fill="hold"/>
                                        <p:tgtEl>
                                          <p:spTgt spid="49"/>
                                        </p:tgtEl>
                                        <p:attrNameLst>
                                          <p:attrName>ppt_x</p:attrName>
                                          <p:attrName>ppt_y</p:attrName>
                                        </p:attrNameLst>
                                      </p:cBhvr>
                                      <p:rCtr x="0" y="2542"/>
                                    </p:animMotion>
                                  </p:childTnLst>
                                </p:cTn>
                              </p:par>
                              <p:par>
                                <p:cTn id="38" presetID="10" presetClass="entr" presetSubtype="0" fill="hold" grpId="0" nodeType="withEffect">
                                  <p:stCondLst>
                                    <p:cond delay="50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par>
                                <p:cTn id="41" presetID="42" presetClass="path" presetSubtype="0" decel="100000" fill="hold" grpId="1" nodeType="withEffect">
                                  <p:stCondLst>
                                    <p:cond delay="500"/>
                                  </p:stCondLst>
                                  <p:childTnLst>
                                    <p:animMotion origin="layout" path="M -4.20475E-6 1.23014E-6 L -4.20475E-6 0.05084 " pathEditMode="relative" rAng="0" ptsTypes="AA">
                                      <p:cBhvr>
                                        <p:cTn id="42" dur="750" spd="-100000" fill="hold"/>
                                        <p:tgtEl>
                                          <p:spTgt spid="75"/>
                                        </p:tgtEl>
                                        <p:attrNameLst>
                                          <p:attrName>ppt_x</p:attrName>
                                          <p:attrName>ppt_y</p:attrName>
                                        </p:attrNameLst>
                                      </p:cBhvr>
                                      <p:rCtr x="0" y="2542"/>
                                    </p:animMotion>
                                  </p:childTnLst>
                                </p:cTn>
                              </p:par>
                              <p:par>
                                <p:cTn id="43" presetID="10" presetClass="entr" presetSubtype="0" fill="hold" grpId="0" nodeType="withEffect">
                                  <p:stCondLst>
                                    <p:cond delay="50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42" presetClass="path" presetSubtype="0" decel="100000" fill="hold" grpId="1" nodeType="withEffect">
                                  <p:stCondLst>
                                    <p:cond delay="500"/>
                                  </p:stCondLst>
                                  <p:childTnLst>
                                    <p:animMotion origin="layout" path="M -4.20475E-6 1.23014E-6 L -4.20475E-6 0.05084 " pathEditMode="relative" rAng="0" ptsTypes="AA">
                                      <p:cBhvr>
                                        <p:cTn id="47" dur="750" spd="-100000" fill="hold"/>
                                        <p:tgtEl>
                                          <p:spTgt spid="66"/>
                                        </p:tgtEl>
                                        <p:attrNameLst>
                                          <p:attrName>ppt_x</p:attrName>
                                          <p:attrName>ppt_y</p:attrName>
                                        </p:attrNameLst>
                                      </p:cBhvr>
                                      <p:rCtr x="0" y="2542"/>
                                    </p:animMotion>
                                  </p:childTnLst>
                                </p:cTn>
                              </p:par>
                              <p:par>
                                <p:cTn id="48" presetID="10" presetClass="entr" presetSubtype="0" fill="hold" grpId="0" nodeType="withEffect">
                                  <p:stCondLst>
                                    <p:cond delay="500"/>
                                  </p:stCondLst>
                                  <p:childTnLst>
                                    <p:set>
                                      <p:cBhvr>
                                        <p:cTn id="49" dur="1" fill="hold">
                                          <p:stCondLst>
                                            <p:cond delay="0"/>
                                          </p:stCondLst>
                                        </p:cTn>
                                        <p:tgtEl>
                                          <p:spTgt spid="74"/>
                                        </p:tgtEl>
                                        <p:attrNameLst>
                                          <p:attrName>style.visibility</p:attrName>
                                        </p:attrNameLst>
                                      </p:cBhvr>
                                      <p:to>
                                        <p:strVal val="visible"/>
                                      </p:to>
                                    </p:set>
                                    <p:animEffect transition="in" filter="fade">
                                      <p:cBhvr>
                                        <p:cTn id="50" dur="500"/>
                                        <p:tgtEl>
                                          <p:spTgt spid="74"/>
                                        </p:tgtEl>
                                      </p:cBhvr>
                                    </p:animEffect>
                                  </p:childTnLst>
                                </p:cTn>
                              </p:par>
                              <p:par>
                                <p:cTn id="51" presetID="42" presetClass="path" presetSubtype="0" decel="100000" fill="hold" grpId="1" nodeType="withEffect">
                                  <p:stCondLst>
                                    <p:cond delay="500"/>
                                  </p:stCondLst>
                                  <p:childTnLst>
                                    <p:animMotion origin="layout" path="M -4.20475E-6 1.23014E-6 L -4.20475E-6 0.05084 " pathEditMode="relative" rAng="0" ptsTypes="AA">
                                      <p:cBhvr>
                                        <p:cTn id="52" dur="750" spd="-100000" fill="hold"/>
                                        <p:tgtEl>
                                          <p:spTgt spid="74"/>
                                        </p:tgtEl>
                                        <p:attrNameLst>
                                          <p:attrName>ppt_x</p:attrName>
                                          <p:attrName>ppt_y</p:attrName>
                                        </p:attrNameLst>
                                      </p:cBhvr>
                                      <p:rCtr x="0" y="2542"/>
                                    </p:animMotion>
                                  </p:childTnLst>
                                </p:cTn>
                              </p:par>
                              <p:par>
                                <p:cTn id="53" presetID="10" presetClass="entr" presetSubtype="0" fill="hold" grpId="0" nodeType="withEffect">
                                  <p:stCondLst>
                                    <p:cond delay="50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42" presetClass="path" presetSubtype="0" decel="100000" fill="hold" grpId="1" nodeType="withEffect">
                                  <p:stCondLst>
                                    <p:cond delay="500"/>
                                  </p:stCondLst>
                                  <p:childTnLst>
                                    <p:animMotion origin="layout" path="M -4.20475E-6 1.23014E-6 L -4.20475E-6 0.05084 " pathEditMode="relative" rAng="0" ptsTypes="AA">
                                      <p:cBhvr>
                                        <p:cTn id="57" dur="750" spd="-100000" fill="hold"/>
                                        <p:tgtEl>
                                          <p:spTgt spid="52"/>
                                        </p:tgtEl>
                                        <p:attrNameLst>
                                          <p:attrName>ppt_x</p:attrName>
                                          <p:attrName>ppt_y</p:attrName>
                                        </p:attrNameLst>
                                      </p:cBhvr>
                                      <p:rCtr x="0" y="2542"/>
                                    </p:animMotion>
                                  </p:childTnLst>
                                </p:cTn>
                              </p:par>
                              <p:par>
                                <p:cTn id="58" presetID="10" presetClass="entr" presetSubtype="0" fill="hold" grpId="0" nodeType="withEffect">
                                  <p:stCondLst>
                                    <p:cond delay="1000"/>
                                  </p:stCondLst>
                                  <p:childTnLst>
                                    <p:set>
                                      <p:cBhvr>
                                        <p:cTn id="59" dur="1" fill="hold">
                                          <p:stCondLst>
                                            <p:cond delay="0"/>
                                          </p:stCondLst>
                                        </p:cTn>
                                        <p:tgtEl>
                                          <p:spTgt spid="87"/>
                                        </p:tgtEl>
                                        <p:attrNameLst>
                                          <p:attrName>style.visibility</p:attrName>
                                        </p:attrNameLst>
                                      </p:cBhvr>
                                      <p:to>
                                        <p:strVal val="visible"/>
                                      </p:to>
                                    </p:set>
                                    <p:animEffect transition="in" filter="fade">
                                      <p:cBhvr>
                                        <p:cTn id="60" dur="500"/>
                                        <p:tgtEl>
                                          <p:spTgt spid="87"/>
                                        </p:tgtEl>
                                      </p:cBhvr>
                                    </p:animEffect>
                                  </p:childTnLst>
                                </p:cTn>
                              </p:par>
                              <p:par>
                                <p:cTn id="61" presetID="42" presetClass="path" presetSubtype="0" decel="100000" fill="hold" grpId="1" nodeType="withEffect">
                                  <p:stCondLst>
                                    <p:cond delay="1000"/>
                                  </p:stCondLst>
                                  <p:childTnLst>
                                    <p:animMotion origin="layout" path="M -4.20475E-6 1.23014E-6 L -4.20475E-6 0.05084 " pathEditMode="relative" rAng="0" ptsTypes="AA">
                                      <p:cBhvr>
                                        <p:cTn id="62" dur="750" spd="-100000" fill="hold"/>
                                        <p:tgtEl>
                                          <p:spTgt spid="87"/>
                                        </p:tgtEl>
                                        <p:attrNameLst>
                                          <p:attrName>ppt_x</p:attrName>
                                          <p:attrName>ppt_y</p:attrName>
                                        </p:attrNameLst>
                                      </p:cBhvr>
                                      <p:rCtr x="0" y="2542"/>
                                    </p:animMotion>
                                  </p:childTnLst>
                                </p:cTn>
                              </p:par>
                              <p:par>
                                <p:cTn id="63" presetID="10" presetClass="entr" presetSubtype="0" fill="hold" grpId="0" nodeType="withEffect">
                                  <p:stCondLst>
                                    <p:cond delay="1000"/>
                                  </p:stCondLst>
                                  <p:childTnLst>
                                    <p:set>
                                      <p:cBhvr>
                                        <p:cTn id="64" dur="1" fill="hold">
                                          <p:stCondLst>
                                            <p:cond delay="0"/>
                                          </p:stCondLst>
                                        </p:cTn>
                                        <p:tgtEl>
                                          <p:spTgt spid="81"/>
                                        </p:tgtEl>
                                        <p:attrNameLst>
                                          <p:attrName>style.visibility</p:attrName>
                                        </p:attrNameLst>
                                      </p:cBhvr>
                                      <p:to>
                                        <p:strVal val="visible"/>
                                      </p:to>
                                    </p:set>
                                    <p:animEffect transition="in" filter="fade">
                                      <p:cBhvr>
                                        <p:cTn id="65" dur="500"/>
                                        <p:tgtEl>
                                          <p:spTgt spid="81"/>
                                        </p:tgtEl>
                                      </p:cBhvr>
                                    </p:animEffect>
                                  </p:childTnLst>
                                </p:cTn>
                              </p:par>
                              <p:par>
                                <p:cTn id="66" presetID="42" presetClass="path" presetSubtype="0" decel="100000" fill="hold" grpId="1" nodeType="withEffect">
                                  <p:stCondLst>
                                    <p:cond delay="1000"/>
                                  </p:stCondLst>
                                  <p:childTnLst>
                                    <p:animMotion origin="layout" path="M -4.20475E-6 1.23014E-6 L -4.20475E-6 0.05084 " pathEditMode="relative" rAng="0" ptsTypes="AA">
                                      <p:cBhvr>
                                        <p:cTn id="67" dur="750" spd="-100000" fill="hold"/>
                                        <p:tgtEl>
                                          <p:spTgt spid="81"/>
                                        </p:tgtEl>
                                        <p:attrNameLst>
                                          <p:attrName>ppt_x</p:attrName>
                                          <p:attrName>ppt_y</p:attrName>
                                        </p:attrNameLst>
                                      </p:cBhvr>
                                      <p:rCtr x="0" y="2542"/>
                                    </p:animMotion>
                                  </p:childTnLst>
                                </p:cTn>
                              </p:par>
                              <p:par>
                                <p:cTn id="68" presetID="10" presetClass="entr" presetSubtype="0" fill="hold" grpId="0" nodeType="withEffect">
                                  <p:stCondLst>
                                    <p:cond delay="100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par>
                                <p:cTn id="71" presetID="42" presetClass="path" presetSubtype="0" decel="100000" fill="hold" grpId="1" nodeType="withEffect">
                                  <p:stCondLst>
                                    <p:cond delay="1000"/>
                                  </p:stCondLst>
                                  <p:childTnLst>
                                    <p:animMotion origin="layout" path="M -4.20475E-6 1.23014E-6 L -4.20475E-6 0.05084 " pathEditMode="relative" rAng="0" ptsTypes="AA">
                                      <p:cBhvr>
                                        <p:cTn id="72" dur="750" spd="-100000" fill="hold"/>
                                        <p:tgtEl>
                                          <p:spTgt spid="88"/>
                                        </p:tgtEl>
                                        <p:attrNameLst>
                                          <p:attrName>ppt_x</p:attrName>
                                          <p:attrName>ppt_y</p:attrName>
                                        </p:attrNameLst>
                                      </p:cBhvr>
                                      <p:rCtr x="0" y="2542"/>
                                    </p:animMotion>
                                  </p:childTnLst>
                                </p:cTn>
                              </p:par>
                              <p:par>
                                <p:cTn id="73" presetID="10" presetClass="entr" presetSubtype="0" fill="hold" grpId="0" nodeType="withEffect">
                                  <p:stCondLst>
                                    <p:cond delay="1000"/>
                                  </p:stCondLst>
                                  <p:childTnLst>
                                    <p:set>
                                      <p:cBhvr>
                                        <p:cTn id="74" dur="1" fill="hold">
                                          <p:stCondLst>
                                            <p:cond delay="0"/>
                                          </p:stCondLst>
                                        </p:cTn>
                                        <p:tgtEl>
                                          <p:spTgt spid="82"/>
                                        </p:tgtEl>
                                        <p:attrNameLst>
                                          <p:attrName>style.visibility</p:attrName>
                                        </p:attrNameLst>
                                      </p:cBhvr>
                                      <p:to>
                                        <p:strVal val="visible"/>
                                      </p:to>
                                    </p:set>
                                    <p:animEffect transition="in" filter="fade">
                                      <p:cBhvr>
                                        <p:cTn id="75" dur="500"/>
                                        <p:tgtEl>
                                          <p:spTgt spid="82"/>
                                        </p:tgtEl>
                                      </p:cBhvr>
                                    </p:animEffect>
                                  </p:childTnLst>
                                </p:cTn>
                              </p:par>
                              <p:par>
                                <p:cTn id="76" presetID="42" presetClass="path" presetSubtype="0" decel="100000" fill="hold" grpId="1" nodeType="withEffect">
                                  <p:stCondLst>
                                    <p:cond delay="1000"/>
                                  </p:stCondLst>
                                  <p:childTnLst>
                                    <p:animMotion origin="layout" path="M -4.20475E-6 1.23014E-6 L -4.20475E-6 0.05084 " pathEditMode="relative" rAng="0" ptsTypes="AA">
                                      <p:cBhvr>
                                        <p:cTn id="77" dur="750" spd="-100000" fill="hold"/>
                                        <p:tgtEl>
                                          <p:spTgt spid="82"/>
                                        </p:tgtEl>
                                        <p:attrNameLst>
                                          <p:attrName>ppt_x</p:attrName>
                                          <p:attrName>ppt_y</p:attrName>
                                        </p:attrNameLst>
                                      </p:cBhvr>
                                      <p:rCtr x="0" y="2542"/>
                                    </p:animMotion>
                                  </p:childTnLst>
                                </p:cTn>
                              </p:par>
                              <p:par>
                                <p:cTn id="78" presetID="10" presetClass="entr" presetSubtype="0" fill="hold" grpId="0" nodeType="withEffect">
                                  <p:stCondLst>
                                    <p:cond delay="1000"/>
                                  </p:stCondLst>
                                  <p:childTnLst>
                                    <p:set>
                                      <p:cBhvr>
                                        <p:cTn id="79" dur="1" fill="hold">
                                          <p:stCondLst>
                                            <p:cond delay="0"/>
                                          </p:stCondLst>
                                        </p:cTn>
                                        <p:tgtEl>
                                          <p:spTgt spid="2"/>
                                        </p:tgtEl>
                                        <p:attrNameLst>
                                          <p:attrName>style.visibility</p:attrName>
                                        </p:attrNameLst>
                                      </p:cBhvr>
                                      <p:to>
                                        <p:strVal val="visible"/>
                                      </p:to>
                                    </p:set>
                                    <p:animEffect transition="in" filter="fade">
                                      <p:cBhvr>
                                        <p:cTn id="80" dur="500"/>
                                        <p:tgtEl>
                                          <p:spTgt spid="2"/>
                                        </p:tgtEl>
                                      </p:cBhvr>
                                    </p:animEffect>
                                  </p:childTnLst>
                                </p:cTn>
                              </p:par>
                              <p:par>
                                <p:cTn id="81" presetID="35" presetClass="path" presetSubtype="0" decel="100000" fill="hold" grpId="1" nodeType="withEffect">
                                  <p:stCondLst>
                                    <p:cond delay="1000"/>
                                  </p:stCondLst>
                                  <p:childTnLst>
                                    <p:animMotion origin="layout" path="M 4.76385E-6 -6.58193E-7 L -0.03358 -6.58193E-7 " pathEditMode="relative" rAng="0" ptsTypes="AA">
                                      <p:cBhvr>
                                        <p:cTn id="82" dur="500" spd="-100000" fill="hold"/>
                                        <p:tgtEl>
                                          <p:spTgt spid="2"/>
                                        </p:tgtEl>
                                        <p:attrNameLst>
                                          <p:attrName>ppt_x</p:attrName>
                                          <p:attrName>ppt_y</p:attrName>
                                        </p:attrNameLst>
                                      </p:cBhvr>
                                      <p:rCtr x="-1685" y="0"/>
                                    </p:animMotion>
                                  </p:childTnLst>
                                </p:cTn>
                              </p:par>
                              <p:par>
                                <p:cTn id="83" presetID="10" presetClass="entr" presetSubtype="0" fill="hold" nodeType="withEffect">
                                  <p:stCondLst>
                                    <p:cond delay="150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par>
                                <p:cTn id="86" presetID="42" presetClass="path" presetSubtype="0" decel="100000" fill="hold" nodeType="withEffect">
                                  <p:stCondLst>
                                    <p:cond delay="1500"/>
                                  </p:stCondLst>
                                  <p:childTnLst>
                                    <p:animMotion origin="layout" path="M -4.20475E-6 1.23014E-6 L -4.20475E-6 0.05084 " pathEditMode="relative" rAng="0" ptsTypes="AA">
                                      <p:cBhvr>
                                        <p:cTn id="87" dur="750" spd="-100000" fill="hold"/>
                                        <p:tgtEl>
                                          <p:spTgt spid="15"/>
                                        </p:tgtEl>
                                        <p:attrNameLst>
                                          <p:attrName>ppt_x</p:attrName>
                                          <p:attrName>ppt_y</p:attrName>
                                        </p:attrNameLst>
                                      </p:cBhvr>
                                      <p:rCtr x="0" y="2542"/>
                                    </p:animMotion>
                                  </p:childTnLst>
                                </p:cTn>
                              </p:par>
                              <p:par>
                                <p:cTn id="88" presetID="10" presetClass="entr" presetSubtype="0" fill="hold" nodeType="withEffect">
                                  <p:stCondLst>
                                    <p:cond delay="150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500"/>
                                        <p:tgtEl>
                                          <p:spTgt spid="16"/>
                                        </p:tgtEl>
                                      </p:cBhvr>
                                    </p:animEffect>
                                  </p:childTnLst>
                                </p:cTn>
                              </p:par>
                              <p:par>
                                <p:cTn id="91" presetID="42" presetClass="path" presetSubtype="0" decel="100000" fill="hold" nodeType="withEffect">
                                  <p:stCondLst>
                                    <p:cond delay="1500"/>
                                  </p:stCondLst>
                                  <p:childTnLst>
                                    <p:animMotion origin="layout" path="M -4.20475E-6 1.23014E-6 L -4.20475E-6 0.05084 " pathEditMode="relative" rAng="0" ptsTypes="AA">
                                      <p:cBhvr>
                                        <p:cTn id="92" dur="750" spd="-100000" fill="hold"/>
                                        <p:tgtEl>
                                          <p:spTgt spid="16"/>
                                        </p:tgtEl>
                                        <p:attrNameLst>
                                          <p:attrName>ppt_x</p:attrName>
                                          <p:attrName>ppt_y</p:attrName>
                                        </p:attrNameLst>
                                      </p:cBhvr>
                                      <p:rCtr x="0" y="2542"/>
                                    </p:animMotion>
                                  </p:childTnLst>
                                </p:cTn>
                              </p:par>
                              <p:par>
                                <p:cTn id="93" presetID="10" presetClass="entr" presetSubtype="0" fill="hold" nodeType="withEffect">
                                  <p:stCondLst>
                                    <p:cond delay="150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500"/>
                                        <p:tgtEl>
                                          <p:spTgt spid="18"/>
                                        </p:tgtEl>
                                      </p:cBhvr>
                                    </p:animEffect>
                                  </p:childTnLst>
                                </p:cTn>
                              </p:par>
                              <p:par>
                                <p:cTn id="96" presetID="42" presetClass="path" presetSubtype="0" decel="100000" fill="hold" nodeType="withEffect">
                                  <p:stCondLst>
                                    <p:cond delay="1500"/>
                                  </p:stCondLst>
                                  <p:childTnLst>
                                    <p:animMotion origin="layout" path="M -4.20475E-6 1.23014E-6 L -4.20475E-6 0.05084 " pathEditMode="relative" rAng="0" ptsTypes="AA">
                                      <p:cBhvr>
                                        <p:cTn id="97" dur="750" spd="-100000" fill="hold"/>
                                        <p:tgtEl>
                                          <p:spTgt spid="18"/>
                                        </p:tgtEl>
                                        <p:attrNameLst>
                                          <p:attrName>ppt_x</p:attrName>
                                          <p:attrName>ppt_y</p:attrName>
                                        </p:attrNameLst>
                                      </p:cBhvr>
                                      <p:rCtr x="0" y="2542"/>
                                    </p:animMotion>
                                  </p:childTnLst>
                                </p:cTn>
                              </p:par>
                              <p:par>
                                <p:cTn id="98" presetID="10" presetClass="entr" presetSubtype="0" fill="hold" nodeType="withEffect">
                                  <p:stCondLst>
                                    <p:cond delay="1500"/>
                                  </p:stCondLst>
                                  <p:childTnLst>
                                    <p:set>
                                      <p:cBhvr>
                                        <p:cTn id="99" dur="1" fill="hold">
                                          <p:stCondLst>
                                            <p:cond delay="0"/>
                                          </p:stCondLst>
                                        </p:cTn>
                                        <p:tgtEl>
                                          <p:spTgt spid="19"/>
                                        </p:tgtEl>
                                        <p:attrNameLst>
                                          <p:attrName>style.visibility</p:attrName>
                                        </p:attrNameLst>
                                      </p:cBhvr>
                                      <p:to>
                                        <p:strVal val="visible"/>
                                      </p:to>
                                    </p:set>
                                    <p:animEffect transition="in" filter="fade">
                                      <p:cBhvr>
                                        <p:cTn id="100" dur="500"/>
                                        <p:tgtEl>
                                          <p:spTgt spid="19"/>
                                        </p:tgtEl>
                                      </p:cBhvr>
                                    </p:animEffect>
                                  </p:childTnLst>
                                </p:cTn>
                              </p:par>
                              <p:par>
                                <p:cTn id="101" presetID="42" presetClass="path" presetSubtype="0" decel="100000" fill="hold" nodeType="withEffect">
                                  <p:stCondLst>
                                    <p:cond delay="1500"/>
                                  </p:stCondLst>
                                  <p:childTnLst>
                                    <p:animMotion origin="layout" path="M -4.20475E-6 1.23014E-6 L -4.20475E-6 0.05084 " pathEditMode="relative" rAng="0" ptsTypes="AA">
                                      <p:cBhvr>
                                        <p:cTn id="102" dur="750" spd="-100000" fill="hold"/>
                                        <p:tgtEl>
                                          <p:spTgt spid="19"/>
                                        </p:tgtEl>
                                        <p:attrNameLst>
                                          <p:attrName>ppt_x</p:attrName>
                                          <p:attrName>ppt_y</p:attrName>
                                        </p:attrNameLst>
                                      </p:cBhvr>
                                      <p:rCtr x="0" y="2542"/>
                                    </p:animMotion>
                                  </p:childTnLst>
                                </p:cTn>
                              </p:par>
                              <p:par>
                                <p:cTn id="103" presetID="10" presetClass="entr" presetSubtype="0" fill="hold" nodeType="withEffect">
                                  <p:stCondLst>
                                    <p:cond delay="1500"/>
                                  </p:stCondLst>
                                  <p:childTnLst>
                                    <p:set>
                                      <p:cBhvr>
                                        <p:cTn id="104" dur="1" fill="hold">
                                          <p:stCondLst>
                                            <p:cond delay="0"/>
                                          </p:stCondLst>
                                        </p:cTn>
                                        <p:tgtEl>
                                          <p:spTgt spid="22"/>
                                        </p:tgtEl>
                                        <p:attrNameLst>
                                          <p:attrName>style.visibility</p:attrName>
                                        </p:attrNameLst>
                                      </p:cBhvr>
                                      <p:to>
                                        <p:strVal val="visible"/>
                                      </p:to>
                                    </p:set>
                                    <p:animEffect transition="in" filter="fade">
                                      <p:cBhvr>
                                        <p:cTn id="105" dur="500"/>
                                        <p:tgtEl>
                                          <p:spTgt spid="22"/>
                                        </p:tgtEl>
                                      </p:cBhvr>
                                    </p:animEffect>
                                  </p:childTnLst>
                                </p:cTn>
                              </p:par>
                              <p:par>
                                <p:cTn id="106" presetID="42" presetClass="path" presetSubtype="0" decel="100000" fill="hold" nodeType="withEffect">
                                  <p:stCondLst>
                                    <p:cond delay="1500"/>
                                  </p:stCondLst>
                                  <p:childTnLst>
                                    <p:animMotion origin="layout" path="M -4.20475E-6 1.23014E-6 L -4.20475E-6 0.05084 " pathEditMode="relative" rAng="0" ptsTypes="AA">
                                      <p:cBhvr>
                                        <p:cTn id="107" dur="750" spd="-100000" fill="hold"/>
                                        <p:tgtEl>
                                          <p:spTgt spid="22"/>
                                        </p:tgtEl>
                                        <p:attrNameLst>
                                          <p:attrName>ppt_x</p:attrName>
                                          <p:attrName>ppt_y</p:attrName>
                                        </p:attrNameLst>
                                      </p:cBhvr>
                                      <p:rCtr x="0" y="2542"/>
                                    </p:animMotion>
                                  </p:childTnLst>
                                </p:cTn>
                              </p:par>
                              <p:par>
                                <p:cTn id="108" presetID="10" presetClass="entr" presetSubtype="0" fill="hold" nodeType="withEffect">
                                  <p:stCondLst>
                                    <p:cond delay="1500"/>
                                  </p:stCondLst>
                                  <p:childTnLst>
                                    <p:set>
                                      <p:cBhvr>
                                        <p:cTn id="109" dur="1" fill="hold">
                                          <p:stCondLst>
                                            <p:cond delay="0"/>
                                          </p:stCondLst>
                                        </p:cTn>
                                        <p:tgtEl>
                                          <p:spTgt spid="23"/>
                                        </p:tgtEl>
                                        <p:attrNameLst>
                                          <p:attrName>style.visibility</p:attrName>
                                        </p:attrNameLst>
                                      </p:cBhvr>
                                      <p:to>
                                        <p:strVal val="visible"/>
                                      </p:to>
                                    </p:set>
                                    <p:animEffect transition="in" filter="fade">
                                      <p:cBhvr>
                                        <p:cTn id="110" dur="500"/>
                                        <p:tgtEl>
                                          <p:spTgt spid="23"/>
                                        </p:tgtEl>
                                      </p:cBhvr>
                                    </p:animEffect>
                                  </p:childTnLst>
                                </p:cTn>
                              </p:par>
                              <p:par>
                                <p:cTn id="111" presetID="42" presetClass="path" presetSubtype="0" decel="100000" fill="hold" nodeType="withEffect">
                                  <p:stCondLst>
                                    <p:cond delay="1500"/>
                                  </p:stCondLst>
                                  <p:childTnLst>
                                    <p:animMotion origin="layout" path="M -4.20475E-6 1.23014E-6 L -4.20475E-6 0.05084 " pathEditMode="relative" rAng="0" ptsTypes="AA">
                                      <p:cBhvr>
                                        <p:cTn id="112" dur="750" spd="-100000" fill="hold"/>
                                        <p:tgtEl>
                                          <p:spTgt spid="23"/>
                                        </p:tgtEl>
                                        <p:attrNameLst>
                                          <p:attrName>ppt_x</p:attrName>
                                          <p:attrName>ppt_y</p:attrName>
                                        </p:attrNameLst>
                                      </p:cBhvr>
                                      <p:rCtr x="0" y="2542"/>
                                    </p:animMotion>
                                  </p:childTnLst>
                                </p:cTn>
                              </p:par>
                              <p:par>
                                <p:cTn id="113" presetID="10" presetClass="entr" presetSubtype="0" fill="hold" nodeType="withEffect">
                                  <p:stCondLst>
                                    <p:cond delay="150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par>
                                <p:cTn id="116" presetID="42" presetClass="path" presetSubtype="0" decel="100000" fill="hold" nodeType="withEffect">
                                  <p:stCondLst>
                                    <p:cond delay="1500"/>
                                  </p:stCondLst>
                                  <p:childTnLst>
                                    <p:animMotion origin="layout" path="M -4.20475E-6 1.23014E-6 L -4.20475E-6 0.05084 " pathEditMode="relative" rAng="0" ptsTypes="AA">
                                      <p:cBhvr>
                                        <p:cTn id="117" dur="750" spd="-100000" fill="hold"/>
                                        <p:tgtEl>
                                          <p:spTgt spid="24"/>
                                        </p:tgtEl>
                                        <p:attrNameLst>
                                          <p:attrName>ppt_x</p:attrName>
                                          <p:attrName>ppt_y</p:attrName>
                                        </p:attrNameLst>
                                      </p:cBhvr>
                                      <p:rCtr x="0" y="2542"/>
                                    </p:animMotion>
                                  </p:childTnLst>
                                </p:cTn>
                              </p:par>
                            </p:childTnLst>
                          </p:cTn>
                        </p:par>
                      </p:childTnLst>
                    </p:cTn>
                  </p:par>
                  <p:par>
                    <p:cTn id="118" fill="hold">
                      <p:stCondLst>
                        <p:cond delay="indefinite"/>
                      </p:stCondLst>
                      <p:childTnLst>
                        <p:par>
                          <p:cTn id="119" fill="hold">
                            <p:stCondLst>
                              <p:cond delay="0"/>
                            </p:stCondLst>
                            <p:childTnLst>
                              <p:par>
                                <p:cTn id="120" presetID="6" presetClass="emph" presetSubtype="0" fill="hold" nodeType="clickEffect">
                                  <p:stCondLst>
                                    <p:cond delay="0"/>
                                  </p:stCondLst>
                                  <p:childTnLst>
                                    <p:animScale>
                                      <p:cBhvr>
                                        <p:cTn id="121" dur="2000" fill="hold"/>
                                        <p:tgtEl>
                                          <p:spTgt spid="3"/>
                                        </p:tgtEl>
                                      </p:cBhvr>
                                      <p:by x="150000" y="150000"/>
                                    </p:animScale>
                                  </p:childTnLst>
                                </p:cTn>
                              </p:par>
                            </p:childTnLst>
                          </p:cTn>
                        </p:par>
                      </p:childTnLst>
                    </p:cTn>
                  </p:par>
                  <p:par>
                    <p:cTn id="122" fill="hold">
                      <p:stCondLst>
                        <p:cond delay="indefinite"/>
                      </p:stCondLst>
                      <p:childTnLst>
                        <p:par>
                          <p:cTn id="123" fill="hold">
                            <p:stCondLst>
                              <p:cond delay="0"/>
                            </p:stCondLst>
                            <p:childTnLst>
                              <p:par>
                                <p:cTn id="124" presetID="6" presetClass="emph" presetSubtype="0" fill="hold" nodeType="clickEffect">
                                  <p:stCondLst>
                                    <p:cond delay="0"/>
                                  </p:stCondLst>
                                  <p:childTnLst>
                                    <p:animScale>
                                      <p:cBhvr>
                                        <p:cTn id="125" dur="2000" fill="hold"/>
                                        <p:tgtEl>
                                          <p:spTgt spid="3"/>
                                        </p:tgtEl>
                                      </p:cBhvr>
                                      <p:by x="150000" y="150000"/>
                                    </p:animScale>
                                  </p:childTnLst>
                                </p:cTn>
                              </p:par>
                            </p:childTnLst>
                          </p:cTn>
                        </p:par>
                      </p:childTnLst>
                    </p:cTn>
                  </p:par>
                  <p:par>
                    <p:cTn id="126" fill="hold">
                      <p:stCondLst>
                        <p:cond delay="indefinite"/>
                      </p:stCondLst>
                      <p:childTnLst>
                        <p:par>
                          <p:cTn id="127" fill="hold">
                            <p:stCondLst>
                              <p:cond delay="0"/>
                            </p:stCondLst>
                            <p:childTnLst>
                              <p:par>
                                <p:cTn id="128" presetID="6" presetClass="emph" presetSubtype="0" fill="hold" nodeType="clickEffect">
                                  <p:stCondLst>
                                    <p:cond delay="0"/>
                                  </p:stCondLst>
                                  <p:childTnLst>
                                    <p:animScale>
                                      <p:cBhvr>
                                        <p:cTn id="129"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80" grpId="0" animBg="1"/>
      <p:bldP spid="80" grpId="1" animBg="1"/>
      <p:bldP spid="70" grpId="0" animBg="1"/>
      <p:bldP spid="70" grpId="1" animBg="1"/>
      <p:bldP spid="49" grpId="0"/>
      <p:bldP spid="49" grpId="1"/>
      <p:bldP spid="52" grpId="0"/>
      <p:bldP spid="52" grpId="1"/>
      <p:bldP spid="54" grpId="0"/>
      <p:bldP spid="54" grpId="1"/>
      <p:bldP spid="66" grpId="0"/>
      <p:bldP spid="66" grpId="1"/>
      <p:bldP spid="74" grpId="0" animBg="1"/>
      <p:bldP spid="74" grpId="1" animBg="1"/>
      <p:bldP spid="75" grpId="0" animBg="1"/>
      <p:bldP spid="75" grpId="1" animBg="1"/>
      <p:bldP spid="78" grpId="0" animBg="1"/>
      <p:bldP spid="78" grpId="1" animBg="1"/>
      <p:bldP spid="79" grpId="0" animBg="1"/>
      <p:bldP spid="79" grpId="1" animBg="1"/>
      <p:bldP spid="81" grpId="0"/>
      <p:bldP spid="81" grpId="1"/>
      <p:bldP spid="82" grpId="0"/>
      <p:bldP spid="82" grpId="1"/>
      <p:bldP spid="87" grpId="0" animBg="1"/>
      <p:bldP spid="87" grpId="1" animBg="1"/>
      <p:bldP spid="88" grpId="0" animBg="1"/>
      <p:bldP spid="88" grpId="1"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a:xfrm>
            <a:off x="274639" y="68262"/>
            <a:ext cx="11889564" cy="917575"/>
          </a:xfrm>
        </p:spPr>
        <p:txBody>
          <a:bodyPr/>
          <a:lstStyle/>
          <a:p>
            <a:r>
              <a:rPr lang="en-US" dirty="0"/>
              <a:t>Full stack of cloud management capabilities</a:t>
            </a:r>
          </a:p>
        </p:txBody>
      </p: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6188846" y="5316509"/>
            <a:ext cx="539" cy="268863"/>
          </a:xfrm>
          <a:prstGeom prst="line">
            <a:avLst/>
          </a:prstGeom>
          <a:ln w="25400">
            <a:solidFill>
              <a:schemeClr val="accent6">
                <a:lumMod val="90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3A5BE63-042F-4368-A3C0-42E53C2DFD9B}"/>
              </a:ext>
            </a:extLst>
          </p:cNvPr>
          <p:cNvGrpSpPr/>
          <p:nvPr/>
        </p:nvGrpSpPr>
        <p:grpSpPr>
          <a:xfrm>
            <a:off x="1267746" y="1294350"/>
            <a:ext cx="9551808" cy="3499977"/>
            <a:chOff x="1267746" y="1294350"/>
            <a:chExt cx="9551808" cy="3499977"/>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4544561" y="1544232"/>
              <a:ext cx="3302977" cy="3250095"/>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9013312" y="3098877"/>
              <a:ext cx="1381030" cy="549685"/>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63"/>
              <a:r>
                <a:rPr lang="en-US" sz="1800" b="1">
                  <a:gradFill>
                    <a:gsLst>
                      <a:gs pos="78761">
                        <a:srgbClr val="353535"/>
                      </a:gs>
                      <a:gs pos="0">
                        <a:srgbClr val="353535"/>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8597556" y="1294350"/>
              <a:ext cx="1224341" cy="549685"/>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63"/>
              <a:r>
                <a:rPr lang="en-US" sz="1800" b="1">
                  <a:gradFill>
                    <a:gsLst>
                      <a:gs pos="78761">
                        <a:srgbClr val="353535"/>
                      </a:gs>
                      <a:gs pos="0">
                        <a:srgbClr val="353535"/>
                      </a:gs>
                    </a:gsLst>
                    <a:lin ang="5400000" scaled="0"/>
                  </a:gradFill>
                  <a:latin typeface="Segoe UI" panose="020B0502040204020203" pitchFamily="34" charset="0"/>
                  <a:cs typeface="Segoe UI" panose="020B0502040204020203" pitchFamily="34" charset="0"/>
                </a:rPr>
                <a:t>SECURE</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617925" y="3098877"/>
              <a:ext cx="1751175" cy="549685"/>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63"/>
              <a:r>
                <a:rPr lang="en-US" sz="1800" b="1" spc="5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2445763" y="1294350"/>
              <a:ext cx="1337149" cy="549685"/>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63"/>
              <a:r>
                <a:rPr lang="en-US" sz="1800" b="1">
                  <a:gradFill>
                    <a:gsLst>
                      <a:gs pos="78761">
                        <a:srgbClr val="353535"/>
                      </a:gs>
                      <a:gs pos="0">
                        <a:srgbClr val="353535"/>
                      </a:gs>
                    </a:gsLst>
                    <a:lin ang="5400000" scaled="0"/>
                  </a:gradFill>
                  <a:latin typeface="Segoe UI" panose="020B0502040204020203" pitchFamily="34" charset="0"/>
                  <a:cs typeface="Segoe UI" panose="020B0502040204020203" pitchFamily="34" charset="0"/>
                </a:rPr>
                <a:t>GOVERN</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4909667" y="1883868"/>
              <a:ext cx="2578992" cy="25789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8605961" y="1733360"/>
              <a:ext cx="2134987" cy="729918"/>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99">
                  <a:gradFill>
                    <a:gsLst>
                      <a:gs pos="78761">
                        <a:srgbClr val="353535"/>
                      </a:gs>
                      <a:gs pos="0">
                        <a:srgbClr val="353535"/>
                      </a:gs>
                    </a:gsLst>
                    <a:lin ang="5400000" scaled="0"/>
                  </a:gradFill>
                  <a:latin typeface="Segoe UI" panose="020B0502040204020203" pitchFamily="34" charset="0"/>
                  <a:cs typeface="Segoe UI" panose="020B0502040204020203" pitchFamily="34" charset="0"/>
                </a:rPr>
                <a:t>Security Management</a:t>
              </a:r>
            </a:p>
            <a:p>
              <a:pPr defTabSz="950938">
                <a:lnSpc>
                  <a:spcPct val="90000"/>
                </a:lnSpc>
                <a:spcBef>
                  <a:spcPts val="300"/>
                </a:spcBef>
                <a:defRPr/>
              </a:pPr>
              <a:r>
                <a:rPr lang="en-US" sz="1399">
                  <a:gradFill>
                    <a:gsLst>
                      <a:gs pos="78761">
                        <a:srgbClr val="353535"/>
                      </a:gs>
                      <a:gs pos="0">
                        <a:srgbClr val="353535"/>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9023255" y="3424795"/>
              <a:ext cx="1796299" cy="729918"/>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99">
                  <a:gradFill>
                    <a:gsLst>
                      <a:gs pos="78761">
                        <a:srgbClr val="353535"/>
                      </a:gs>
                      <a:gs pos="0">
                        <a:srgbClr val="353535"/>
                      </a:gs>
                    </a:gsLst>
                    <a:lin ang="5400000" scaled="0"/>
                  </a:gradFill>
                  <a:latin typeface="Segoe UI" panose="020B0502040204020203" pitchFamily="34" charset="0"/>
                  <a:cs typeface="Segoe UI" panose="020B0502040204020203" pitchFamily="34" charset="0"/>
                </a:rPr>
                <a:t>Backup</a:t>
              </a:r>
            </a:p>
            <a:p>
              <a:pPr defTabSz="950938">
                <a:lnSpc>
                  <a:spcPct val="90000"/>
                </a:lnSpc>
                <a:spcBef>
                  <a:spcPts val="300"/>
                </a:spcBef>
                <a:defRPr/>
              </a:pPr>
              <a:r>
                <a:rPr lang="en-US" sz="1399">
                  <a:gradFill>
                    <a:gsLst>
                      <a:gs pos="78761">
                        <a:srgbClr val="353535"/>
                      </a:gs>
                      <a:gs pos="0">
                        <a:srgbClr val="353535"/>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811974" y="1733360"/>
              <a:ext cx="1961426" cy="729918"/>
            </a:xfrm>
            <a:prstGeom prst="rect">
              <a:avLst/>
            </a:prstGeom>
            <a:noFill/>
          </p:spPr>
          <p:txBody>
            <a:bodyPr wrap="none" lIns="182854" tIns="146283" rIns="182854" bIns="146283" rtlCol="0">
              <a:spAutoFit/>
            </a:bodyPr>
            <a:lstStyle/>
            <a:p>
              <a:pPr algn="r" defTabSz="950938">
                <a:lnSpc>
                  <a:spcPct val="90000"/>
                </a:lnSpc>
                <a:spcBef>
                  <a:spcPts val="300"/>
                </a:spcBef>
                <a:defRPr/>
              </a:pPr>
              <a:r>
                <a:rPr lang="en-US" sz="1399">
                  <a:gradFill>
                    <a:gsLst>
                      <a:gs pos="78761">
                        <a:srgbClr val="353535"/>
                      </a:gs>
                      <a:gs pos="0">
                        <a:srgbClr val="353535"/>
                      </a:gs>
                    </a:gsLst>
                    <a:lin ang="5400000" scaled="0"/>
                  </a:gradFill>
                  <a:latin typeface="Segoe UI" panose="020B0502040204020203" pitchFamily="34" charset="0"/>
                  <a:cs typeface="Segoe UI" panose="020B0502040204020203" pitchFamily="34" charset="0"/>
                </a:rPr>
                <a:t>Policy Management</a:t>
              </a:r>
            </a:p>
            <a:p>
              <a:pPr algn="r" defTabSz="950938">
                <a:lnSpc>
                  <a:spcPct val="90000"/>
                </a:lnSpc>
                <a:spcBef>
                  <a:spcPts val="300"/>
                </a:spcBef>
                <a:defRPr/>
              </a:pPr>
              <a:r>
                <a:rPr lang="en-US" sz="1399">
                  <a:gradFill>
                    <a:gsLst>
                      <a:gs pos="78761">
                        <a:srgbClr val="353535"/>
                      </a:gs>
                      <a:gs pos="0">
                        <a:srgbClr val="353535"/>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1267746" y="3424794"/>
              <a:ext cx="2087772" cy="1203652"/>
            </a:xfrm>
            <a:prstGeom prst="rect">
              <a:avLst/>
            </a:prstGeom>
            <a:noFill/>
          </p:spPr>
          <p:txBody>
            <a:bodyPr wrap="none" lIns="182854" tIns="146283" rIns="182854" bIns="146283" rtlCol="0">
              <a:spAutoFit/>
            </a:bodyPr>
            <a:lstStyle/>
            <a:p>
              <a:pPr algn="r" defTabSz="950938">
                <a:lnSpc>
                  <a:spcPct val="90000"/>
                </a:lnSpc>
                <a:spcBef>
                  <a:spcPts val="300"/>
                </a:spcBef>
                <a:defRPr/>
              </a:pPr>
              <a:r>
                <a:rPr lang="en-US" sz="1399">
                  <a:gradFill>
                    <a:gsLst>
                      <a:gs pos="78761">
                        <a:srgbClr val="353535"/>
                      </a:gs>
                      <a:gs pos="0">
                        <a:srgbClr val="353535"/>
                      </a:gs>
                    </a:gsLst>
                    <a:lin ang="5400000" scaled="0"/>
                  </a:gradFill>
                  <a:latin typeface="Segoe UI" panose="020B0502040204020203" pitchFamily="34" charset="0"/>
                  <a:cs typeface="Segoe UI" panose="020B0502040204020203" pitchFamily="34" charset="0"/>
                </a:rPr>
                <a:t>Configuration</a:t>
              </a:r>
            </a:p>
            <a:p>
              <a:pPr algn="r" defTabSz="950938">
                <a:lnSpc>
                  <a:spcPct val="90000"/>
                </a:lnSpc>
                <a:spcBef>
                  <a:spcPts val="300"/>
                </a:spcBef>
                <a:defRPr/>
              </a:pPr>
              <a:r>
                <a:rPr lang="en-US" sz="1399">
                  <a:gradFill>
                    <a:gsLst>
                      <a:gs pos="78761">
                        <a:srgbClr val="353535"/>
                      </a:gs>
                      <a:gs pos="0">
                        <a:srgbClr val="353535"/>
                      </a:gs>
                    </a:gsLst>
                    <a:lin ang="5400000" scaled="0"/>
                  </a:gradFill>
                  <a:latin typeface="Segoe UI" panose="020B0502040204020203" pitchFamily="34" charset="0"/>
                  <a:cs typeface="Segoe UI" panose="020B0502040204020203" pitchFamily="34" charset="0"/>
                </a:rPr>
                <a:t>Update Management</a:t>
              </a:r>
            </a:p>
            <a:p>
              <a:pPr algn="r" defTabSz="950938">
                <a:lnSpc>
                  <a:spcPct val="90000"/>
                </a:lnSpc>
                <a:spcBef>
                  <a:spcPts val="300"/>
                </a:spcBef>
                <a:defRPr/>
              </a:pPr>
              <a:r>
                <a:rPr lang="en-US" sz="1399">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Automation</a:t>
              </a:r>
            </a:p>
            <a:p>
              <a:pPr algn="r" defTabSz="950938">
                <a:lnSpc>
                  <a:spcPct val="90000"/>
                </a:lnSpc>
                <a:spcBef>
                  <a:spcPts val="300"/>
                </a:spcBef>
                <a:defRPr/>
              </a:pPr>
              <a:r>
                <a:rPr lang="en-US" sz="1399">
                  <a:gradFill>
                    <a:gsLst>
                      <a:gs pos="78761">
                        <a:srgbClr val="353535"/>
                      </a:gs>
                      <a:gs pos="0">
                        <a:srgbClr val="353535"/>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7465683" y="3321771"/>
              <a:ext cx="731416" cy="731416"/>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523240" y="3817303"/>
                <a:ext cx="548640" cy="54864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712211" y="3997541"/>
                <a:ext cx="174512" cy="21659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gradFill>
                  <a:latin typeface="Segoe UI Semilight"/>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99226" y="1452804"/>
              <a:ext cx="731416" cy="731416"/>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523240" y="3017203"/>
                <a:ext cx="548640" cy="54864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86870" y="3178594"/>
                <a:ext cx="224046" cy="23135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sz="900">
                  <a:gradFill>
                    <a:gsLst>
                      <a:gs pos="0">
                        <a:srgbClr val="505050"/>
                      </a:gs>
                      <a:gs pos="100000">
                        <a:srgbClr val="505050"/>
                      </a:gs>
                    </a:gsLst>
                    <a:lin ang="5400000" scaled="1"/>
                  </a:gradFill>
                  <a:latin typeface="Segoe UI Semilight"/>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8197099" y="3373720"/>
              <a:ext cx="816213" cy="313759"/>
            </a:xfrm>
            <a:prstGeom prst="bentConnector3">
              <a:avLst/>
            </a:prstGeom>
            <a:ln w="25400">
              <a:solidFill>
                <a:schemeClr val="accent6">
                  <a:lumMod val="90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3369101" y="3373721"/>
              <a:ext cx="743416" cy="313761"/>
            </a:xfrm>
            <a:prstGeom prst="bentConnector3">
              <a:avLst/>
            </a:prstGeom>
            <a:ln w="25400">
              <a:solidFill>
                <a:schemeClr val="accent6">
                  <a:lumMod val="90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7578290" y="1569193"/>
              <a:ext cx="1019266" cy="249319"/>
            </a:xfrm>
            <a:prstGeom prst="bentConnector3">
              <a:avLst/>
            </a:prstGeom>
            <a:ln w="25400">
              <a:solidFill>
                <a:schemeClr val="accent6">
                  <a:lumMod val="90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3782913" y="1569194"/>
              <a:ext cx="1016314" cy="249319"/>
            </a:xfrm>
            <a:prstGeom prst="bentConnector3">
              <a:avLst/>
            </a:prstGeom>
            <a:ln w="25400">
              <a:solidFill>
                <a:schemeClr val="accent6">
                  <a:lumMod val="90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4181045" y="3321771"/>
              <a:ext cx="731416" cy="731416"/>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72195" y="3640230"/>
                <a:ext cx="548640" cy="54864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404485" y="3809309"/>
                <a:ext cx="274320" cy="23891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6846873" y="1452804"/>
              <a:ext cx="731416" cy="731416"/>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938403" y="1770998"/>
                  <a:ext cx="548640" cy="54864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92521" y="1922148"/>
                <a:ext cx="235411" cy="2506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gradFill>
                    <a:gsLst>
                      <a:gs pos="0">
                        <a:srgbClr val="505050"/>
                      </a:gs>
                      <a:gs pos="100000">
                        <a:srgbClr val="505050"/>
                      </a:gs>
                    </a:gsLst>
                  </a:gradFill>
                  <a:latin typeface="Segoe UI Semilight"/>
                </a:endParaRPr>
              </a:p>
            </p:txBody>
          </p:sp>
        </p:grpSp>
        <p:sp>
          <p:nvSpPr>
            <p:cNvPr id="59" name="Freeform: Shape 58">
              <a:extLst>
                <a:ext uri="{FF2B5EF4-FFF2-40B4-BE49-F238E27FC236}">
                  <a16:creationId xmlns:a16="http://schemas.microsoft.com/office/drawing/2014/main" id="{7D1131E9-D076-4215-BD84-5090C242A8D0}"/>
                </a:ext>
              </a:extLst>
            </p:cNvPr>
            <p:cNvSpPr/>
            <p:nvPr/>
          </p:nvSpPr>
          <p:spPr bwMode="auto">
            <a:xfrm>
              <a:off x="5258557" y="2585364"/>
              <a:ext cx="1844628" cy="101809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endParaRPr lang="en-US" sz="900"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379409" y="3091498"/>
              <a:ext cx="1781209" cy="276054"/>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1599" kern="0" spc="0">
                  <a:solidFill>
                    <a:srgbClr val="D83B01"/>
                  </a:solidFill>
                  <a:latin typeface="Segoe UI Semilight"/>
                  <a:cs typeface="Segoe UI Semilight" panose="020B0402040204020203" pitchFamily="34" charset="0"/>
                </a:rPr>
                <a:t>Microsoft Azure</a:t>
              </a:r>
              <a:endParaRPr lang="en-US" sz="1599" kern="0" spc="0">
                <a:solidFill>
                  <a:srgbClr val="D83B01"/>
                </a:solidFill>
                <a:latin typeface="Segoe UI Light"/>
                <a:cs typeface="Segoe UI Semilight" panose="020B0402040204020203" pitchFamily="34" charset="0"/>
              </a:endParaRPr>
            </a:p>
          </p:txBody>
        </p:sp>
      </p:grpSp>
      <p:grpSp>
        <p:nvGrpSpPr>
          <p:cNvPr id="11" name="Group 10">
            <a:extLst>
              <a:ext uri="{FF2B5EF4-FFF2-40B4-BE49-F238E27FC236}">
                <a16:creationId xmlns:a16="http://schemas.microsoft.com/office/drawing/2014/main" id="{BF0C6531-B367-4789-B531-4A1D6855DB3F}"/>
              </a:ext>
            </a:extLst>
          </p:cNvPr>
          <p:cNvGrpSpPr/>
          <p:nvPr/>
        </p:nvGrpSpPr>
        <p:grpSpPr>
          <a:xfrm>
            <a:off x="4669785" y="4585092"/>
            <a:ext cx="3094355" cy="2062233"/>
            <a:chOff x="4669785" y="4812104"/>
            <a:chExt cx="3094355" cy="2062233"/>
          </a:xfrm>
        </p:grpSpPr>
        <p:sp>
          <p:nvSpPr>
            <p:cNvPr id="62" name="Rectangle 61">
              <a:extLst>
                <a:ext uri="{FF2B5EF4-FFF2-40B4-BE49-F238E27FC236}">
                  <a16:creationId xmlns:a16="http://schemas.microsoft.com/office/drawing/2014/main" id="{C63DD6F0-A9BF-43C1-B9AC-BC695607A60C}"/>
                </a:ext>
              </a:extLst>
            </p:cNvPr>
            <p:cNvSpPr/>
            <p:nvPr/>
          </p:nvSpPr>
          <p:spPr>
            <a:xfrm>
              <a:off x="4799226" y="6381285"/>
              <a:ext cx="2771492" cy="493052"/>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grpSp>
          <p:nvGrpSpPr>
            <p:cNvPr id="10" name="Group 9">
              <a:extLst>
                <a:ext uri="{FF2B5EF4-FFF2-40B4-BE49-F238E27FC236}">
                  <a16:creationId xmlns:a16="http://schemas.microsoft.com/office/drawing/2014/main" id="{FE5C6D3C-DEA7-469E-8459-305B4DB59373}"/>
                </a:ext>
              </a:extLst>
            </p:cNvPr>
            <p:cNvGrpSpPr/>
            <p:nvPr/>
          </p:nvGrpSpPr>
          <p:grpSpPr>
            <a:xfrm>
              <a:off x="4669785" y="4812104"/>
              <a:ext cx="3094355" cy="1840872"/>
              <a:chOff x="4669785" y="4812104"/>
              <a:chExt cx="3094355" cy="1840872"/>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5418384" y="5812384"/>
                <a:ext cx="1540925" cy="549685"/>
              </a:xfrm>
              <a:prstGeom prst="rect">
                <a:avLst/>
              </a:prstGeom>
              <a:noFill/>
            </p:spPr>
            <p:txBody>
              <a:bodyPr wrap="none" lIns="182854" tIns="146283" rIns="182854" bIns="146283"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defTabSz="932563"/>
                <a:r>
                  <a:rPr lang="en-US" sz="1800" b="1" spc="50"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MONITOR</a:t>
                </a:r>
              </a:p>
            </p:txBody>
          </p:sp>
          <p:grpSp>
            <p:nvGrpSpPr>
              <p:cNvPr id="2" name="Group 1">
                <a:extLst>
                  <a:ext uri="{FF2B5EF4-FFF2-40B4-BE49-F238E27FC236}">
                    <a16:creationId xmlns:a16="http://schemas.microsoft.com/office/drawing/2014/main" id="{0F3A66BE-C6E9-4FB2-8D98-65578C64E627}"/>
                  </a:ext>
                </a:extLst>
              </p:cNvPr>
              <p:cNvGrpSpPr/>
              <p:nvPr/>
            </p:nvGrpSpPr>
            <p:grpSpPr>
              <a:xfrm>
                <a:off x="5823677" y="4812104"/>
                <a:ext cx="731416" cy="731416"/>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523240" y="4617403"/>
                    <a:ext cx="548640" cy="54864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84838" y="5054327"/>
                  <a:ext cx="252784" cy="24795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grpSp>
          <p:sp>
            <p:nvSpPr>
              <p:cNvPr id="64" name="Rectangle 63">
                <a:extLst>
                  <a:ext uri="{FF2B5EF4-FFF2-40B4-BE49-F238E27FC236}">
                    <a16:creationId xmlns:a16="http://schemas.microsoft.com/office/drawing/2014/main" id="{4F665637-05CF-423C-AF80-6FCFD5196801}"/>
                  </a:ext>
                </a:extLst>
              </p:cNvPr>
              <p:cNvSpPr/>
              <p:nvPr/>
            </p:nvSpPr>
            <p:spPr>
              <a:xfrm>
                <a:off x="4669785" y="6159924"/>
                <a:ext cx="3094355" cy="493052"/>
              </a:xfrm>
              <a:prstGeom prst="rect">
                <a:avLst/>
              </a:prstGeom>
              <a:noFill/>
            </p:spPr>
            <p:txBody>
              <a:bodyPr wrap="none" lIns="182854" tIns="146283" rIns="182854" bIns="146283" rtlCol="0">
                <a:spAutoFit/>
              </a:bodyPr>
              <a:lstStyle/>
              <a:p>
                <a:pPr defTabSz="950938">
                  <a:lnSpc>
                    <a:spcPct val="90000"/>
                  </a:lnSpc>
                  <a:spcBef>
                    <a:spcPts val="300"/>
                  </a:spcBef>
                  <a:defRPr/>
                </a:pPr>
                <a:r>
                  <a:rPr lang="en-US" sz="1399"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grpSp>
      </p:grpSp>
    </p:spTree>
    <p:extLst>
      <p:ext uri="{BB962C8B-B14F-4D97-AF65-F5344CB8AC3E}">
        <p14:creationId xmlns:p14="http://schemas.microsoft.com/office/powerpoint/2010/main" val="2583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
                                        </p:tgtEl>
                                      </p:cBhvr>
                                      <p:by x="150000" y="150000"/>
                                    </p:animScale>
                                  </p:childTnLst>
                                </p:cTn>
                              </p:par>
                              <p:par>
                                <p:cTn id="7" presetID="9" presetClass="emph" presetSubtype="0" nodeType="withEffect">
                                  <p:stCondLst>
                                    <p:cond delay="0"/>
                                  </p:stCondLst>
                                  <p:childTnLst>
                                    <p:set>
                                      <p:cBhvr>
                                        <p:cTn id="8" dur="indefinite"/>
                                        <p:tgtEl>
                                          <p:spTgt spid="12"/>
                                        </p:tgtEl>
                                        <p:attrNameLst>
                                          <p:attrName>style.opacity</p:attrName>
                                        </p:attrNameLst>
                                      </p:cBhvr>
                                      <p:to>
                                        <p:strVal val="0.5"/>
                                      </p:to>
                                    </p:set>
                                    <p:animEffect filter="image" prLst="opacity: 0.5">
                                      <p:cBhvr rctx="IE">
                                        <p:cTn id="9" dur="indefinite"/>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4487" y="1902476"/>
            <a:ext cx="3831086" cy="2364540"/>
            <a:chOff x="111388" y="1865342"/>
            <a:chExt cx="3756308" cy="2318387"/>
          </a:xfrm>
        </p:grpSpPr>
        <p:sp>
          <p:nvSpPr>
            <p:cNvPr id="19" name="TextBox 18"/>
            <p:cNvSpPr txBox="1"/>
            <p:nvPr/>
          </p:nvSpPr>
          <p:spPr>
            <a:xfrm>
              <a:off x="111388" y="3400694"/>
              <a:ext cx="3756308" cy="783035"/>
            </a:xfrm>
            <a:prstGeom prst="rect">
              <a:avLst/>
            </a:prstGeom>
            <a:noFill/>
          </p:spPr>
          <p:txBody>
            <a:bodyPr wrap="square" rtlCol="0">
              <a:spAutoFit/>
            </a:bodyPr>
            <a:lstStyle/>
            <a:p>
              <a:pPr algn="ctr" defTabSz="932597">
                <a:defRPr/>
              </a:pPr>
              <a:r>
                <a:rPr lang="en-US" sz="2244" b="1" dirty="0">
                  <a:solidFill>
                    <a:srgbClr val="FFFFFF">
                      <a:lumMod val="50000"/>
                    </a:srgbClr>
                  </a:solidFill>
                  <a:latin typeface="Segoe UI" charset="0"/>
                  <a:ea typeface="Segoe UI" charset="0"/>
                  <a:cs typeface="Segoe UI" charset="0"/>
                </a:rPr>
                <a:t>Single platform for </a:t>
              </a:r>
              <a:br>
                <a:rPr lang="en-US" sz="2244" b="1" dirty="0">
                  <a:solidFill>
                    <a:srgbClr val="FFFFFF">
                      <a:lumMod val="50000"/>
                    </a:srgbClr>
                  </a:solidFill>
                  <a:latin typeface="Segoe UI" charset="0"/>
                  <a:ea typeface="Segoe UI" charset="0"/>
                  <a:cs typeface="Segoe UI" charset="0"/>
                </a:rPr>
              </a:br>
              <a:r>
                <a:rPr lang="en-US" sz="2244" b="1" dirty="0">
                  <a:solidFill>
                    <a:srgbClr val="FFFFFF">
                      <a:lumMod val="50000"/>
                    </a:srgbClr>
                  </a:solidFill>
                  <a:latin typeface="Segoe UI" charset="0"/>
                  <a:ea typeface="Segoe UI" charset="0"/>
                  <a:cs typeface="Segoe UI" charset="0"/>
                </a:rPr>
                <a:t>overall management</a:t>
              </a:r>
            </a:p>
          </p:txBody>
        </p:sp>
        <p:pic>
          <p:nvPicPr>
            <p:cNvPr id="20" name="Picture 19"/>
            <p:cNvPicPr>
              <a:picLocks noChangeAspect="1"/>
            </p:cNvPicPr>
            <p:nvPr/>
          </p:nvPicPr>
          <p:blipFill>
            <a:blip r:embed="rId3"/>
            <a:stretch>
              <a:fillRect/>
            </a:stretch>
          </p:blipFill>
          <p:spPr>
            <a:xfrm>
              <a:off x="1281667" y="1865342"/>
              <a:ext cx="1351550" cy="1324984"/>
            </a:xfrm>
            <a:prstGeom prst="rect">
              <a:avLst/>
            </a:prstGeom>
          </p:spPr>
        </p:pic>
      </p:grpSp>
      <p:grpSp>
        <p:nvGrpSpPr>
          <p:cNvPr id="21" name="Group 20"/>
          <p:cNvGrpSpPr/>
          <p:nvPr/>
        </p:nvGrpSpPr>
        <p:grpSpPr>
          <a:xfrm>
            <a:off x="4327580" y="1967613"/>
            <a:ext cx="3611523" cy="2317116"/>
            <a:chOff x="4109544" y="1929207"/>
            <a:chExt cx="3541030" cy="2271889"/>
          </a:xfrm>
        </p:grpSpPr>
        <p:grpSp>
          <p:nvGrpSpPr>
            <p:cNvPr id="22" name="Group 21"/>
            <p:cNvGrpSpPr/>
            <p:nvPr/>
          </p:nvGrpSpPr>
          <p:grpSpPr>
            <a:xfrm>
              <a:off x="4109544" y="2429030"/>
              <a:ext cx="3541030" cy="1772066"/>
              <a:chOff x="4326714" y="2429030"/>
              <a:chExt cx="3541030" cy="1772066"/>
            </a:xfrm>
          </p:grpSpPr>
          <p:sp>
            <p:nvSpPr>
              <p:cNvPr id="24" name="TextBox 23"/>
              <p:cNvSpPr txBox="1"/>
              <p:nvPr/>
            </p:nvSpPr>
            <p:spPr>
              <a:xfrm>
                <a:off x="4326714" y="3418061"/>
                <a:ext cx="3541030" cy="783035"/>
              </a:xfrm>
              <a:prstGeom prst="rect">
                <a:avLst/>
              </a:prstGeom>
              <a:noFill/>
            </p:spPr>
            <p:txBody>
              <a:bodyPr wrap="square" rtlCol="0">
                <a:spAutoFit/>
              </a:bodyPr>
              <a:lstStyle/>
              <a:p>
                <a:pPr algn="ctr" defTabSz="932597">
                  <a:defRPr/>
                </a:pPr>
                <a:r>
                  <a:rPr lang="en-US" sz="2244" b="1" dirty="0">
                    <a:solidFill>
                      <a:srgbClr val="FFFFFF">
                        <a:lumMod val="50000"/>
                      </a:srgbClr>
                    </a:solidFill>
                    <a:latin typeface="Segoe UI" charset="0"/>
                    <a:ea typeface="Segoe UI" charset="0"/>
                    <a:cs typeface="Segoe UI" charset="0"/>
                  </a:rPr>
                  <a:t>Leverage existing management platform</a:t>
                </a:r>
              </a:p>
            </p:txBody>
          </p:sp>
          <p:grpSp>
            <p:nvGrpSpPr>
              <p:cNvPr id="25" name="Group 24"/>
              <p:cNvGrpSpPr/>
              <p:nvPr/>
            </p:nvGrpSpPr>
            <p:grpSpPr>
              <a:xfrm>
                <a:off x="5846956" y="2429030"/>
                <a:ext cx="498088" cy="484284"/>
                <a:chOff x="1966913" y="3527425"/>
                <a:chExt cx="4181476" cy="4065588"/>
              </a:xfrm>
              <a:solidFill>
                <a:schemeClr val="bg1"/>
              </a:solidFill>
            </p:grpSpPr>
            <p:sp>
              <p:nvSpPr>
                <p:cNvPr id="26" name="Freeform 40"/>
                <p:cNvSpPr>
                  <a:spLocks/>
                </p:cNvSpPr>
                <p:nvPr/>
              </p:nvSpPr>
              <p:spPr bwMode="auto">
                <a:xfrm>
                  <a:off x="4478338" y="3527425"/>
                  <a:ext cx="1658938" cy="1689100"/>
                </a:xfrm>
                <a:custGeom>
                  <a:avLst/>
                  <a:gdLst>
                    <a:gd name="T0" fmla="*/ 66 w 441"/>
                    <a:gd name="T1" fmla="*/ 443 h 449"/>
                    <a:gd name="T2" fmla="*/ 86 w 441"/>
                    <a:gd name="T3" fmla="*/ 443 h 449"/>
                    <a:gd name="T4" fmla="*/ 298 w 441"/>
                    <a:gd name="T5" fmla="*/ 231 h 449"/>
                    <a:gd name="T6" fmla="*/ 322 w 441"/>
                    <a:gd name="T7" fmla="*/ 241 h 449"/>
                    <a:gd name="T8" fmla="*/ 322 w 441"/>
                    <a:gd name="T9" fmla="*/ 356 h 449"/>
                    <a:gd name="T10" fmla="*/ 336 w 441"/>
                    <a:gd name="T11" fmla="*/ 370 h 449"/>
                    <a:gd name="T12" fmla="*/ 427 w 441"/>
                    <a:gd name="T13" fmla="*/ 370 h 449"/>
                    <a:gd name="T14" fmla="*/ 441 w 441"/>
                    <a:gd name="T15" fmla="*/ 356 h 449"/>
                    <a:gd name="T16" fmla="*/ 441 w 441"/>
                    <a:gd name="T17" fmla="*/ 14 h 449"/>
                    <a:gd name="T18" fmla="*/ 427 w 441"/>
                    <a:gd name="T19" fmla="*/ 0 h 449"/>
                    <a:gd name="T20" fmla="*/ 85 w 441"/>
                    <a:gd name="T21" fmla="*/ 0 h 449"/>
                    <a:gd name="T22" fmla="*/ 71 w 441"/>
                    <a:gd name="T23" fmla="*/ 14 h 449"/>
                    <a:gd name="T24" fmla="*/ 71 w 441"/>
                    <a:gd name="T25" fmla="*/ 105 h 449"/>
                    <a:gd name="T26" fmla="*/ 85 w 441"/>
                    <a:gd name="T27" fmla="*/ 119 h 449"/>
                    <a:gd name="T28" fmla="*/ 215 w 441"/>
                    <a:gd name="T29" fmla="*/ 119 h 449"/>
                    <a:gd name="T30" fmla="*/ 225 w 441"/>
                    <a:gd name="T31" fmla="*/ 143 h 449"/>
                    <a:gd name="T32" fmla="*/ 5 w 441"/>
                    <a:gd name="T33" fmla="*/ 363 h 449"/>
                    <a:gd name="T34" fmla="*/ 5 w 441"/>
                    <a:gd name="T35" fmla="*/ 383 h 449"/>
                    <a:gd name="T36" fmla="*/ 66 w 441"/>
                    <a:gd name="T37" fmla="*/ 443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449">
                      <a:moveTo>
                        <a:pt x="66" y="443"/>
                      </a:moveTo>
                      <a:cubicBezTo>
                        <a:pt x="71" y="449"/>
                        <a:pt x="80" y="449"/>
                        <a:pt x="86" y="443"/>
                      </a:cubicBezTo>
                      <a:cubicBezTo>
                        <a:pt x="298" y="231"/>
                        <a:pt x="298" y="231"/>
                        <a:pt x="298" y="231"/>
                      </a:cubicBezTo>
                      <a:cubicBezTo>
                        <a:pt x="307" y="222"/>
                        <a:pt x="322" y="228"/>
                        <a:pt x="322" y="241"/>
                      </a:cubicBezTo>
                      <a:cubicBezTo>
                        <a:pt x="322" y="356"/>
                        <a:pt x="322" y="356"/>
                        <a:pt x="322" y="356"/>
                      </a:cubicBezTo>
                      <a:cubicBezTo>
                        <a:pt x="322" y="364"/>
                        <a:pt x="328" y="370"/>
                        <a:pt x="336" y="370"/>
                      </a:cubicBezTo>
                      <a:cubicBezTo>
                        <a:pt x="427" y="370"/>
                        <a:pt x="427" y="370"/>
                        <a:pt x="427" y="370"/>
                      </a:cubicBezTo>
                      <a:cubicBezTo>
                        <a:pt x="434" y="370"/>
                        <a:pt x="441" y="364"/>
                        <a:pt x="441" y="356"/>
                      </a:cubicBezTo>
                      <a:cubicBezTo>
                        <a:pt x="441" y="14"/>
                        <a:pt x="441" y="14"/>
                        <a:pt x="441" y="14"/>
                      </a:cubicBezTo>
                      <a:cubicBezTo>
                        <a:pt x="441" y="6"/>
                        <a:pt x="434" y="0"/>
                        <a:pt x="427" y="0"/>
                      </a:cubicBezTo>
                      <a:cubicBezTo>
                        <a:pt x="85" y="0"/>
                        <a:pt x="85" y="0"/>
                        <a:pt x="85" y="0"/>
                      </a:cubicBezTo>
                      <a:cubicBezTo>
                        <a:pt x="77" y="0"/>
                        <a:pt x="71" y="6"/>
                        <a:pt x="71" y="14"/>
                      </a:cubicBezTo>
                      <a:cubicBezTo>
                        <a:pt x="71" y="105"/>
                        <a:pt x="71" y="105"/>
                        <a:pt x="71" y="105"/>
                      </a:cubicBezTo>
                      <a:cubicBezTo>
                        <a:pt x="71" y="113"/>
                        <a:pt x="77" y="119"/>
                        <a:pt x="85" y="119"/>
                      </a:cubicBezTo>
                      <a:cubicBezTo>
                        <a:pt x="215" y="119"/>
                        <a:pt x="215" y="119"/>
                        <a:pt x="215" y="119"/>
                      </a:cubicBezTo>
                      <a:cubicBezTo>
                        <a:pt x="227" y="119"/>
                        <a:pt x="234" y="134"/>
                        <a:pt x="225" y="143"/>
                      </a:cubicBezTo>
                      <a:cubicBezTo>
                        <a:pt x="5" y="363"/>
                        <a:pt x="5" y="363"/>
                        <a:pt x="5" y="363"/>
                      </a:cubicBezTo>
                      <a:cubicBezTo>
                        <a:pt x="0" y="368"/>
                        <a:pt x="0" y="377"/>
                        <a:pt x="5" y="383"/>
                      </a:cubicBezTo>
                      <a:lnTo>
                        <a:pt x="66" y="44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27" name="Freeform 41"/>
                <p:cNvSpPr>
                  <a:spLocks/>
                </p:cNvSpPr>
                <p:nvPr/>
              </p:nvSpPr>
              <p:spPr bwMode="auto">
                <a:xfrm>
                  <a:off x="4464051" y="5934075"/>
                  <a:ext cx="1684338" cy="1658938"/>
                </a:xfrm>
                <a:custGeom>
                  <a:avLst/>
                  <a:gdLst>
                    <a:gd name="T0" fmla="*/ 434 w 448"/>
                    <a:gd name="T1" fmla="*/ 72 h 441"/>
                    <a:gd name="T2" fmla="*/ 344 w 448"/>
                    <a:gd name="T3" fmla="*/ 72 h 441"/>
                    <a:gd name="T4" fmla="*/ 330 w 448"/>
                    <a:gd name="T5" fmla="*/ 86 h 441"/>
                    <a:gd name="T6" fmla="*/ 330 w 448"/>
                    <a:gd name="T7" fmla="*/ 216 h 441"/>
                    <a:gd name="T8" fmla="*/ 306 w 448"/>
                    <a:gd name="T9" fmla="*/ 226 h 441"/>
                    <a:gd name="T10" fmla="*/ 86 w 448"/>
                    <a:gd name="T11" fmla="*/ 6 h 441"/>
                    <a:gd name="T12" fmla="*/ 66 w 448"/>
                    <a:gd name="T13" fmla="*/ 6 h 441"/>
                    <a:gd name="T14" fmla="*/ 6 w 448"/>
                    <a:gd name="T15" fmla="*/ 66 h 441"/>
                    <a:gd name="T16" fmla="*/ 6 w 448"/>
                    <a:gd name="T17" fmla="*/ 86 h 441"/>
                    <a:gd name="T18" fmla="*/ 218 w 448"/>
                    <a:gd name="T19" fmla="*/ 299 h 441"/>
                    <a:gd name="T20" fmla="*/ 208 w 448"/>
                    <a:gd name="T21" fmla="*/ 323 h 441"/>
                    <a:gd name="T22" fmla="*/ 93 w 448"/>
                    <a:gd name="T23" fmla="*/ 323 h 441"/>
                    <a:gd name="T24" fmla="*/ 79 w 448"/>
                    <a:gd name="T25" fmla="*/ 337 h 441"/>
                    <a:gd name="T26" fmla="*/ 79 w 448"/>
                    <a:gd name="T27" fmla="*/ 427 h 441"/>
                    <a:gd name="T28" fmla="*/ 93 w 448"/>
                    <a:gd name="T29" fmla="*/ 441 h 441"/>
                    <a:gd name="T30" fmla="*/ 434 w 448"/>
                    <a:gd name="T31" fmla="*/ 441 h 441"/>
                    <a:gd name="T32" fmla="*/ 448 w 448"/>
                    <a:gd name="T33" fmla="*/ 427 h 441"/>
                    <a:gd name="T34" fmla="*/ 448 w 448"/>
                    <a:gd name="T35" fmla="*/ 86 h 441"/>
                    <a:gd name="T36" fmla="*/ 434 w 448"/>
                    <a:gd name="T37" fmla="*/ 72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8" h="441">
                      <a:moveTo>
                        <a:pt x="434" y="72"/>
                      </a:moveTo>
                      <a:cubicBezTo>
                        <a:pt x="344" y="72"/>
                        <a:pt x="344" y="72"/>
                        <a:pt x="344" y="72"/>
                      </a:cubicBezTo>
                      <a:cubicBezTo>
                        <a:pt x="336" y="72"/>
                        <a:pt x="330" y="78"/>
                        <a:pt x="330" y="86"/>
                      </a:cubicBezTo>
                      <a:cubicBezTo>
                        <a:pt x="330" y="216"/>
                        <a:pt x="330" y="216"/>
                        <a:pt x="330" y="216"/>
                      </a:cubicBezTo>
                      <a:cubicBezTo>
                        <a:pt x="330" y="228"/>
                        <a:pt x="315" y="234"/>
                        <a:pt x="306" y="226"/>
                      </a:cubicBezTo>
                      <a:cubicBezTo>
                        <a:pt x="86" y="6"/>
                        <a:pt x="86" y="6"/>
                        <a:pt x="86" y="6"/>
                      </a:cubicBezTo>
                      <a:cubicBezTo>
                        <a:pt x="81" y="0"/>
                        <a:pt x="72" y="0"/>
                        <a:pt x="66" y="6"/>
                      </a:cubicBezTo>
                      <a:cubicBezTo>
                        <a:pt x="6" y="66"/>
                        <a:pt x="6" y="66"/>
                        <a:pt x="6" y="66"/>
                      </a:cubicBezTo>
                      <a:cubicBezTo>
                        <a:pt x="0" y="72"/>
                        <a:pt x="0" y="81"/>
                        <a:pt x="6" y="86"/>
                      </a:cubicBezTo>
                      <a:cubicBezTo>
                        <a:pt x="218" y="299"/>
                        <a:pt x="218" y="299"/>
                        <a:pt x="218" y="299"/>
                      </a:cubicBezTo>
                      <a:cubicBezTo>
                        <a:pt x="227" y="308"/>
                        <a:pt x="220" y="323"/>
                        <a:pt x="208" y="323"/>
                      </a:cubicBezTo>
                      <a:cubicBezTo>
                        <a:pt x="93" y="323"/>
                        <a:pt x="93" y="323"/>
                        <a:pt x="93" y="323"/>
                      </a:cubicBezTo>
                      <a:cubicBezTo>
                        <a:pt x="85" y="323"/>
                        <a:pt x="79" y="329"/>
                        <a:pt x="79" y="337"/>
                      </a:cubicBezTo>
                      <a:cubicBezTo>
                        <a:pt x="79" y="427"/>
                        <a:pt x="79" y="427"/>
                        <a:pt x="79" y="427"/>
                      </a:cubicBezTo>
                      <a:cubicBezTo>
                        <a:pt x="79" y="435"/>
                        <a:pt x="85" y="441"/>
                        <a:pt x="93" y="441"/>
                      </a:cubicBezTo>
                      <a:cubicBezTo>
                        <a:pt x="434" y="441"/>
                        <a:pt x="434" y="441"/>
                        <a:pt x="434" y="441"/>
                      </a:cubicBezTo>
                      <a:cubicBezTo>
                        <a:pt x="442" y="441"/>
                        <a:pt x="448" y="435"/>
                        <a:pt x="448" y="427"/>
                      </a:cubicBezTo>
                      <a:cubicBezTo>
                        <a:pt x="448" y="86"/>
                        <a:pt x="448" y="86"/>
                        <a:pt x="448" y="86"/>
                      </a:cubicBezTo>
                      <a:cubicBezTo>
                        <a:pt x="448" y="78"/>
                        <a:pt x="442" y="72"/>
                        <a:pt x="434" y="7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31" name="Freeform 42"/>
                <p:cNvSpPr>
                  <a:spLocks/>
                </p:cNvSpPr>
                <p:nvPr/>
              </p:nvSpPr>
              <p:spPr bwMode="auto">
                <a:xfrm>
                  <a:off x="1982788" y="5908675"/>
                  <a:ext cx="1657350" cy="1684338"/>
                </a:xfrm>
                <a:custGeom>
                  <a:avLst/>
                  <a:gdLst>
                    <a:gd name="T0" fmla="*/ 375 w 441"/>
                    <a:gd name="T1" fmla="*/ 5 h 448"/>
                    <a:gd name="T2" fmla="*/ 355 w 441"/>
                    <a:gd name="T3" fmla="*/ 5 h 448"/>
                    <a:gd name="T4" fmla="*/ 143 w 441"/>
                    <a:gd name="T5" fmla="*/ 218 h 448"/>
                    <a:gd name="T6" fmla="*/ 119 w 441"/>
                    <a:gd name="T7" fmla="*/ 208 h 448"/>
                    <a:gd name="T8" fmla="*/ 119 w 441"/>
                    <a:gd name="T9" fmla="*/ 93 h 448"/>
                    <a:gd name="T10" fmla="*/ 105 w 441"/>
                    <a:gd name="T11" fmla="*/ 79 h 448"/>
                    <a:gd name="T12" fmla="*/ 14 w 441"/>
                    <a:gd name="T13" fmla="*/ 79 h 448"/>
                    <a:gd name="T14" fmla="*/ 0 w 441"/>
                    <a:gd name="T15" fmla="*/ 93 h 448"/>
                    <a:gd name="T16" fmla="*/ 0 w 441"/>
                    <a:gd name="T17" fmla="*/ 434 h 448"/>
                    <a:gd name="T18" fmla="*/ 14 w 441"/>
                    <a:gd name="T19" fmla="*/ 448 h 448"/>
                    <a:gd name="T20" fmla="*/ 356 w 441"/>
                    <a:gd name="T21" fmla="*/ 448 h 448"/>
                    <a:gd name="T22" fmla="*/ 370 w 441"/>
                    <a:gd name="T23" fmla="*/ 434 h 448"/>
                    <a:gd name="T24" fmla="*/ 370 w 441"/>
                    <a:gd name="T25" fmla="*/ 344 h 448"/>
                    <a:gd name="T26" fmla="*/ 356 w 441"/>
                    <a:gd name="T27" fmla="*/ 330 h 448"/>
                    <a:gd name="T28" fmla="*/ 226 w 441"/>
                    <a:gd name="T29" fmla="*/ 330 h 448"/>
                    <a:gd name="T30" fmla="*/ 216 w 441"/>
                    <a:gd name="T31" fmla="*/ 306 h 448"/>
                    <a:gd name="T32" fmla="*/ 436 w 441"/>
                    <a:gd name="T33" fmla="*/ 86 h 448"/>
                    <a:gd name="T34" fmla="*/ 436 w 441"/>
                    <a:gd name="T35" fmla="*/ 66 h 448"/>
                    <a:gd name="T36" fmla="*/ 375 w 441"/>
                    <a:gd name="T37" fmla="*/ 5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1" h="448">
                      <a:moveTo>
                        <a:pt x="375" y="5"/>
                      </a:moveTo>
                      <a:cubicBezTo>
                        <a:pt x="370" y="0"/>
                        <a:pt x="361" y="0"/>
                        <a:pt x="355" y="5"/>
                      </a:cubicBezTo>
                      <a:cubicBezTo>
                        <a:pt x="143" y="218"/>
                        <a:pt x="143" y="218"/>
                        <a:pt x="143" y="218"/>
                      </a:cubicBezTo>
                      <a:cubicBezTo>
                        <a:pt x="134" y="227"/>
                        <a:pt x="119" y="220"/>
                        <a:pt x="119" y="208"/>
                      </a:cubicBezTo>
                      <a:cubicBezTo>
                        <a:pt x="119" y="93"/>
                        <a:pt x="119" y="93"/>
                        <a:pt x="119" y="93"/>
                      </a:cubicBezTo>
                      <a:cubicBezTo>
                        <a:pt x="119" y="85"/>
                        <a:pt x="112" y="79"/>
                        <a:pt x="105" y="79"/>
                      </a:cubicBezTo>
                      <a:cubicBezTo>
                        <a:pt x="14" y="79"/>
                        <a:pt x="14" y="79"/>
                        <a:pt x="14" y="79"/>
                      </a:cubicBezTo>
                      <a:cubicBezTo>
                        <a:pt x="6" y="79"/>
                        <a:pt x="0" y="85"/>
                        <a:pt x="0" y="93"/>
                      </a:cubicBezTo>
                      <a:cubicBezTo>
                        <a:pt x="0" y="434"/>
                        <a:pt x="0" y="434"/>
                        <a:pt x="0" y="434"/>
                      </a:cubicBezTo>
                      <a:cubicBezTo>
                        <a:pt x="0" y="442"/>
                        <a:pt x="6" y="448"/>
                        <a:pt x="14" y="448"/>
                      </a:cubicBezTo>
                      <a:cubicBezTo>
                        <a:pt x="356" y="448"/>
                        <a:pt x="356" y="448"/>
                        <a:pt x="356" y="448"/>
                      </a:cubicBezTo>
                      <a:cubicBezTo>
                        <a:pt x="363" y="448"/>
                        <a:pt x="370" y="442"/>
                        <a:pt x="370" y="434"/>
                      </a:cubicBezTo>
                      <a:cubicBezTo>
                        <a:pt x="370" y="344"/>
                        <a:pt x="370" y="344"/>
                        <a:pt x="370" y="344"/>
                      </a:cubicBezTo>
                      <a:cubicBezTo>
                        <a:pt x="370" y="336"/>
                        <a:pt x="363" y="330"/>
                        <a:pt x="356" y="330"/>
                      </a:cubicBezTo>
                      <a:cubicBezTo>
                        <a:pt x="226" y="330"/>
                        <a:pt x="226" y="330"/>
                        <a:pt x="226" y="330"/>
                      </a:cubicBezTo>
                      <a:cubicBezTo>
                        <a:pt x="213" y="330"/>
                        <a:pt x="207" y="315"/>
                        <a:pt x="216" y="306"/>
                      </a:cubicBezTo>
                      <a:cubicBezTo>
                        <a:pt x="436" y="86"/>
                        <a:pt x="436" y="86"/>
                        <a:pt x="436" y="86"/>
                      </a:cubicBezTo>
                      <a:cubicBezTo>
                        <a:pt x="441" y="81"/>
                        <a:pt x="441" y="72"/>
                        <a:pt x="436" y="66"/>
                      </a:cubicBezTo>
                      <a:lnTo>
                        <a:pt x="375" y="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32" name="Freeform 43"/>
                <p:cNvSpPr>
                  <a:spLocks/>
                </p:cNvSpPr>
                <p:nvPr/>
              </p:nvSpPr>
              <p:spPr bwMode="auto">
                <a:xfrm>
                  <a:off x="1966913" y="3527425"/>
                  <a:ext cx="1689100" cy="1658938"/>
                </a:xfrm>
                <a:custGeom>
                  <a:avLst/>
                  <a:gdLst>
                    <a:gd name="T0" fmla="*/ 231 w 449"/>
                    <a:gd name="T1" fmla="*/ 143 h 441"/>
                    <a:gd name="T2" fmla="*/ 241 w 449"/>
                    <a:gd name="T3" fmla="*/ 119 h 441"/>
                    <a:gd name="T4" fmla="*/ 356 w 449"/>
                    <a:gd name="T5" fmla="*/ 119 h 441"/>
                    <a:gd name="T6" fmla="*/ 370 w 449"/>
                    <a:gd name="T7" fmla="*/ 105 h 441"/>
                    <a:gd name="T8" fmla="*/ 370 w 449"/>
                    <a:gd name="T9" fmla="*/ 14 h 441"/>
                    <a:gd name="T10" fmla="*/ 356 w 449"/>
                    <a:gd name="T11" fmla="*/ 0 h 441"/>
                    <a:gd name="T12" fmla="*/ 14 w 449"/>
                    <a:gd name="T13" fmla="*/ 0 h 441"/>
                    <a:gd name="T14" fmla="*/ 0 w 449"/>
                    <a:gd name="T15" fmla="*/ 14 h 441"/>
                    <a:gd name="T16" fmla="*/ 0 w 449"/>
                    <a:gd name="T17" fmla="*/ 356 h 441"/>
                    <a:gd name="T18" fmla="*/ 14 w 449"/>
                    <a:gd name="T19" fmla="*/ 370 h 441"/>
                    <a:gd name="T20" fmla="*/ 105 w 449"/>
                    <a:gd name="T21" fmla="*/ 370 h 441"/>
                    <a:gd name="T22" fmla="*/ 119 w 449"/>
                    <a:gd name="T23" fmla="*/ 356 h 441"/>
                    <a:gd name="T24" fmla="*/ 119 w 449"/>
                    <a:gd name="T25" fmla="*/ 226 h 441"/>
                    <a:gd name="T26" fmla="*/ 143 w 449"/>
                    <a:gd name="T27" fmla="*/ 216 h 441"/>
                    <a:gd name="T28" fmla="*/ 363 w 449"/>
                    <a:gd name="T29" fmla="*/ 436 h 441"/>
                    <a:gd name="T30" fmla="*/ 383 w 449"/>
                    <a:gd name="T31" fmla="*/ 436 h 441"/>
                    <a:gd name="T32" fmla="*/ 443 w 449"/>
                    <a:gd name="T33" fmla="*/ 375 h 441"/>
                    <a:gd name="T34" fmla="*/ 443 w 449"/>
                    <a:gd name="T35" fmla="*/ 355 h 441"/>
                    <a:gd name="T36" fmla="*/ 231 w 449"/>
                    <a:gd name="T37" fmla="*/ 14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9" h="441">
                      <a:moveTo>
                        <a:pt x="231" y="143"/>
                      </a:moveTo>
                      <a:cubicBezTo>
                        <a:pt x="222" y="134"/>
                        <a:pt x="228" y="119"/>
                        <a:pt x="241" y="119"/>
                      </a:cubicBezTo>
                      <a:cubicBezTo>
                        <a:pt x="356" y="119"/>
                        <a:pt x="356" y="119"/>
                        <a:pt x="356" y="119"/>
                      </a:cubicBezTo>
                      <a:cubicBezTo>
                        <a:pt x="364" y="119"/>
                        <a:pt x="370" y="113"/>
                        <a:pt x="370" y="105"/>
                      </a:cubicBezTo>
                      <a:cubicBezTo>
                        <a:pt x="370" y="14"/>
                        <a:pt x="370" y="14"/>
                        <a:pt x="370" y="14"/>
                      </a:cubicBezTo>
                      <a:cubicBezTo>
                        <a:pt x="370" y="6"/>
                        <a:pt x="364" y="0"/>
                        <a:pt x="356" y="0"/>
                      </a:cubicBezTo>
                      <a:cubicBezTo>
                        <a:pt x="14" y="0"/>
                        <a:pt x="14" y="0"/>
                        <a:pt x="14" y="0"/>
                      </a:cubicBezTo>
                      <a:cubicBezTo>
                        <a:pt x="7" y="0"/>
                        <a:pt x="0" y="6"/>
                        <a:pt x="0" y="14"/>
                      </a:cubicBezTo>
                      <a:cubicBezTo>
                        <a:pt x="0" y="356"/>
                        <a:pt x="0" y="356"/>
                        <a:pt x="0" y="356"/>
                      </a:cubicBezTo>
                      <a:cubicBezTo>
                        <a:pt x="0" y="364"/>
                        <a:pt x="7" y="370"/>
                        <a:pt x="14" y="370"/>
                      </a:cubicBezTo>
                      <a:cubicBezTo>
                        <a:pt x="105" y="370"/>
                        <a:pt x="105" y="370"/>
                        <a:pt x="105" y="370"/>
                      </a:cubicBezTo>
                      <a:cubicBezTo>
                        <a:pt x="113" y="370"/>
                        <a:pt x="119" y="364"/>
                        <a:pt x="119" y="356"/>
                      </a:cubicBezTo>
                      <a:cubicBezTo>
                        <a:pt x="119" y="226"/>
                        <a:pt x="119" y="226"/>
                        <a:pt x="119" y="226"/>
                      </a:cubicBezTo>
                      <a:cubicBezTo>
                        <a:pt x="119" y="214"/>
                        <a:pt x="134" y="207"/>
                        <a:pt x="143" y="216"/>
                      </a:cubicBezTo>
                      <a:cubicBezTo>
                        <a:pt x="363" y="436"/>
                        <a:pt x="363" y="436"/>
                        <a:pt x="363" y="436"/>
                      </a:cubicBezTo>
                      <a:cubicBezTo>
                        <a:pt x="368" y="441"/>
                        <a:pt x="377" y="441"/>
                        <a:pt x="383" y="436"/>
                      </a:cubicBezTo>
                      <a:cubicBezTo>
                        <a:pt x="443" y="375"/>
                        <a:pt x="443" y="375"/>
                        <a:pt x="443" y="375"/>
                      </a:cubicBezTo>
                      <a:cubicBezTo>
                        <a:pt x="449" y="370"/>
                        <a:pt x="449" y="361"/>
                        <a:pt x="443" y="355"/>
                      </a:cubicBezTo>
                      <a:lnTo>
                        <a:pt x="231" y="14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33" name="Oval 44"/>
                <p:cNvSpPr>
                  <a:spLocks noChangeArrowheads="1"/>
                </p:cNvSpPr>
                <p:nvPr/>
              </p:nvSpPr>
              <p:spPr bwMode="auto">
                <a:xfrm>
                  <a:off x="3675063" y="5164138"/>
                  <a:ext cx="785813" cy="7858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grpSp>
        </p:grpSp>
        <p:pic>
          <p:nvPicPr>
            <p:cNvPr id="23" name="Picture 22"/>
            <p:cNvPicPr>
              <a:picLocks noChangeAspect="1"/>
            </p:cNvPicPr>
            <p:nvPr/>
          </p:nvPicPr>
          <p:blipFill>
            <a:blip r:embed="rId4"/>
            <a:stretch>
              <a:fillRect/>
            </a:stretch>
          </p:blipFill>
          <p:spPr>
            <a:xfrm>
              <a:off x="5285846" y="1929207"/>
              <a:ext cx="1189709" cy="1416584"/>
            </a:xfrm>
            <a:prstGeom prst="rect">
              <a:avLst/>
            </a:prstGeom>
          </p:spPr>
        </p:pic>
      </p:grpSp>
      <p:grpSp>
        <p:nvGrpSpPr>
          <p:cNvPr id="35" name="Group 34"/>
          <p:cNvGrpSpPr/>
          <p:nvPr/>
        </p:nvGrpSpPr>
        <p:grpSpPr>
          <a:xfrm>
            <a:off x="8321111" y="1888769"/>
            <a:ext cx="3803614" cy="2379296"/>
            <a:chOff x="8157828" y="1851902"/>
            <a:chExt cx="3729372" cy="2332855"/>
          </a:xfrm>
        </p:grpSpPr>
        <p:sp>
          <p:nvSpPr>
            <p:cNvPr id="36" name="TextBox 35"/>
            <p:cNvSpPr txBox="1"/>
            <p:nvPr/>
          </p:nvSpPr>
          <p:spPr>
            <a:xfrm>
              <a:off x="8157828" y="3401722"/>
              <a:ext cx="3729372" cy="783035"/>
            </a:xfrm>
            <a:prstGeom prst="rect">
              <a:avLst/>
            </a:prstGeom>
            <a:noFill/>
          </p:spPr>
          <p:txBody>
            <a:bodyPr wrap="square" rtlCol="0">
              <a:spAutoFit/>
            </a:bodyPr>
            <a:lstStyle/>
            <a:p>
              <a:pPr algn="ctr" defTabSz="932597">
                <a:defRPr/>
              </a:pPr>
              <a:r>
                <a:rPr lang="en-US" sz="2244" b="1" dirty="0">
                  <a:solidFill>
                    <a:srgbClr val="FFFFFF">
                      <a:lumMod val="50000"/>
                    </a:srgbClr>
                  </a:solidFill>
                  <a:latin typeface="Segoe UI" charset="0"/>
                  <a:ea typeface="Segoe UI" charset="0"/>
                  <a:cs typeface="Segoe UI" charset="0"/>
                </a:rPr>
                <a:t>Access anywhere with a consistent user experience</a:t>
              </a:r>
            </a:p>
          </p:txBody>
        </p:sp>
        <p:pic>
          <p:nvPicPr>
            <p:cNvPr id="37" name="Picture 36"/>
            <p:cNvPicPr>
              <a:picLocks noChangeAspect="1"/>
            </p:cNvPicPr>
            <p:nvPr/>
          </p:nvPicPr>
          <p:blipFill>
            <a:blip r:embed="rId5"/>
            <a:stretch>
              <a:fillRect/>
            </a:stretch>
          </p:blipFill>
          <p:spPr>
            <a:xfrm>
              <a:off x="9357469" y="1851902"/>
              <a:ext cx="1119523" cy="1389559"/>
            </a:xfrm>
            <a:prstGeom prst="rect">
              <a:avLst/>
            </a:prstGeom>
          </p:spPr>
        </p:pic>
      </p:grpSp>
      <p:sp>
        <p:nvSpPr>
          <p:cNvPr id="18" name="Rectangle 17"/>
          <p:cNvSpPr/>
          <p:nvPr/>
        </p:nvSpPr>
        <p:spPr>
          <a:xfrm>
            <a:off x="882" y="4584024"/>
            <a:ext cx="12434711" cy="2410499"/>
          </a:xfrm>
          <a:prstGeom prst="rect">
            <a:avLst/>
          </a:prstGeom>
          <a:solidFill>
            <a:srgbClr val="003D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sz="1836">
              <a:solidFill>
                <a:srgbClr val="FFFFFF"/>
              </a:solidFill>
              <a:latin typeface="Calibri"/>
            </a:endParaRPr>
          </a:p>
        </p:txBody>
      </p:sp>
      <p:sp>
        <p:nvSpPr>
          <p:cNvPr id="14" name="Rectangle 13"/>
          <p:cNvSpPr/>
          <p:nvPr/>
        </p:nvSpPr>
        <p:spPr>
          <a:xfrm>
            <a:off x="4454134" y="5166066"/>
            <a:ext cx="3388592" cy="748137"/>
          </a:xfrm>
          <a:prstGeom prst="rect">
            <a:avLst/>
          </a:prstGeom>
        </p:spPr>
        <p:txBody>
          <a:bodyPr wrap="square">
            <a:spAutoFit/>
          </a:bodyPr>
          <a:lstStyle/>
          <a:p>
            <a:pPr marL="198177" indent="-198177" defTabSz="932597">
              <a:lnSpc>
                <a:spcPts val="2162"/>
              </a:lnSpc>
              <a:spcAft>
                <a:spcPts val="612"/>
              </a:spcAft>
              <a:buFont typeface="Arial" charset="0"/>
              <a:buChar char="•"/>
            </a:pPr>
            <a:r>
              <a:rPr lang="en-US" sz="1632" dirty="0">
                <a:solidFill>
                  <a:srgbClr val="FFFFFF"/>
                </a:solidFill>
                <a:latin typeface="Segoe UI" charset="0"/>
                <a:ea typeface="Segoe UI" charset="0"/>
                <a:cs typeface="Segoe UI" charset="0"/>
              </a:rPr>
              <a:t>Integrate with existing systems</a:t>
            </a:r>
          </a:p>
          <a:p>
            <a:pPr marL="198177" indent="-198177" defTabSz="932597">
              <a:lnSpc>
                <a:spcPts val="2162"/>
              </a:lnSpc>
              <a:spcAft>
                <a:spcPts val="612"/>
              </a:spcAft>
              <a:buFont typeface="Arial" charset="0"/>
              <a:buChar char="•"/>
            </a:pPr>
            <a:r>
              <a:rPr lang="en-US" sz="1632" dirty="0">
                <a:solidFill>
                  <a:srgbClr val="FFFFFF"/>
                </a:solidFill>
                <a:latin typeface="Segoe UI" charset="0"/>
                <a:ea typeface="Segoe UI" charset="0"/>
                <a:cs typeface="Segoe UI" charset="0"/>
              </a:rPr>
              <a:t>Connect with isolated resources</a:t>
            </a:r>
          </a:p>
        </p:txBody>
      </p:sp>
      <p:sp>
        <p:nvSpPr>
          <p:cNvPr id="16" name="Rectangle 15"/>
          <p:cNvSpPr/>
          <p:nvPr/>
        </p:nvSpPr>
        <p:spPr>
          <a:xfrm>
            <a:off x="8514735" y="5166066"/>
            <a:ext cx="3692278" cy="748137"/>
          </a:xfrm>
          <a:prstGeom prst="rect">
            <a:avLst/>
          </a:prstGeom>
        </p:spPr>
        <p:txBody>
          <a:bodyPr wrap="square">
            <a:spAutoFit/>
          </a:bodyPr>
          <a:lstStyle/>
          <a:p>
            <a:pPr marL="198177" indent="-198177" defTabSz="932597">
              <a:lnSpc>
                <a:spcPts val="2162"/>
              </a:lnSpc>
              <a:spcAft>
                <a:spcPts val="612"/>
              </a:spcAft>
              <a:buFont typeface="Arial" charset="0"/>
              <a:buChar char="•"/>
            </a:pPr>
            <a:r>
              <a:rPr lang="en-US" sz="1632" dirty="0">
                <a:solidFill>
                  <a:srgbClr val="FFFFFF"/>
                </a:solidFill>
                <a:latin typeface="Segoe UI" charset="0"/>
                <a:ea typeface="Segoe UI" charset="0"/>
                <a:cs typeface="Segoe UI" charset="0"/>
              </a:rPr>
              <a:t>Control from anywhere</a:t>
            </a:r>
          </a:p>
          <a:p>
            <a:pPr marL="198177" indent="-198177" defTabSz="932597">
              <a:lnSpc>
                <a:spcPts val="2162"/>
              </a:lnSpc>
              <a:spcAft>
                <a:spcPts val="612"/>
              </a:spcAft>
              <a:buFont typeface="Arial" charset="0"/>
              <a:buChar char="•"/>
            </a:pPr>
            <a:r>
              <a:rPr lang="en-US" sz="1632" dirty="0">
                <a:solidFill>
                  <a:srgbClr val="FFFFFF"/>
                </a:solidFill>
                <a:latin typeface="Segoe UI" charset="0"/>
                <a:ea typeface="Segoe UI" charset="0"/>
                <a:cs typeface="Segoe UI" charset="0"/>
              </a:rPr>
              <a:t>Consistent user interface</a:t>
            </a:r>
          </a:p>
        </p:txBody>
      </p:sp>
      <p:sp>
        <p:nvSpPr>
          <p:cNvPr id="34" name="Rectangle 33"/>
          <p:cNvSpPr/>
          <p:nvPr/>
        </p:nvSpPr>
        <p:spPr>
          <a:xfrm>
            <a:off x="782825" y="5166066"/>
            <a:ext cx="2805234" cy="748137"/>
          </a:xfrm>
          <a:prstGeom prst="rect">
            <a:avLst/>
          </a:prstGeom>
        </p:spPr>
        <p:txBody>
          <a:bodyPr wrap="square">
            <a:spAutoFit/>
          </a:bodyPr>
          <a:lstStyle/>
          <a:p>
            <a:pPr marL="198177" indent="-198177" defTabSz="932597">
              <a:lnSpc>
                <a:spcPts val="2162"/>
              </a:lnSpc>
              <a:spcAft>
                <a:spcPts val="612"/>
              </a:spcAft>
              <a:buFont typeface="Arial" charset="0"/>
              <a:buChar char="•"/>
            </a:pPr>
            <a:r>
              <a:rPr lang="en-US" sz="1632" dirty="0">
                <a:solidFill>
                  <a:srgbClr val="FFFFFF"/>
                </a:solidFill>
                <a:latin typeface="Segoe UI" charset="0"/>
                <a:ea typeface="Segoe UI" charset="0"/>
                <a:cs typeface="Segoe UI" charset="0"/>
              </a:rPr>
              <a:t>Single pane of control</a:t>
            </a:r>
          </a:p>
          <a:p>
            <a:pPr marL="198177" indent="-198177" defTabSz="932597">
              <a:lnSpc>
                <a:spcPts val="2162"/>
              </a:lnSpc>
              <a:spcAft>
                <a:spcPts val="612"/>
              </a:spcAft>
              <a:buFont typeface="Arial" charset="0"/>
              <a:buChar char="•"/>
            </a:pPr>
            <a:r>
              <a:rPr lang="en-US" sz="1632" dirty="0">
                <a:solidFill>
                  <a:srgbClr val="FFFFFF"/>
                </a:solidFill>
                <a:latin typeface="Segoe UI" charset="0"/>
                <a:ea typeface="Segoe UI" charset="0"/>
                <a:cs typeface="Segoe UI" charset="0"/>
              </a:rPr>
              <a:t>Unified experience</a:t>
            </a:r>
          </a:p>
        </p:txBody>
      </p:sp>
      <p:sp>
        <p:nvSpPr>
          <p:cNvPr id="2" name="Title 1"/>
          <p:cNvSpPr>
            <a:spLocks noGrp="1"/>
          </p:cNvSpPr>
          <p:nvPr>
            <p:ph type="title"/>
          </p:nvPr>
        </p:nvSpPr>
        <p:spPr/>
        <p:txBody>
          <a:bodyPr/>
          <a:lstStyle/>
          <a:p>
            <a:r>
              <a:rPr lang="en-US" dirty="0"/>
              <a:t>Simple and unified experience</a:t>
            </a:r>
          </a:p>
        </p:txBody>
      </p:sp>
      <p:grpSp>
        <p:nvGrpSpPr>
          <p:cNvPr id="28" name="Group 27"/>
          <p:cNvGrpSpPr/>
          <p:nvPr/>
        </p:nvGrpSpPr>
        <p:grpSpPr>
          <a:xfrm>
            <a:off x="10465381" y="321347"/>
            <a:ext cx="1652901" cy="1652901"/>
            <a:chOff x="7035892" y="593179"/>
            <a:chExt cx="1620638" cy="1620638"/>
          </a:xfrm>
        </p:grpSpPr>
        <p:sp>
          <p:nvSpPr>
            <p:cNvPr id="29" name="Title 17"/>
            <p:cNvSpPr txBox="1">
              <a:spLocks/>
            </p:cNvSpPr>
            <p:nvPr/>
          </p:nvSpPr>
          <p:spPr bwMode="auto">
            <a:xfrm>
              <a:off x="7207848" y="1262083"/>
              <a:ext cx="1272525" cy="26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1020" b="1" dirty="0">
                  <a:solidFill>
                    <a:srgbClr val="39CEC7"/>
                  </a:solidFill>
                  <a:latin typeface="Segoe UI" charset="0"/>
                  <a:ea typeface="Segoe UI" charset="0"/>
                  <a:cs typeface="Segoe UI" charset="0"/>
                </a:rPr>
                <a:t>UNIFIED</a:t>
              </a:r>
            </a:p>
            <a:p>
              <a:pPr algn="ctr" defTabSz="932597" fontAlgn="auto">
                <a:lnSpc>
                  <a:spcPct val="100000"/>
                </a:lnSpc>
                <a:spcBef>
                  <a:spcPts val="0"/>
                </a:spcBef>
                <a:spcAft>
                  <a:spcPts val="0"/>
                </a:spcAft>
                <a:defRPr/>
              </a:pPr>
              <a:r>
                <a:rPr lang="en-US" sz="1020" b="1" dirty="0">
                  <a:solidFill>
                    <a:srgbClr val="39CEC7"/>
                  </a:solidFill>
                  <a:latin typeface="Segoe UI" charset="0"/>
                  <a:ea typeface="Segoe UI" charset="0"/>
                  <a:cs typeface="Segoe UI" charset="0"/>
                </a:rPr>
                <a:t>EXPERIENCE</a:t>
              </a:r>
            </a:p>
          </p:txBody>
        </p:sp>
        <p:grpSp>
          <p:nvGrpSpPr>
            <p:cNvPr id="30" name="Group 29"/>
            <p:cNvGrpSpPr/>
            <p:nvPr/>
          </p:nvGrpSpPr>
          <p:grpSpPr>
            <a:xfrm>
              <a:off x="7035892" y="593179"/>
              <a:ext cx="1620638" cy="1620638"/>
              <a:chOff x="12623800" y="-442913"/>
              <a:chExt cx="7750176" cy="7750176"/>
            </a:xfrm>
          </p:grpSpPr>
          <p:sp>
            <p:nvSpPr>
              <p:cNvPr id="43" name="Freeform 5"/>
              <p:cNvSpPr>
                <a:spLocks/>
              </p:cNvSpPr>
              <p:nvPr/>
            </p:nvSpPr>
            <p:spPr bwMode="auto">
              <a:xfrm>
                <a:off x="13446125" y="-442913"/>
                <a:ext cx="4133850" cy="2466975"/>
              </a:xfrm>
              <a:custGeom>
                <a:avLst/>
                <a:gdLst>
                  <a:gd name="T0" fmla="*/ 1008 w 1101"/>
                  <a:gd name="T1" fmla="*/ 95 h 657"/>
                  <a:gd name="T2" fmla="*/ 939 w 1101"/>
                  <a:gd name="T3" fmla="*/ 8 h 657"/>
                  <a:gd name="T4" fmla="*/ 915 w 1101"/>
                  <a:gd name="T5" fmla="*/ 5 h 657"/>
                  <a:gd name="T6" fmla="*/ 813 w 1101"/>
                  <a:gd name="T7" fmla="*/ 0 h 657"/>
                  <a:gd name="T8" fmla="*/ 84 w 1101"/>
                  <a:gd name="T9" fmla="*/ 302 h 657"/>
                  <a:gd name="T10" fmla="*/ 0 w 1101"/>
                  <a:gd name="T11" fmla="*/ 397 h 657"/>
                  <a:gd name="T12" fmla="*/ 87 w 1101"/>
                  <a:gd name="T13" fmla="*/ 395 h 657"/>
                  <a:gd name="T14" fmla="*/ 235 w 1101"/>
                  <a:gd name="T15" fmla="*/ 390 h 657"/>
                  <a:gd name="T16" fmla="*/ 273 w 1101"/>
                  <a:gd name="T17" fmla="*/ 534 h 657"/>
                  <a:gd name="T18" fmla="*/ 305 w 1101"/>
                  <a:gd name="T19" fmla="*/ 657 h 657"/>
                  <a:gd name="T20" fmla="*/ 813 w 1101"/>
                  <a:gd name="T21" fmla="*/ 400 h 657"/>
                  <a:gd name="T22" fmla="*/ 915 w 1101"/>
                  <a:gd name="T23" fmla="*/ 408 h 657"/>
                  <a:gd name="T24" fmla="*/ 940 w 1101"/>
                  <a:gd name="T25" fmla="*/ 413 h 657"/>
                  <a:gd name="T26" fmla="*/ 1008 w 1101"/>
                  <a:gd name="T27" fmla="*/ 327 h 657"/>
                  <a:gd name="T28" fmla="*/ 1101 w 1101"/>
                  <a:gd name="T29" fmla="*/ 211 h 657"/>
                  <a:gd name="T30" fmla="*/ 1008 w 1101"/>
                  <a:gd name="T31" fmla="*/ 9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1" h="657">
                    <a:moveTo>
                      <a:pt x="1008" y="95"/>
                    </a:moveTo>
                    <a:cubicBezTo>
                      <a:pt x="939" y="8"/>
                      <a:pt x="939" y="8"/>
                      <a:pt x="939" y="8"/>
                    </a:cubicBezTo>
                    <a:cubicBezTo>
                      <a:pt x="931" y="7"/>
                      <a:pt x="923" y="6"/>
                      <a:pt x="915" y="5"/>
                    </a:cubicBezTo>
                    <a:cubicBezTo>
                      <a:pt x="882" y="2"/>
                      <a:pt x="848" y="0"/>
                      <a:pt x="813" y="0"/>
                    </a:cubicBezTo>
                    <a:cubicBezTo>
                      <a:pt x="538" y="0"/>
                      <a:pt x="279" y="108"/>
                      <a:pt x="84" y="302"/>
                    </a:cubicBezTo>
                    <a:cubicBezTo>
                      <a:pt x="53" y="333"/>
                      <a:pt x="25" y="364"/>
                      <a:pt x="0" y="397"/>
                    </a:cubicBezTo>
                    <a:cubicBezTo>
                      <a:pt x="87" y="395"/>
                      <a:pt x="87" y="395"/>
                      <a:pt x="87" y="395"/>
                    </a:cubicBezTo>
                    <a:cubicBezTo>
                      <a:pt x="235" y="390"/>
                      <a:pt x="235" y="390"/>
                      <a:pt x="235" y="390"/>
                    </a:cubicBezTo>
                    <a:cubicBezTo>
                      <a:pt x="273" y="534"/>
                      <a:pt x="273" y="534"/>
                      <a:pt x="273" y="534"/>
                    </a:cubicBezTo>
                    <a:cubicBezTo>
                      <a:pt x="305" y="657"/>
                      <a:pt x="305" y="657"/>
                      <a:pt x="305" y="657"/>
                    </a:cubicBezTo>
                    <a:cubicBezTo>
                      <a:pt x="420" y="501"/>
                      <a:pt x="605" y="400"/>
                      <a:pt x="813" y="400"/>
                    </a:cubicBezTo>
                    <a:cubicBezTo>
                      <a:pt x="848" y="400"/>
                      <a:pt x="882" y="403"/>
                      <a:pt x="915" y="408"/>
                    </a:cubicBezTo>
                    <a:cubicBezTo>
                      <a:pt x="923" y="410"/>
                      <a:pt x="932" y="411"/>
                      <a:pt x="940" y="413"/>
                    </a:cubicBezTo>
                    <a:cubicBezTo>
                      <a:pt x="1008" y="327"/>
                      <a:pt x="1008" y="327"/>
                      <a:pt x="1008" y="327"/>
                    </a:cubicBezTo>
                    <a:cubicBezTo>
                      <a:pt x="1101" y="211"/>
                      <a:pt x="1101" y="211"/>
                      <a:pt x="1101" y="211"/>
                    </a:cubicBezTo>
                    <a:lnTo>
                      <a:pt x="1008" y="9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44" name="Freeform 6"/>
              <p:cNvSpPr>
                <a:spLocks/>
              </p:cNvSpPr>
              <p:nvPr/>
            </p:nvSpPr>
            <p:spPr bwMode="auto">
              <a:xfrm>
                <a:off x="16971963" y="-412750"/>
                <a:ext cx="3376613" cy="3992563"/>
              </a:xfrm>
              <a:custGeom>
                <a:avLst/>
                <a:gdLst>
                  <a:gd name="T0" fmla="*/ 895 w 899"/>
                  <a:gd name="T1" fmla="*/ 869 h 1063"/>
                  <a:gd name="T2" fmla="*/ 604 w 899"/>
                  <a:gd name="T3" fmla="*/ 294 h 1063"/>
                  <a:gd name="T4" fmla="*/ 0 w 899"/>
                  <a:gd name="T5" fmla="*/ 0 h 1063"/>
                  <a:gd name="T6" fmla="*/ 69 w 899"/>
                  <a:gd name="T7" fmla="*/ 87 h 1063"/>
                  <a:gd name="T8" fmla="*/ 162 w 899"/>
                  <a:gd name="T9" fmla="*/ 203 h 1063"/>
                  <a:gd name="T10" fmla="*/ 69 w 899"/>
                  <a:gd name="T11" fmla="*/ 319 h 1063"/>
                  <a:gd name="T12" fmla="*/ 1 w 899"/>
                  <a:gd name="T13" fmla="*/ 405 h 1063"/>
                  <a:gd name="T14" fmla="*/ 491 w 899"/>
                  <a:gd name="T15" fmla="*/ 887 h 1063"/>
                  <a:gd name="T16" fmla="*/ 496 w 899"/>
                  <a:gd name="T17" fmla="*/ 911 h 1063"/>
                  <a:gd name="T18" fmla="*/ 586 w 899"/>
                  <a:gd name="T19" fmla="*/ 976 h 1063"/>
                  <a:gd name="T20" fmla="*/ 706 w 899"/>
                  <a:gd name="T21" fmla="*/ 1063 h 1063"/>
                  <a:gd name="T22" fmla="*/ 818 w 899"/>
                  <a:gd name="T23" fmla="*/ 965 h 1063"/>
                  <a:gd name="T24" fmla="*/ 899 w 899"/>
                  <a:gd name="T25" fmla="*/ 895 h 1063"/>
                  <a:gd name="T26" fmla="*/ 895 w 899"/>
                  <a:gd name="T27" fmla="*/ 869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9" h="1063">
                    <a:moveTo>
                      <a:pt x="895" y="869"/>
                    </a:moveTo>
                    <a:cubicBezTo>
                      <a:pt x="862" y="652"/>
                      <a:pt x="762" y="452"/>
                      <a:pt x="604" y="294"/>
                    </a:cubicBezTo>
                    <a:cubicBezTo>
                      <a:pt x="439" y="129"/>
                      <a:pt x="228" y="27"/>
                      <a:pt x="0" y="0"/>
                    </a:cubicBezTo>
                    <a:cubicBezTo>
                      <a:pt x="69" y="87"/>
                      <a:pt x="69" y="87"/>
                      <a:pt x="69" y="87"/>
                    </a:cubicBezTo>
                    <a:cubicBezTo>
                      <a:pt x="162" y="203"/>
                      <a:pt x="162" y="203"/>
                      <a:pt x="162" y="203"/>
                    </a:cubicBezTo>
                    <a:cubicBezTo>
                      <a:pt x="69" y="319"/>
                      <a:pt x="69" y="319"/>
                      <a:pt x="69" y="319"/>
                    </a:cubicBezTo>
                    <a:cubicBezTo>
                      <a:pt x="1" y="405"/>
                      <a:pt x="1" y="405"/>
                      <a:pt x="1" y="405"/>
                    </a:cubicBezTo>
                    <a:cubicBezTo>
                      <a:pt x="245" y="455"/>
                      <a:pt x="438" y="645"/>
                      <a:pt x="491" y="887"/>
                    </a:cubicBezTo>
                    <a:cubicBezTo>
                      <a:pt x="493" y="895"/>
                      <a:pt x="495" y="903"/>
                      <a:pt x="496" y="911"/>
                    </a:cubicBezTo>
                    <a:cubicBezTo>
                      <a:pt x="586" y="976"/>
                      <a:pt x="586" y="976"/>
                      <a:pt x="586" y="976"/>
                    </a:cubicBezTo>
                    <a:cubicBezTo>
                      <a:pt x="706" y="1063"/>
                      <a:pt x="706" y="1063"/>
                      <a:pt x="706" y="1063"/>
                    </a:cubicBezTo>
                    <a:cubicBezTo>
                      <a:pt x="818" y="965"/>
                      <a:pt x="818" y="965"/>
                      <a:pt x="818" y="965"/>
                    </a:cubicBezTo>
                    <a:cubicBezTo>
                      <a:pt x="899" y="895"/>
                      <a:pt x="899" y="895"/>
                      <a:pt x="899" y="895"/>
                    </a:cubicBezTo>
                    <a:cubicBezTo>
                      <a:pt x="897" y="887"/>
                      <a:pt x="896" y="878"/>
                      <a:pt x="895" y="869"/>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45" name="Freeform 7"/>
              <p:cNvSpPr>
                <a:spLocks/>
              </p:cNvSpPr>
              <p:nvPr/>
            </p:nvSpPr>
            <p:spPr bwMode="auto">
              <a:xfrm>
                <a:off x="17340263" y="2947987"/>
                <a:ext cx="3033713" cy="3954463"/>
              </a:xfrm>
              <a:custGeom>
                <a:avLst/>
                <a:gdLst>
                  <a:gd name="T0" fmla="*/ 801 w 808"/>
                  <a:gd name="T1" fmla="*/ 0 h 1053"/>
                  <a:gd name="T2" fmla="*/ 720 w 808"/>
                  <a:gd name="T3" fmla="*/ 70 h 1053"/>
                  <a:gd name="T4" fmla="*/ 608 w 808"/>
                  <a:gd name="T5" fmla="*/ 168 h 1053"/>
                  <a:gd name="T6" fmla="*/ 488 w 808"/>
                  <a:gd name="T7" fmla="*/ 81 h 1053"/>
                  <a:gd name="T8" fmla="*/ 398 w 808"/>
                  <a:gd name="T9" fmla="*/ 16 h 1053"/>
                  <a:gd name="T10" fmla="*/ 408 w 808"/>
                  <a:gd name="T11" fmla="*/ 129 h 1053"/>
                  <a:gd name="T12" fmla="*/ 57 w 808"/>
                  <a:gd name="T13" fmla="*/ 696 h 1053"/>
                  <a:gd name="T14" fmla="*/ 35 w 808"/>
                  <a:gd name="T15" fmla="*/ 706 h 1053"/>
                  <a:gd name="T16" fmla="*/ 20 w 808"/>
                  <a:gd name="T17" fmla="*/ 816 h 1053"/>
                  <a:gd name="T18" fmla="*/ 0 w 808"/>
                  <a:gd name="T19" fmla="*/ 963 h 1053"/>
                  <a:gd name="T20" fmla="*/ 139 w 808"/>
                  <a:gd name="T21" fmla="*/ 1015 h 1053"/>
                  <a:gd name="T22" fmla="*/ 238 w 808"/>
                  <a:gd name="T23" fmla="*/ 1053 h 1053"/>
                  <a:gd name="T24" fmla="*/ 262 w 808"/>
                  <a:gd name="T25" fmla="*/ 1040 h 1053"/>
                  <a:gd name="T26" fmla="*/ 506 w 808"/>
                  <a:gd name="T27" fmla="*/ 859 h 1053"/>
                  <a:gd name="T28" fmla="*/ 808 w 808"/>
                  <a:gd name="T29" fmla="*/ 129 h 1053"/>
                  <a:gd name="T30" fmla="*/ 801 w 808"/>
                  <a:gd name="T31"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1053">
                    <a:moveTo>
                      <a:pt x="801" y="0"/>
                    </a:moveTo>
                    <a:cubicBezTo>
                      <a:pt x="720" y="70"/>
                      <a:pt x="720" y="70"/>
                      <a:pt x="720" y="70"/>
                    </a:cubicBezTo>
                    <a:cubicBezTo>
                      <a:pt x="608" y="168"/>
                      <a:pt x="608" y="168"/>
                      <a:pt x="608" y="168"/>
                    </a:cubicBezTo>
                    <a:cubicBezTo>
                      <a:pt x="488" y="81"/>
                      <a:pt x="488" y="81"/>
                      <a:pt x="488" y="81"/>
                    </a:cubicBezTo>
                    <a:cubicBezTo>
                      <a:pt x="398" y="16"/>
                      <a:pt x="398" y="16"/>
                      <a:pt x="398" y="16"/>
                    </a:cubicBezTo>
                    <a:cubicBezTo>
                      <a:pt x="405" y="53"/>
                      <a:pt x="408" y="91"/>
                      <a:pt x="408" y="129"/>
                    </a:cubicBezTo>
                    <a:cubicBezTo>
                      <a:pt x="408" y="377"/>
                      <a:pt x="265" y="592"/>
                      <a:pt x="57" y="696"/>
                    </a:cubicBezTo>
                    <a:cubicBezTo>
                      <a:pt x="50" y="699"/>
                      <a:pt x="42" y="703"/>
                      <a:pt x="35" y="706"/>
                    </a:cubicBezTo>
                    <a:cubicBezTo>
                      <a:pt x="20" y="816"/>
                      <a:pt x="20" y="816"/>
                      <a:pt x="20" y="816"/>
                    </a:cubicBezTo>
                    <a:cubicBezTo>
                      <a:pt x="0" y="963"/>
                      <a:pt x="0" y="963"/>
                      <a:pt x="0" y="963"/>
                    </a:cubicBezTo>
                    <a:cubicBezTo>
                      <a:pt x="139" y="1015"/>
                      <a:pt x="139" y="1015"/>
                      <a:pt x="139" y="1015"/>
                    </a:cubicBezTo>
                    <a:cubicBezTo>
                      <a:pt x="238" y="1053"/>
                      <a:pt x="238" y="1053"/>
                      <a:pt x="238" y="1053"/>
                    </a:cubicBezTo>
                    <a:cubicBezTo>
                      <a:pt x="246" y="1049"/>
                      <a:pt x="254" y="1045"/>
                      <a:pt x="262" y="1040"/>
                    </a:cubicBezTo>
                    <a:cubicBezTo>
                      <a:pt x="351" y="993"/>
                      <a:pt x="433" y="932"/>
                      <a:pt x="506" y="859"/>
                    </a:cubicBezTo>
                    <a:cubicBezTo>
                      <a:pt x="701" y="664"/>
                      <a:pt x="808" y="405"/>
                      <a:pt x="808" y="129"/>
                    </a:cubicBezTo>
                    <a:cubicBezTo>
                      <a:pt x="808" y="86"/>
                      <a:pt x="806" y="43"/>
                      <a:pt x="801" y="0"/>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46" name="Freeform 8"/>
              <p:cNvSpPr>
                <a:spLocks/>
              </p:cNvSpPr>
              <p:nvPr/>
            </p:nvSpPr>
            <p:spPr bwMode="auto">
              <a:xfrm>
                <a:off x="12995275" y="4311650"/>
                <a:ext cx="5238750" cy="2995613"/>
              </a:xfrm>
              <a:custGeom>
                <a:avLst/>
                <a:gdLst>
                  <a:gd name="T0" fmla="*/ 1296 w 1395"/>
                  <a:gd name="T1" fmla="*/ 652 h 798"/>
                  <a:gd name="T2" fmla="*/ 1157 w 1395"/>
                  <a:gd name="T3" fmla="*/ 600 h 798"/>
                  <a:gd name="T4" fmla="*/ 1177 w 1395"/>
                  <a:gd name="T5" fmla="*/ 453 h 798"/>
                  <a:gd name="T6" fmla="*/ 1192 w 1395"/>
                  <a:gd name="T7" fmla="*/ 343 h 798"/>
                  <a:gd name="T8" fmla="*/ 933 w 1395"/>
                  <a:gd name="T9" fmla="*/ 398 h 798"/>
                  <a:gd name="T10" fmla="*/ 416 w 1395"/>
                  <a:gd name="T11" fmla="*/ 130 h 798"/>
                  <a:gd name="T12" fmla="*/ 406 w 1395"/>
                  <a:gd name="T13" fmla="*/ 114 h 798"/>
                  <a:gd name="T14" fmla="*/ 296 w 1395"/>
                  <a:gd name="T15" fmla="*/ 63 h 798"/>
                  <a:gd name="T16" fmla="*/ 161 w 1395"/>
                  <a:gd name="T17" fmla="*/ 0 h 798"/>
                  <a:gd name="T18" fmla="*/ 70 w 1395"/>
                  <a:gd name="T19" fmla="*/ 118 h 798"/>
                  <a:gd name="T20" fmla="*/ 0 w 1395"/>
                  <a:gd name="T21" fmla="*/ 208 h 798"/>
                  <a:gd name="T22" fmla="*/ 10 w 1395"/>
                  <a:gd name="T23" fmla="*/ 227 h 798"/>
                  <a:gd name="T24" fmla="*/ 204 w 1395"/>
                  <a:gd name="T25" fmla="*/ 496 h 798"/>
                  <a:gd name="T26" fmla="*/ 933 w 1395"/>
                  <a:gd name="T27" fmla="*/ 798 h 798"/>
                  <a:gd name="T28" fmla="*/ 1395 w 1395"/>
                  <a:gd name="T29" fmla="*/ 690 h 798"/>
                  <a:gd name="T30" fmla="*/ 1296 w 1395"/>
                  <a:gd name="T31" fmla="*/ 652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5" h="798">
                    <a:moveTo>
                      <a:pt x="1296" y="652"/>
                    </a:moveTo>
                    <a:cubicBezTo>
                      <a:pt x="1157" y="600"/>
                      <a:pt x="1157" y="600"/>
                      <a:pt x="1157" y="600"/>
                    </a:cubicBezTo>
                    <a:cubicBezTo>
                      <a:pt x="1177" y="453"/>
                      <a:pt x="1177" y="453"/>
                      <a:pt x="1177" y="453"/>
                    </a:cubicBezTo>
                    <a:cubicBezTo>
                      <a:pt x="1192" y="343"/>
                      <a:pt x="1192" y="343"/>
                      <a:pt x="1192" y="343"/>
                    </a:cubicBezTo>
                    <a:cubicBezTo>
                      <a:pt x="1113" y="379"/>
                      <a:pt x="1026" y="398"/>
                      <a:pt x="933" y="398"/>
                    </a:cubicBezTo>
                    <a:cubicBezTo>
                      <a:pt x="720" y="398"/>
                      <a:pt x="531" y="292"/>
                      <a:pt x="416" y="130"/>
                    </a:cubicBezTo>
                    <a:cubicBezTo>
                      <a:pt x="413" y="124"/>
                      <a:pt x="409" y="119"/>
                      <a:pt x="406" y="114"/>
                    </a:cubicBezTo>
                    <a:cubicBezTo>
                      <a:pt x="296" y="63"/>
                      <a:pt x="296" y="63"/>
                      <a:pt x="296" y="63"/>
                    </a:cubicBezTo>
                    <a:cubicBezTo>
                      <a:pt x="161" y="0"/>
                      <a:pt x="161" y="0"/>
                      <a:pt x="161" y="0"/>
                    </a:cubicBezTo>
                    <a:cubicBezTo>
                      <a:pt x="70" y="118"/>
                      <a:pt x="70" y="118"/>
                      <a:pt x="70" y="118"/>
                    </a:cubicBezTo>
                    <a:cubicBezTo>
                      <a:pt x="0" y="208"/>
                      <a:pt x="0" y="208"/>
                      <a:pt x="0" y="208"/>
                    </a:cubicBezTo>
                    <a:cubicBezTo>
                      <a:pt x="3" y="214"/>
                      <a:pt x="6" y="221"/>
                      <a:pt x="10" y="227"/>
                    </a:cubicBezTo>
                    <a:cubicBezTo>
                      <a:pt x="59" y="326"/>
                      <a:pt x="124" y="416"/>
                      <a:pt x="204" y="496"/>
                    </a:cubicBezTo>
                    <a:cubicBezTo>
                      <a:pt x="399" y="691"/>
                      <a:pt x="658" y="798"/>
                      <a:pt x="933" y="798"/>
                    </a:cubicBezTo>
                    <a:cubicBezTo>
                      <a:pt x="1096" y="798"/>
                      <a:pt x="1254" y="761"/>
                      <a:pt x="1395" y="690"/>
                    </a:cubicBezTo>
                    <a:lnTo>
                      <a:pt x="1296" y="65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FFFFFF"/>
                  </a:solidFill>
                  <a:latin typeface="Calibri"/>
                </a:endParaRPr>
              </a:p>
            </p:txBody>
          </p:sp>
          <p:sp>
            <p:nvSpPr>
              <p:cNvPr id="47" name="Freeform 9"/>
              <p:cNvSpPr>
                <a:spLocks/>
              </p:cNvSpPr>
              <p:nvPr/>
            </p:nvSpPr>
            <p:spPr bwMode="auto">
              <a:xfrm>
                <a:off x="12623800" y="1022350"/>
                <a:ext cx="1966913" cy="4070351"/>
              </a:xfrm>
              <a:custGeom>
                <a:avLst/>
                <a:gdLst>
                  <a:gd name="T0" fmla="*/ 524 w 524"/>
                  <a:gd name="T1" fmla="*/ 267 h 1084"/>
                  <a:gd name="T2" fmla="*/ 492 w 524"/>
                  <a:gd name="T3" fmla="*/ 144 h 1084"/>
                  <a:gd name="T4" fmla="*/ 454 w 524"/>
                  <a:gd name="T5" fmla="*/ 0 h 1084"/>
                  <a:gd name="T6" fmla="*/ 306 w 524"/>
                  <a:gd name="T7" fmla="*/ 5 h 1084"/>
                  <a:gd name="T8" fmla="*/ 219 w 524"/>
                  <a:gd name="T9" fmla="*/ 7 h 1084"/>
                  <a:gd name="T10" fmla="*/ 196 w 524"/>
                  <a:gd name="T11" fmla="*/ 38 h 1084"/>
                  <a:gd name="T12" fmla="*/ 0 w 524"/>
                  <a:gd name="T13" fmla="*/ 642 h 1084"/>
                  <a:gd name="T14" fmla="*/ 99 w 524"/>
                  <a:gd name="T15" fmla="*/ 1084 h 1084"/>
                  <a:gd name="T16" fmla="*/ 169 w 524"/>
                  <a:gd name="T17" fmla="*/ 994 h 1084"/>
                  <a:gd name="T18" fmla="*/ 260 w 524"/>
                  <a:gd name="T19" fmla="*/ 876 h 1084"/>
                  <a:gd name="T20" fmla="*/ 395 w 524"/>
                  <a:gd name="T21" fmla="*/ 939 h 1084"/>
                  <a:gd name="T22" fmla="*/ 505 w 524"/>
                  <a:gd name="T23" fmla="*/ 990 h 1084"/>
                  <a:gd name="T24" fmla="*/ 400 w 524"/>
                  <a:gd name="T25" fmla="*/ 642 h 1084"/>
                  <a:gd name="T26" fmla="*/ 516 w 524"/>
                  <a:gd name="T27" fmla="*/ 278 h 1084"/>
                  <a:gd name="T28" fmla="*/ 524 w 524"/>
                  <a:gd name="T29" fmla="*/ 267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4" h="1084">
                    <a:moveTo>
                      <a:pt x="524" y="267"/>
                    </a:moveTo>
                    <a:cubicBezTo>
                      <a:pt x="492" y="144"/>
                      <a:pt x="492" y="144"/>
                      <a:pt x="492" y="144"/>
                    </a:cubicBezTo>
                    <a:cubicBezTo>
                      <a:pt x="454" y="0"/>
                      <a:pt x="454" y="0"/>
                      <a:pt x="454" y="0"/>
                    </a:cubicBezTo>
                    <a:cubicBezTo>
                      <a:pt x="306" y="5"/>
                      <a:pt x="306" y="5"/>
                      <a:pt x="306" y="5"/>
                    </a:cubicBezTo>
                    <a:cubicBezTo>
                      <a:pt x="219" y="7"/>
                      <a:pt x="219" y="7"/>
                      <a:pt x="219" y="7"/>
                    </a:cubicBezTo>
                    <a:cubicBezTo>
                      <a:pt x="211" y="17"/>
                      <a:pt x="203" y="28"/>
                      <a:pt x="196" y="38"/>
                    </a:cubicBezTo>
                    <a:cubicBezTo>
                      <a:pt x="69" y="213"/>
                      <a:pt x="0" y="422"/>
                      <a:pt x="0" y="642"/>
                    </a:cubicBezTo>
                    <a:cubicBezTo>
                      <a:pt x="0" y="797"/>
                      <a:pt x="34" y="947"/>
                      <a:pt x="99" y="1084"/>
                    </a:cubicBezTo>
                    <a:cubicBezTo>
                      <a:pt x="169" y="994"/>
                      <a:pt x="169" y="994"/>
                      <a:pt x="169" y="994"/>
                    </a:cubicBezTo>
                    <a:cubicBezTo>
                      <a:pt x="260" y="876"/>
                      <a:pt x="260" y="876"/>
                      <a:pt x="260" y="876"/>
                    </a:cubicBezTo>
                    <a:cubicBezTo>
                      <a:pt x="395" y="939"/>
                      <a:pt x="395" y="939"/>
                      <a:pt x="395" y="939"/>
                    </a:cubicBezTo>
                    <a:cubicBezTo>
                      <a:pt x="505" y="990"/>
                      <a:pt x="505" y="990"/>
                      <a:pt x="505" y="990"/>
                    </a:cubicBezTo>
                    <a:cubicBezTo>
                      <a:pt x="439" y="890"/>
                      <a:pt x="400" y="771"/>
                      <a:pt x="400" y="642"/>
                    </a:cubicBezTo>
                    <a:cubicBezTo>
                      <a:pt x="400" y="507"/>
                      <a:pt x="443" y="381"/>
                      <a:pt x="516" y="278"/>
                    </a:cubicBezTo>
                    <a:cubicBezTo>
                      <a:pt x="519" y="274"/>
                      <a:pt x="521" y="271"/>
                      <a:pt x="524" y="26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grpSp>
        <p:sp>
          <p:nvSpPr>
            <p:cNvPr id="38" name="TextBox 29"/>
            <p:cNvSpPr txBox="1"/>
            <p:nvPr/>
          </p:nvSpPr>
          <p:spPr>
            <a:xfrm rot="20450695">
              <a:off x="7453599" y="816208"/>
              <a:ext cx="445269" cy="114178"/>
            </a:xfrm>
            <a:prstGeom prst="rect">
              <a:avLst/>
            </a:prstGeom>
            <a:noFill/>
          </p:spPr>
          <p:txBody>
            <a:bodyPr spcFirstLastPara="1" wrap="square" numCol="1" rtlCol="0">
              <a:prstTxWarp prst="textArchUp">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COLLECT AND </a:t>
              </a:r>
            </a:p>
            <a:p>
              <a:pPr algn="ctr" defTabSz="932597"/>
              <a:r>
                <a:rPr lang="en-US" sz="1020" b="1" dirty="0">
                  <a:solidFill>
                    <a:srgbClr val="FFFFFF"/>
                  </a:solidFill>
                  <a:latin typeface="Segoe UI" panose="020B0502040204020203" pitchFamily="34" charset="0"/>
                  <a:ea typeface="Segoe UI" panose="020B0502040204020203" pitchFamily="34" charset="0"/>
                </a:rPr>
                <a:t>INDEX DATA</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39" name="TextBox 29"/>
            <p:cNvSpPr txBox="1"/>
            <p:nvPr/>
          </p:nvSpPr>
          <p:spPr>
            <a:xfrm rot="3000701">
              <a:off x="8021598" y="984828"/>
              <a:ext cx="445269" cy="114178"/>
            </a:xfrm>
            <a:prstGeom prst="rect">
              <a:avLst/>
            </a:prstGeom>
            <a:noFill/>
          </p:spPr>
          <p:txBody>
            <a:bodyPr spcFirstLastPara="1" wrap="square" numCol="1" rtlCol="0">
              <a:prstTxWarp prst="textArchUp">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SEARCH AND </a:t>
              </a:r>
            </a:p>
            <a:p>
              <a:pPr algn="ctr" defTabSz="932597"/>
              <a:r>
                <a:rPr lang="en-US" sz="1020" b="1" dirty="0">
                  <a:solidFill>
                    <a:srgbClr val="FFFFFF"/>
                  </a:solidFill>
                  <a:latin typeface="Segoe UI" panose="020B0502040204020203" pitchFamily="34" charset="0"/>
                  <a:ea typeface="Segoe UI" panose="020B0502040204020203" pitchFamily="34" charset="0"/>
                </a:rPr>
                <a:t>INVESTIGATE</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40" name="TextBox 27"/>
            <p:cNvSpPr txBox="1"/>
            <p:nvPr/>
          </p:nvSpPr>
          <p:spPr>
            <a:xfrm rot="18280262">
              <a:off x="8082755" y="1647531"/>
              <a:ext cx="468945" cy="118796"/>
            </a:xfrm>
            <a:prstGeom prst="rect">
              <a:avLst/>
            </a:prstGeom>
            <a:noFill/>
          </p:spPr>
          <p:txBody>
            <a:bodyPr spcFirstLastPara="1" wrap="square" numCol="1" rtlCol="0">
              <a:prstTxWarp prst="textArchDown">
                <a:avLst>
                  <a:gd name="adj" fmla="val 20622710"/>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CORRELATE </a:t>
              </a:r>
              <a:br>
                <a:rPr lang="en-US" sz="1020" b="1" dirty="0">
                  <a:solidFill>
                    <a:srgbClr val="FFFFFF"/>
                  </a:solidFill>
                  <a:latin typeface="Segoe UI" panose="020B0502040204020203" pitchFamily="34" charset="0"/>
                  <a:ea typeface="Segoe UI" panose="020B0502040204020203" pitchFamily="34" charset="0"/>
                </a:rPr>
              </a:br>
              <a:r>
                <a:rPr lang="en-US" sz="1020" b="1" dirty="0">
                  <a:solidFill>
                    <a:srgbClr val="FFFFFF"/>
                  </a:solidFill>
                  <a:latin typeface="Segoe UI" panose="020B0502040204020203" pitchFamily="34" charset="0"/>
                  <a:ea typeface="Segoe UI" panose="020B0502040204020203" pitchFamily="34" charset="0"/>
                </a:rPr>
                <a:t>AND ANALYZE</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41" name="TextBox 27"/>
            <p:cNvSpPr txBox="1"/>
            <p:nvPr/>
          </p:nvSpPr>
          <p:spPr>
            <a:xfrm rot="1539451">
              <a:off x="7409385" y="1851828"/>
              <a:ext cx="432328" cy="109520"/>
            </a:xfrm>
            <a:prstGeom prst="rect">
              <a:avLst/>
            </a:prstGeom>
            <a:noFill/>
          </p:spPr>
          <p:txBody>
            <a:bodyPr spcFirstLastPara="1" wrap="square" numCol="1" rtlCol="0">
              <a:prstTxWarp prst="textArchDown">
                <a:avLst>
                  <a:gd name="adj" fmla="val 20622710"/>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VISUALIZE</a:t>
              </a:r>
            </a:p>
            <a:p>
              <a:pPr algn="ctr" defTabSz="932597"/>
              <a:r>
                <a:rPr lang="en-US" sz="1020" b="1" dirty="0">
                  <a:solidFill>
                    <a:srgbClr val="FFFFFF"/>
                  </a:solidFill>
                  <a:latin typeface="Segoe UI" panose="020B0502040204020203" pitchFamily="34" charset="0"/>
                  <a:ea typeface="Segoe UI" panose="020B0502040204020203" pitchFamily="34" charset="0"/>
                </a:rPr>
                <a:t>AND REPORT</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42" name="TextBox 29"/>
            <p:cNvSpPr txBox="1"/>
            <p:nvPr/>
          </p:nvSpPr>
          <p:spPr>
            <a:xfrm rot="17176231">
              <a:off x="7122197" y="1227287"/>
              <a:ext cx="399574" cy="102461"/>
            </a:xfrm>
            <a:prstGeom prst="rect">
              <a:avLst/>
            </a:prstGeom>
            <a:noFill/>
          </p:spPr>
          <p:txBody>
            <a:bodyPr spcFirstLastPara="1" wrap="square" numCol="1" rtlCol="0">
              <a:prstTxWarp prst="textArchUp">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MONITOR</a:t>
              </a:r>
            </a:p>
            <a:p>
              <a:pPr algn="ctr" defTabSz="932597"/>
              <a:r>
                <a:rPr lang="en-US" sz="1020" b="1" dirty="0">
                  <a:solidFill>
                    <a:srgbClr val="FFFFFF"/>
                  </a:solidFill>
                  <a:latin typeface="Segoe UI" panose="020B0502040204020203" pitchFamily="34" charset="0"/>
                  <a:ea typeface="Segoe UI" panose="020B0502040204020203" pitchFamily="34" charset="0"/>
                </a:rPr>
                <a:t>AND ALERT</a:t>
              </a:r>
            </a:p>
          </p:txBody>
        </p:sp>
      </p:grpSp>
      <p:sp>
        <p:nvSpPr>
          <p:cNvPr id="48" name="Title 17"/>
          <p:cNvSpPr txBox="1">
            <a:spLocks/>
          </p:cNvSpPr>
          <p:nvPr/>
        </p:nvSpPr>
        <p:spPr bwMode="auto">
          <a:xfrm>
            <a:off x="655280" y="1091293"/>
            <a:ext cx="11081870" cy="63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66298">
              <a:spcBef>
                <a:spcPts val="1224"/>
              </a:spcBef>
              <a:buClr>
                <a:srgbClr val="000000"/>
              </a:buClr>
              <a:buSzPct val="90000"/>
              <a:defRPr/>
            </a:pPr>
            <a:r>
              <a:rPr lang="en-US" sz="2200" dirty="0">
                <a:solidFill>
                  <a:srgbClr val="000000">
                    <a:lumMod val="50000"/>
                    <a:lumOff val="50000"/>
                  </a:srgbClr>
                </a:solidFill>
                <a:latin typeface="Segoe UI" charset="0"/>
                <a:ea typeface="Segoe UI" charset="0"/>
                <a:cs typeface="Segoe UI" charset="0"/>
              </a:rPr>
              <a:t>Expand your enterprise management with a consistent experience </a:t>
            </a:r>
          </a:p>
        </p:txBody>
      </p:sp>
    </p:spTree>
    <p:extLst>
      <p:ext uri="{BB962C8B-B14F-4D97-AF65-F5344CB8AC3E}">
        <p14:creationId xmlns:p14="http://schemas.microsoft.com/office/powerpoint/2010/main" val="314641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31629" y="4294332"/>
            <a:ext cx="11985514" cy="523178"/>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89" tIns="37289" rIns="37289" bIns="37289" numCol="1" anchor="t" anchorCtr="0" compatLnSpc="1">
            <a:prstTxWarp prst="textNoShape">
              <a:avLst/>
            </a:prstTxWarp>
          </a:bodyPr>
          <a:lstStyle/>
          <a:p>
            <a:pPr algn="ctr" defTabSz="932060" eaLnBrk="0" fontAlgn="base" hangingPunct="0">
              <a:spcBef>
                <a:spcPct val="0"/>
              </a:spcBef>
              <a:spcAft>
                <a:spcPct val="0"/>
              </a:spcAft>
              <a:defRPr/>
            </a:pPr>
            <a:r>
              <a:rPr lang="en-US" altLang="en-US" sz="2856" dirty="0">
                <a:solidFill>
                  <a:srgbClr val="FFFFFF"/>
                </a:solidFill>
                <a:latin typeface="Segoe UI Light" panose="020B0502040204020203" pitchFamily="34" charset="0"/>
              </a:rPr>
              <a:t>Solutions</a:t>
            </a:r>
            <a:endParaRPr lang="en-US" altLang="en-US" sz="2856"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37724" y="4817512"/>
            <a:ext cx="11985514" cy="158706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89" tIns="37289" rIns="37289" bIns="37289" numCol="5" anchor="t" anchorCtr="0" compatLnSpc="1">
            <a:prstTxWarp prst="textNoShape">
              <a:avLst/>
            </a:prstTxWarp>
          </a:bodyPr>
          <a:lstStyle/>
          <a:p>
            <a:pPr defTabSz="932205">
              <a:defRPr/>
            </a:pPr>
            <a:r>
              <a:rPr lang="en-US" sz="1428" dirty="0">
                <a:solidFill>
                  <a:srgbClr val="FFFFFF"/>
                </a:solidFill>
                <a:latin typeface="Segoe UI Semibold" panose="020B0702040204020203" pitchFamily="34" charset="0"/>
                <a:cs typeface="Segoe UI Semibold" panose="020B0702040204020203" pitchFamily="34" charset="0"/>
              </a:rPr>
              <a:t>Security &amp; Audit</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Antimalware</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Azure Activity Logs</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Update Management</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Azure Automation</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Change Tracking</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Wire Data</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Network Performance Monitoring</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Office 365</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Azure SQL Analytics</a:t>
            </a:r>
            <a:endParaRPr lang="en-US" sz="1428" dirty="0">
              <a:solidFill>
                <a:schemeClr val="accent4"/>
              </a:solidFill>
              <a:latin typeface="Segoe UI Semibold" panose="020B0702040204020203" pitchFamily="34" charset="0"/>
              <a:cs typeface="Segoe UI Semibold" panose="020B0702040204020203" pitchFamily="34" charset="0"/>
            </a:endParaRP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Azure Containers</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Upgrade Compliance</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Upgrade Readiness</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Device Health</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Service Map</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Alert Management</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Capacity Management</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HD Insights</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SQL Assessment</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AD Assessment</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SQL Assessment Plus</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Exchange Assessment</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SP Assessment</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VMWare</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Azure App Gateway</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Azure NSG Analytics</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Key Vault Analytics</a:t>
            </a:r>
          </a:p>
          <a:p>
            <a:pPr defTabSz="932205">
              <a:defRPr/>
            </a:pPr>
            <a:r>
              <a:rPr lang="en-US" sz="1428" dirty="0">
                <a:solidFill>
                  <a:srgbClr val="FFFFFF"/>
                </a:solidFill>
                <a:latin typeface="Segoe UI Semibold" panose="020B0702040204020203" pitchFamily="34" charset="0"/>
                <a:cs typeface="Segoe UI Semibold" panose="020B0702040204020203" pitchFamily="34" charset="0"/>
              </a:rPr>
              <a:t>MORE….</a:t>
            </a:r>
          </a:p>
          <a:p>
            <a:pPr defTabSz="932205">
              <a:defRPr/>
            </a:pPr>
            <a:endParaRPr lang="en-US" sz="1428" dirty="0">
              <a:solidFill>
                <a:srgbClr val="FFFFFF"/>
              </a:solidFill>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DE09A68E-98B2-4B67-97FC-53574DCD9729}"/>
              </a:ext>
            </a:extLst>
          </p:cNvPr>
          <p:cNvSpPr txBox="1"/>
          <p:nvPr/>
        </p:nvSpPr>
        <p:spPr>
          <a:xfrm>
            <a:off x="11708210" y="5929945"/>
            <a:ext cx="461307" cy="542323"/>
          </a:xfrm>
          <a:prstGeom prst="rect">
            <a:avLst/>
          </a:prstGeom>
          <a:noFill/>
        </p:spPr>
        <p:txBody>
          <a:bodyPr wrap="none" rtlCol="0">
            <a:spAutoFit/>
          </a:bodyPr>
          <a:lstStyle/>
          <a:p>
            <a:pPr defTabSz="932384">
              <a:defRPr/>
            </a:pPr>
            <a:r>
              <a:rPr lang="en-US" sz="2856" dirty="0">
                <a:solidFill>
                  <a:srgbClr val="FFFFFF"/>
                </a:solidFill>
                <a:latin typeface="Segoe UI"/>
              </a:rPr>
              <a:t>…</a:t>
            </a:r>
          </a:p>
        </p:txBody>
      </p:sp>
      <p:sp>
        <p:nvSpPr>
          <p:cNvPr id="47" name="Text Box 37">
            <a:extLst>
              <a:ext uri="{FF2B5EF4-FFF2-40B4-BE49-F238E27FC236}">
                <a16:creationId xmlns:a16="http://schemas.microsoft.com/office/drawing/2014/main" id="{700DEE7C-7E23-49CA-8251-3368F2496CE0}"/>
              </a:ext>
            </a:extLst>
          </p:cNvPr>
          <p:cNvSpPr txBox="1">
            <a:spLocks noChangeArrowheads="1"/>
          </p:cNvSpPr>
          <p:nvPr/>
        </p:nvSpPr>
        <p:spPr bwMode="auto">
          <a:xfrm>
            <a:off x="4262139" y="1668462"/>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algn="ctr" defTabSz="932418" eaLnBrk="0" fontAlgn="base" hangingPunct="0">
              <a:spcBef>
                <a:spcPct val="0"/>
              </a:spcBef>
              <a:spcAft>
                <a:spcPct val="0"/>
              </a:spcAft>
              <a:defRPr/>
            </a:pPr>
            <a:r>
              <a:rPr lang="en-US" altLang="en-US" sz="2856" dirty="0">
                <a:solidFill>
                  <a:srgbClr val="FFFFFF"/>
                </a:solidFill>
                <a:latin typeface="Segoe UI Light" panose="020B0502040204020203" pitchFamily="34" charset="0"/>
              </a:rPr>
              <a:t>Exploration</a:t>
            </a:r>
            <a:endParaRPr lang="en-US" altLang="en-US" sz="2856" dirty="0">
              <a:solidFill>
                <a:srgbClr val="FFFFFF"/>
              </a:solidFill>
              <a:latin typeface="Arial" panose="020B0604020202020204" pitchFamily="34" charset="0"/>
            </a:endParaRPr>
          </a:p>
        </p:txBody>
      </p:sp>
      <p:sp>
        <p:nvSpPr>
          <p:cNvPr id="48" name="Rectangle 38">
            <a:extLst>
              <a:ext uri="{FF2B5EF4-FFF2-40B4-BE49-F238E27FC236}">
                <a16:creationId xmlns:a16="http://schemas.microsoft.com/office/drawing/2014/main" id="{82861893-5DD1-414B-9B45-50D0409A02B8}"/>
              </a:ext>
            </a:extLst>
          </p:cNvPr>
          <p:cNvSpPr>
            <a:spLocks noChangeArrowheads="1"/>
          </p:cNvSpPr>
          <p:nvPr/>
        </p:nvSpPr>
        <p:spPr bwMode="auto">
          <a:xfrm>
            <a:off x="4262139" y="2191791"/>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defTabSz="932563">
              <a:defRPr/>
            </a:pPr>
            <a:endParaRPr lang="en-US" sz="1836" dirty="0">
              <a:solidFill>
                <a:srgbClr val="FFFFFF"/>
              </a:solidFill>
              <a:latin typeface="Segoe UI"/>
            </a:endParaRPr>
          </a:p>
        </p:txBody>
      </p:sp>
      <p:sp>
        <p:nvSpPr>
          <p:cNvPr id="49" name="Text Box 23">
            <a:extLst>
              <a:ext uri="{FF2B5EF4-FFF2-40B4-BE49-F238E27FC236}">
                <a16:creationId xmlns:a16="http://schemas.microsoft.com/office/drawing/2014/main" id="{4A6E8DA0-4BAD-4B09-B0E1-8B01CEF51F22}"/>
              </a:ext>
            </a:extLst>
          </p:cNvPr>
          <p:cNvSpPr txBox="1">
            <a:spLocks noChangeArrowheads="1"/>
          </p:cNvSpPr>
          <p:nvPr/>
        </p:nvSpPr>
        <p:spPr bwMode="auto">
          <a:xfrm>
            <a:off x="8294351" y="1668463"/>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algn="ctr" defTabSz="932418" eaLnBrk="0" fontAlgn="base" hangingPunct="0">
              <a:spcBef>
                <a:spcPct val="0"/>
              </a:spcBef>
              <a:spcAft>
                <a:spcPct val="0"/>
              </a:spcAft>
              <a:defRPr/>
            </a:pPr>
            <a:r>
              <a:rPr lang="en-US" altLang="en-US" sz="2856" dirty="0">
                <a:solidFill>
                  <a:srgbClr val="FFFFFF"/>
                </a:solidFill>
                <a:latin typeface="Segoe UI Light" panose="020B0502040204020203" pitchFamily="34" charset="0"/>
              </a:rPr>
              <a:t>Export &amp; Correlation</a:t>
            </a:r>
            <a:endParaRPr lang="en-US" altLang="en-US" sz="2856" dirty="0">
              <a:solidFill>
                <a:srgbClr val="FFFFFF"/>
              </a:solidFill>
              <a:latin typeface="Arial" panose="020B0604020202020204" pitchFamily="34" charset="0"/>
            </a:endParaRPr>
          </a:p>
        </p:txBody>
      </p:sp>
      <p:sp>
        <p:nvSpPr>
          <p:cNvPr id="50" name="Rectangle 24">
            <a:extLst>
              <a:ext uri="{FF2B5EF4-FFF2-40B4-BE49-F238E27FC236}">
                <a16:creationId xmlns:a16="http://schemas.microsoft.com/office/drawing/2014/main" id="{6C066623-B58E-4638-B8CD-C1F6725CDE41}"/>
              </a:ext>
            </a:extLst>
          </p:cNvPr>
          <p:cNvSpPr>
            <a:spLocks noChangeArrowheads="1"/>
          </p:cNvSpPr>
          <p:nvPr/>
        </p:nvSpPr>
        <p:spPr bwMode="auto">
          <a:xfrm>
            <a:off x="8294351" y="2191485"/>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defTabSz="932563">
              <a:defRPr/>
            </a:pPr>
            <a:endParaRPr lang="en-US" sz="1836">
              <a:solidFill>
                <a:srgbClr val="FFFFFF"/>
              </a:solidFill>
              <a:latin typeface="Segoe UI"/>
            </a:endParaRPr>
          </a:p>
        </p:txBody>
      </p:sp>
      <p:sp>
        <p:nvSpPr>
          <p:cNvPr id="70" name="Text Box 3">
            <a:extLst>
              <a:ext uri="{FF2B5EF4-FFF2-40B4-BE49-F238E27FC236}">
                <a16:creationId xmlns:a16="http://schemas.microsoft.com/office/drawing/2014/main" id="{BDA44FBC-29CA-443A-917E-33EDBC724E1A}"/>
              </a:ext>
            </a:extLst>
          </p:cNvPr>
          <p:cNvSpPr txBox="1">
            <a:spLocks noChangeArrowheads="1"/>
          </p:cNvSpPr>
          <p:nvPr/>
        </p:nvSpPr>
        <p:spPr bwMode="auto">
          <a:xfrm>
            <a:off x="229929" y="1668462"/>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algn="ctr" defTabSz="932418" eaLnBrk="0" fontAlgn="base" hangingPunct="0">
              <a:spcBef>
                <a:spcPct val="0"/>
              </a:spcBef>
              <a:spcAft>
                <a:spcPct val="0"/>
              </a:spcAft>
              <a:defRPr/>
            </a:pPr>
            <a:r>
              <a:rPr lang="en-US" altLang="en-US" sz="2856" dirty="0">
                <a:solidFill>
                  <a:srgbClr val="FFFFFF"/>
                </a:solidFill>
                <a:latin typeface="Segoe UI Light" panose="020B0502040204020203" pitchFamily="34" charset="0"/>
              </a:rPr>
              <a:t>Ingestion</a:t>
            </a:r>
            <a:endParaRPr lang="en-US" altLang="en-US" sz="714" dirty="0">
              <a:solidFill>
                <a:srgbClr val="FFFFFF"/>
              </a:solidFill>
              <a:latin typeface="Arial" panose="020B0604020202020204" pitchFamily="34" charset="0"/>
            </a:endParaRPr>
          </a:p>
        </p:txBody>
      </p:sp>
      <p:sp>
        <p:nvSpPr>
          <p:cNvPr id="72" name="Rectangle 71">
            <a:extLst>
              <a:ext uri="{FF2B5EF4-FFF2-40B4-BE49-F238E27FC236}">
                <a16:creationId xmlns:a16="http://schemas.microsoft.com/office/drawing/2014/main" id="{726FF8BC-5419-43B6-B5F6-DEB80513FEB0}"/>
              </a:ext>
            </a:extLst>
          </p:cNvPr>
          <p:cNvSpPr>
            <a:spLocks noChangeArrowheads="1"/>
          </p:cNvSpPr>
          <p:nvPr/>
        </p:nvSpPr>
        <p:spPr bwMode="auto">
          <a:xfrm>
            <a:off x="229929" y="2191789"/>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defTabSz="932563">
              <a:defRPr/>
            </a:pPr>
            <a:endParaRPr lang="en-US" sz="1836" dirty="0">
              <a:solidFill>
                <a:srgbClr val="FFFFFF"/>
              </a:solidFill>
              <a:latin typeface="Segoe UI"/>
            </a:endParaRPr>
          </a:p>
        </p:txBody>
      </p:sp>
      <p:sp>
        <p:nvSpPr>
          <p:cNvPr id="100" name="Text Box 13">
            <a:extLst>
              <a:ext uri="{FF2B5EF4-FFF2-40B4-BE49-F238E27FC236}">
                <a16:creationId xmlns:a16="http://schemas.microsoft.com/office/drawing/2014/main" id="{209FD8BF-D6F1-4392-884F-9BC1A1102593}"/>
              </a:ext>
            </a:extLst>
          </p:cNvPr>
          <p:cNvSpPr txBox="1">
            <a:spLocks noChangeArrowheads="1"/>
          </p:cNvSpPr>
          <p:nvPr/>
        </p:nvSpPr>
        <p:spPr bwMode="auto">
          <a:xfrm>
            <a:off x="5341725" y="2211471"/>
            <a:ext cx="2300764" cy="159765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Microsoft Azure Portal</a:t>
            </a:r>
          </a:p>
          <a:p>
            <a:pPr algn="ctr" defTabSz="932418" eaLnBrk="0" fontAlgn="base" hangingPunct="0">
              <a:spcBef>
                <a:spcPct val="0"/>
              </a:spcBef>
              <a:spcAft>
                <a:spcPct val="0"/>
              </a:spcAft>
              <a:defRPr/>
            </a:pPr>
            <a:endParaRPr lang="en-US" altLang="en-US" sz="918" b="1" dirty="0">
              <a:solidFill>
                <a:srgbClr val="FFFFFF"/>
              </a:solidFill>
              <a:latin typeface="Segoe UI Bold" panose="020B0802040204020203" pitchFamily="34" charset="0"/>
              <a:cs typeface="Segoe UI Bold" panose="020B0802040204020203" pitchFamily="34" charset="0"/>
            </a:endParaRPr>
          </a:p>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Advanced Analytics Portal </a:t>
            </a:r>
          </a:p>
          <a:p>
            <a:pPr algn="ctr" defTabSz="932418" eaLnBrk="0" fontAlgn="base" hangingPunct="0">
              <a:spcBef>
                <a:spcPct val="0"/>
              </a:spcBef>
              <a:spcAft>
                <a:spcPct val="0"/>
              </a:spcAft>
              <a:defRPr/>
            </a:pPr>
            <a:endParaRPr lang="en-US" altLang="en-US" sz="1428" dirty="0">
              <a:solidFill>
                <a:srgbClr val="FFFFFF"/>
              </a:solidFill>
              <a:latin typeface="Segoe UI Semibold" panose="020B0702040204020203" pitchFamily="34" charset="0"/>
            </a:endParaRPr>
          </a:p>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Azure Monitor</a:t>
            </a:r>
          </a:p>
          <a:p>
            <a:pPr algn="ctr" defTabSz="932418" eaLnBrk="0" fontAlgn="base" hangingPunct="0">
              <a:spcBef>
                <a:spcPct val="0"/>
              </a:spcBef>
              <a:spcAft>
                <a:spcPct val="0"/>
              </a:spcAft>
              <a:defRPr/>
            </a:pPr>
            <a:endParaRPr lang="en-US" altLang="en-US" sz="1428" dirty="0">
              <a:solidFill>
                <a:srgbClr val="FFFFFF"/>
              </a:solidFill>
              <a:latin typeface="Segoe UI Semibold" panose="020B0702040204020203" pitchFamily="34" charset="0"/>
            </a:endParaRPr>
          </a:p>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Service Map</a:t>
            </a:r>
          </a:p>
        </p:txBody>
      </p:sp>
      <p:grpSp>
        <p:nvGrpSpPr>
          <p:cNvPr id="11" name="Group 10">
            <a:extLst>
              <a:ext uri="{FF2B5EF4-FFF2-40B4-BE49-F238E27FC236}">
                <a16:creationId xmlns:a16="http://schemas.microsoft.com/office/drawing/2014/main" id="{A7507052-7F58-4E30-878C-1F88CC688EEA}"/>
              </a:ext>
            </a:extLst>
          </p:cNvPr>
          <p:cNvGrpSpPr/>
          <p:nvPr/>
        </p:nvGrpSpPr>
        <p:grpSpPr>
          <a:xfrm>
            <a:off x="379621" y="2253283"/>
            <a:ext cx="3732777" cy="1472200"/>
            <a:chOff x="378792" y="2439369"/>
            <a:chExt cx="3733307" cy="1472408"/>
          </a:xfrm>
        </p:grpSpPr>
        <p:grpSp>
          <p:nvGrpSpPr>
            <p:cNvPr id="87" name="Group 86">
              <a:extLst>
                <a:ext uri="{FF2B5EF4-FFF2-40B4-BE49-F238E27FC236}">
                  <a16:creationId xmlns:a16="http://schemas.microsoft.com/office/drawing/2014/main" id="{AD7AC635-8882-4743-ABF4-73441808B542}"/>
                </a:ext>
              </a:extLst>
            </p:cNvPr>
            <p:cNvGrpSpPr/>
            <p:nvPr/>
          </p:nvGrpSpPr>
          <p:grpSpPr>
            <a:xfrm>
              <a:off x="1458843" y="2439369"/>
              <a:ext cx="2653256" cy="972981"/>
              <a:chOff x="1855376" y="1660018"/>
              <a:chExt cx="2601467" cy="953989"/>
            </a:xfrm>
          </p:grpSpPr>
          <p:sp>
            <p:nvSpPr>
              <p:cNvPr id="90" name="Text Box 12">
                <a:extLst>
                  <a:ext uri="{FF2B5EF4-FFF2-40B4-BE49-F238E27FC236}">
                    <a16:creationId xmlns:a16="http://schemas.microsoft.com/office/drawing/2014/main" id="{E74CE19F-A274-497E-BC2A-190DF72E58FC}"/>
                  </a:ext>
                </a:extLst>
              </p:cNvPr>
              <p:cNvSpPr txBox="1">
                <a:spLocks noChangeArrowheads="1"/>
              </p:cNvSpPr>
              <p:nvPr/>
            </p:nvSpPr>
            <p:spPr bwMode="auto">
              <a:xfrm>
                <a:off x="1906595" y="1660018"/>
                <a:ext cx="2550248" cy="23751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ctr" anchorCtr="0" compatLnSpc="1">
                <a:prstTxWarp prst="textNoShape">
                  <a:avLst/>
                </a:prstTxWarp>
              </a:bodyPr>
              <a:lstStyle/>
              <a:p>
                <a:pPr algn="ctr" defTabSz="932418" eaLnBrk="0" fontAlgn="base" hangingPunct="0">
                  <a:spcBef>
                    <a:spcPct val="0"/>
                  </a:spcBef>
                  <a:spcAft>
                    <a:spcPct val="0"/>
                  </a:spcAft>
                  <a:defRPr/>
                </a:pPr>
                <a:r>
                  <a:rPr lang="en-US" altLang="en-US" sz="1428" b="1" dirty="0">
                    <a:solidFill>
                      <a:srgbClr val="E0C8E6"/>
                    </a:solidFill>
                    <a:latin typeface="Segoe UI Bold" panose="020B0802040204020203" pitchFamily="34" charset="0"/>
                    <a:cs typeface="Segoe UI Bold" panose="020B0802040204020203" pitchFamily="34" charset="0"/>
                  </a:rPr>
                  <a:t>Microsoft Monitoring Agent</a:t>
                </a:r>
                <a:endParaRPr lang="en-US" altLang="en-US" sz="918" b="1" dirty="0">
                  <a:solidFill>
                    <a:srgbClr val="E0C8E6"/>
                  </a:solidFill>
                  <a:latin typeface="Segoe UI Bold" panose="020B0802040204020203" pitchFamily="34" charset="0"/>
                  <a:cs typeface="Segoe UI Bold" panose="020B0802040204020203" pitchFamily="34" charset="0"/>
                </a:endParaRPr>
              </a:p>
            </p:txBody>
          </p:sp>
          <p:sp>
            <p:nvSpPr>
              <p:cNvPr id="91" name="Text Box 13">
                <a:extLst>
                  <a:ext uri="{FF2B5EF4-FFF2-40B4-BE49-F238E27FC236}">
                    <a16:creationId xmlns:a16="http://schemas.microsoft.com/office/drawing/2014/main" id="{4D1425A4-7681-4461-8CFE-11063122ABF9}"/>
                  </a:ext>
                </a:extLst>
              </p:cNvPr>
              <p:cNvSpPr txBox="1">
                <a:spLocks noChangeArrowheads="1"/>
              </p:cNvSpPr>
              <p:nvPr/>
            </p:nvSpPr>
            <p:spPr bwMode="auto">
              <a:xfrm>
                <a:off x="1855376" y="1899625"/>
                <a:ext cx="2178086" cy="71438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Azure Extensions</a:t>
                </a:r>
              </a:p>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Data Collector APIs</a:t>
                </a:r>
                <a:endParaRPr lang="en-US" altLang="en-US" sz="1428" dirty="0">
                  <a:solidFill>
                    <a:srgbClr val="FFFFFF"/>
                  </a:solidFill>
                  <a:latin typeface="Arial" panose="020B0604020202020204" pitchFamily="34" charset="0"/>
                </a:endParaRPr>
              </a:p>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Linux</a:t>
                </a:r>
                <a:endParaRPr lang="en-US" altLang="en-US" sz="918" dirty="0">
                  <a:solidFill>
                    <a:srgbClr val="FFFFFF"/>
                  </a:solidFill>
                  <a:latin typeface="Arial" panose="020B0604020202020204" pitchFamily="34" charset="0"/>
                </a:endParaRPr>
              </a:p>
            </p:txBody>
          </p:sp>
        </p:grpSp>
        <p:sp>
          <p:nvSpPr>
            <p:cNvPr id="116" name="Text Box 13">
              <a:extLst>
                <a:ext uri="{FF2B5EF4-FFF2-40B4-BE49-F238E27FC236}">
                  <a16:creationId xmlns:a16="http://schemas.microsoft.com/office/drawing/2014/main" id="{F3DEFC82-A4C4-4640-B8F3-D150EF857CDB}"/>
                </a:ext>
              </a:extLst>
            </p:cNvPr>
            <p:cNvSpPr txBox="1">
              <a:spLocks noChangeArrowheads="1"/>
            </p:cNvSpPr>
            <p:nvPr/>
          </p:nvSpPr>
          <p:spPr bwMode="auto">
            <a:xfrm>
              <a:off x="378792" y="3554456"/>
              <a:ext cx="1376946" cy="35732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4" tIns="37294" rIns="37294" bIns="37294" numCol="1" anchor="t" anchorCtr="0" compatLnSpc="1">
              <a:prstTxWarp prst="textNoShape">
                <a:avLst/>
              </a:prstTxWarp>
            </a:bodyPr>
            <a:lstStyle/>
            <a:p>
              <a:pPr algn="ctr" defTabSz="932239"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    SCOM MP                      </a:t>
              </a:r>
              <a:endParaRPr lang="en-US" altLang="en-US" sz="918" dirty="0">
                <a:solidFill>
                  <a:srgbClr val="FFFFFF"/>
                </a:solidFill>
                <a:latin typeface="Arial" panose="020B0604020202020204" pitchFamily="34" charset="0"/>
              </a:endParaRPr>
            </a:p>
          </p:txBody>
        </p:sp>
        <p:pic>
          <p:nvPicPr>
            <p:cNvPr id="117" name="Picture 4" descr="Image result for scom icon">
              <a:extLst>
                <a:ext uri="{FF2B5EF4-FFF2-40B4-BE49-F238E27FC236}">
                  <a16:creationId xmlns:a16="http://schemas.microsoft.com/office/drawing/2014/main" id="{7F4E5943-EF70-4675-9B85-BBF4ED0E53B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4142" y="3412350"/>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2F8C75CA-0A96-44EF-B8FE-87EA29FD3694}"/>
              </a:ext>
            </a:extLst>
          </p:cNvPr>
          <p:cNvGrpSpPr/>
          <p:nvPr/>
        </p:nvGrpSpPr>
        <p:grpSpPr>
          <a:xfrm>
            <a:off x="8309582" y="2211470"/>
            <a:ext cx="4188094" cy="1517460"/>
            <a:chOff x="8317113" y="2399573"/>
            <a:chExt cx="4188687" cy="1517675"/>
          </a:xfrm>
        </p:grpSpPr>
        <p:grpSp>
          <p:nvGrpSpPr>
            <p:cNvPr id="102" name="Group 101">
              <a:extLst>
                <a:ext uri="{FF2B5EF4-FFF2-40B4-BE49-F238E27FC236}">
                  <a16:creationId xmlns:a16="http://schemas.microsoft.com/office/drawing/2014/main" id="{8E36AB2D-CFB7-4980-9C9B-17EDA444D4BE}"/>
                </a:ext>
              </a:extLst>
            </p:cNvPr>
            <p:cNvGrpSpPr/>
            <p:nvPr/>
          </p:nvGrpSpPr>
          <p:grpSpPr>
            <a:xfrm>
              <a:off x="8317113" y="2399573"/>
              <a:ext cx="4188687" cy="1517675"/>
              <a:chOff x="8208574" y="1698351"/>
              <a:chExt cx="4106928" cy="1488051"/>
            </a:xfrm>
          </p:grpSpPr>
          <p:grpSp>
            <p:nvGrpSpPr>
              <p:cNvPr id="104" name="Group 103">
                <a:extLst>
                  <a:ext uri="{FF2B5EF4-FFF2-40B4-BE49-F238E27FC236}">
                    <a16:creationId xmlns:a16="http://schemas.microsoft.com/office/drawing/2014/main" id="{3608521D-2BF5-40E9-AC45-3B28F3C29465}"/>
                  </a:ext>
                </a:extLst>
              </p:cNvPr>
              <p:cNvGrpSpPr/>
              <p:nvPr/>
            </p:nvGrpSpPr>
            <p:grpSpPr>
              <a:xfrm>
                <a:off x="10788013" y="1698351"/>
                <a:ext cx="1375243" cy="377004"/>
                <a:chOff x="10945031" y="617699"/>
                <a:chExt cx="1375243" cy="377004"/>
              </a:xfrm>
            </p:grpSpPr>
            <p:pic>
              <p:nvPicPr>
                <p:cNvPr id="114" name="Picture 33">
                  <a:extLst>
                    <a:ext uri="{FF2B5EF4-FFF2-40B4-BE49-F238E27FC236}">
                      <a16:creationId xmlns:a16="http://schemas.microsoft.com/office/drawing/2014/main" id="{D59467EC-251A-458C-AA1A-DC6244F2DE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15" name="Text Box 34">
                  <a:extLst>
                    <a:ext uri="{FF2B5EF4-FFF2-40B4-BE49-F238E27FC236}">
                      <a16:creationId xmlns:a16="http://schemas.microsoft.com/office/drawing/2014/main" id="{308A3DAE-E074-4D1D-AC42-33B0FAC4BA3C}"/>
                    </a:ext>
                  </a:extLst>
                </p:cNvPr>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Power BI</a:t>
                  </a:r>
                  <a:endParaRPr lang="en-US" altLang="en-US" sz="1428" dirty="0">
                    <a:solidFill>
                      <a:srgbClr val="FFFFFF"/>
                    </a:solidFill>
                    <a:latin typeface="Arial" panose="020B0604020202020204" pitchFamily="34" charset="0"/>
                  </a:endParaRPr>
                </a:p>
              </p:txBody>
            </p:sp>
          </p:grpSp>
          <p:sp>
            <p:nvSpPr>
              <p:cNvPr id="105" name="Text Box 35">
                <a:extLst>
                  <a:ext uri="{FF2B5EF4-FFF2-40B4-BE49-F238E27FC236}">
                    <a16:creationId xmlns:a16="http://schemas.microsoft.com/office/drawing/2014/main" id="{6F5E4CEB-A056-462A-B6FB-2F6D4D56E6E1}"/>
                  </a:ext>
                </a:extLst>
              </p:cNvPr>
              <p:cNvSpPr txBox="1">
                <a:spLocks noChangeArrowheads="1"/>
              </p:cNvSpPr>
              <p:nvPr/>
            </p:nvSpPr>
            <p:spPr bwMode="auto">
              <a:xfrm>
                <a:off x="9783711" y="2442292"/>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cs typeface="Segoe UI Semibold" panose="020B0702040204020203" pitchFamily="34" charset="0"/>
                  </a:rPr>
                  <a:t>Microsoft Flow</a:t>
                </a:r>
              </a:p>
            </p:txBody>
          </p:sp>
          <p:sp>
            <p:nvSpPr>
              <p:cNvPr id="113" name="Text Box 34">
                <a:extLst>
                  <a:ext uri="{FF2B5EF4-FFF2-40B4-BE49-F238E27FC236}">
                    <a16:creationId xmlns:a16="http://schemas.microsoft.com/office/drawing/2014/main" id="{864C1972-D51C-4AB5-A907-A3D2B10E1225}"/>
                  </a:ext>
                </a:extLst>
              </p:cNvPr>
              <p:cNvSpPr txBox="1">
                <a:spLocks noChangeArrowheads="1"/>
              </p:cNvSpPr>
              <p:nvPr/>
            </p:nvSpPr>
            <p:spPr bwMode="auto">
              <a:xfrm>
                <a:off x="9014004" y="1762694"/>
                <a:ext cx="1725121" cy="23029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Application Insights Connector</a:t>
                </a:r>
                <a:endParaRPr lang="en-US" altLang="en-US" sz="1428" dirty="0">
                  <a:solidFill>
                    <a:srgbClr val="FFFFFF"/>
                  </a:solidFill>
                  <a:latin typeface="Arial" panose="020B0604020202020204" pitchFamily="34" charset="0"/>
                </a:endParaRPr>
              </a:p>
            </p:txBody>
          </p:sp>
          <p:sp>
            <p:nvSpPr>
              <p:cNvPr id="107" name="Text Box 28">
                <a:extLst>
                  <a:ext uri="{FF2B5EF4-FFF2-40B4-BE49-F238E27FC236}">
                    <a16:creationId xmlns:a16="http://schemas.microsoft.com/office/drawing/2014/main" id="{11FA257D-5EBD-48ED-A294-7D5D57F8E5E4}"/>
                  </a:ext>
                </a:extLst>
              </p:cNvPr>
              <p:cNvSpPr txBox="1">
                <a:spLocks noChangeArrowheads="1"/>
              </p:cNvSpPr>
              <p:nvPr/>
            </p:nvSpPr>
            <p:spPr bwMode="auto">
              <a:xfrm>
                <a:off x="8208574" y="2918069"/>
                <a:ext cx="1997144"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Data Access REST APIs</a:t>
                </a:r>
                <a:endParaRPr lang="en-US" altLang="en-US" sz="1428" dirty="0">
                  <a:solidFill>
                    <a:srgbClr val="FFFFFF"/>
                  </a:solidFill>
                  <a:latin typeface="Arial" panose="020B0604020202020204" pitchFamily="34" charset="0"/>
                </a:endParaRPr>
              </a:p>
            </p:txBody>
          </p:sp>
          <p:grpSp>
            <p:nvGrpSpPr>
              <p:cNvPr id="108" name="Group 107">
                <a:extLst>
                  <a:ext uri="{FF2B5EF4-FFF2-40B4-BE49-F238E27FC236}">
                    <a16:creationId xmlns:a16="http://schemas.microsoft.com/office/drawing/2014/main" id="{AA2F21BE-F163-4551-B2D8-33C8EFCF2941}"/>
                  </a:ext>
                </a:extLst>
              </p:cNvPr>
              <p:cNvGrpSpPr/>
              <p:nvPr/>
            </p:nvGrpSpPr>
            <p:grpSpPr>
              <a:xfrm>
                <a:off x="8317259" y="2472881"/>
                <a:ext cx="1416644" cy="320032"/>
                <a:chOff x="10362505" y="1669572"/>
                <a:chExt cx="1416644" cy="320032"/>
              </a:xfrm>
            </p:grpSpPr>
            <p:pic>
              <p:nvPicPr>
                <p:cNvPr id="110" name="Picture 109" descr="Automatically generated description: nintendo, screenshot, abstract">
                  <a:extLst>
                    <a:ext uri="{FF2B5EF4-FFF2-40B4-BE49-F238E27FC236}">
                      <a16:creationId xmlns:a16="http://schemas.microsoft.com/office/drawing/2014/main" id="{1CE86DD8-4BA5-440C-8E71-3698DAE3293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62505" y="1669572"/>
                  <a:ext cx="302466" cy="320032"/>
                </a:xfrm>
                <a:prstGeom prst="rect">
                  <a:avLst/>
                </a:prstGeom>
              </p:spPr>
            </p:pic>
            <p:sp>
              <p:nvSpPr>
                <p:cNvPr id="111" name="Text Box 28">
                  <a:extLst>
                    <a:ext uri="{FF2B5EF4-FFF2-40B4-BE49-F238E27FC236}">
                      <a16:creationId xmlns:a16="http://schemas.microsoft.com/office/drawing/2014/main" id="{A2871757-AF51-4F64-9C62-23AC6D399D05}"/>
                    </a:ext>
                  </a:extLst>
                </p:cNvPr>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algn="ctr" defTabSz="932418" eaLnBrk="0" fontAlgn="base" hangingPunct="0">
                    <a:spcBef>
                      <a:spcPct val="0"/>
                    </a:spcBef>
                    <a:spcAft>
                      <a:spcPct val="0"/>
                    </a:spcAft>
                    <a:defRPr/>
                  </a:pPr>
                  <a:r>
                    <a:rPr lang="en-US" altLang="en-US" sz="1428" dirty="0">
                      <a:solidFill>
                        <a:srgbClr val="FFFFFF"/>
                      </a:solidFill>
                      <a:latin typeface="Segoe UI Semibold" panose="020B0702040204020203" pitchFamily="34" charset="0"/>
                    </a:rPr>
                    <a:t>Blob storage</a:t>
                  </a:r>
                  <a:endParaRPr lang="en-US" altLang="en-US" sz="1428" dirty="0">
                    <a:solidFill>
                      <a:srgbClr val="FFFFFF"/>
                    </a:solidFill>
                    <a:latin typeface="Arial" panose="020B0604020202020204" pitchFamily="34" charset="0"/>
                  </a:endParaRPr>
                </a:p>
              </p:txBody>
            </p:sp>
          </p:grpSp>
        </p:grpSp>
        <p:pic>
          <p:nvPicPr>
            <p:cNvPr id="1026" name="Picture 2" descr="Related image">
              <a:extLst>
                <a:ext uri="{FF2B5EF4-FFF2-40B4-BE49-F238E27FC236}">
                  <a16:creationId xmlns:a16="http://schemas.microsoft.com/office/drawing/2014/main" id="{4A6B7F02-66EB-4433-89ED-C138DB172EBA}"/>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338" t="7333" r="5079" b="23333"/>
            <a:stretch/>
          </p:blipFill>
          <p:spPr bwMode="auto">
            <a:xfrm>
              <a:off x="10072105" y="3134392"/>
              <a:ext cx="440677" cy="337296"/>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548" y="2306553"/>
            <a:ext cx="1132971" cy="594810"/>
          </a:xfrm>
          <a:prstGeom prst="rect">
            <a:avLst/>
          </a:prstGeom>
        </p:spPr>
      </p:pic>
      <p:sp>
        <p:nvSpPr>
          <p:cNvPr id="53" name="Rectangle 52">
            <a:extLst/>
          </p:cNvPr>
          <p:cNvSpPr/>
          <p:nvPr/>
        </p:nvSpPr>
        <p:spPr bwMode="auto">
          <a:xfrm>
            <a:off x="9617" y="-45423"/>
            <a:ext cx="12425977" cy="1180821"/>
          </a:xfrm>
          <a:prstGeom prst="rect">
            <a:avLst/>
          </a:prstGeom>
        </p:spPr>
        <p:txBody>
          <a:bodyPr vert="horz" wrap="square" lIns="146304" tIns="91440" rIns="146304" bIns="91440" rtlCol="0" anchor="t">
            <a:noAutofit/>
          </a:bodyPr>
          <a:lstStyle/>
          <a:p>
            <a:pPr>
              <a:lnSpc>
                <a:spcPct val="90000"/>
              </a:lnSpc>
              <a:spcBef>
                <a:spcPct val="0"/>
              </a:spcBef>
            </a:pPr>
            <a:r>
              <a:rPr lang="en-US" sz="4800" spc="-102" dirty="0">
                <a:ln w="3175">
                  <a:noFill/>
                </a:ln>
                <a:gradFill>
                  <a:gsLst>
                    <a:gs pos="1250">
                      <a:schemeClr val="tx1"/>
                    </a:gs>
                    <a:gs pos="100000">
                      <a:schemeClr val="tx1"/>
                    </a:gs>
                  </a:gsLst>
                  <a:lin ang="5400000" scaled="0"/>
                </a:gradFill>
                <a:latin typeface="+mj-lt"/>
                <a:cs typeface="Segoe UI" pitchFamily="34" charset="0"/>
              </a:rPr>
              <a:t>Azure Log Analytics Ecosystem</a:t>
            </a:r>
          </a:p>
        </p:txBody>
      </p:sp>
      <p:pic>
        <p:nvPicPr>
          <p:cNvPr id="54" name="Picture 53">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91255" y="2371203"/>
            <a:ext cx="1132971" cy="594810"/>
          </a:xfrm>
          <a:prstGeom prst="rect">
            <a:avLst/>
          </a:prstGeom>
        </p:spPr>
      </p:pic>
      <p:pic>
        <p:nvPicPr>
          <p:cNvPr id="55" name="Picture 11" descr="AppInsights">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2035" y="2275670"/>
            <a:ext cx="652166" cy="38685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2" name="Picture 1">
            <a:extLst>
              <a:ext uri="{FF2B5EF4-FFF2-40B4-BE49-F238E27FC236}">
                <a16:creationId xmlns:a16="http://schemas.microsoft.com/office/drawing/2014/main" id="{3AE53EE1-34F6-4F8B-A894-999A5E6B9920}"/>
              </a:ext>
            </a:extLst>
          </p:cNvPr>
          <p:cNvPicPr>
            <a:picLocks noChangeAspect="1"/>
          </p:cNvPicPr>
          <p:nvPr/>
        </p:nvPicPr>
        <p:blipFill>
          <a:blip r:embed="rId9"/>
          <a:stretch>
            <a:fillRect/>
          </a:stretch>
        </p:blipFill>
        <p:spPr>
          <a:xfrm>
            <a:off x="2908979" y="3083276"/>
            <a:ext cx="1201016" cy="682811"/>
          </a:xfrm>
          <a:prstGeom prst="rect">
            <a:avLst/>
          </a:prstGeom>
        </p:spPr>
      </p:pic>
    </p:spTree>
    <p:extLst>
      <p:ext uri="{BB962C8B-B14F-4D97-AF65-F5344CB8AC3E}">
        <p14:creationId xmlns:p14="http://schemas.microsoft.com/office/powerpoint/2010/main" val="297951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085798" y="447353"/>
            <a:ext cx="7837289" cy="145616"/>
            <a:chOff x="4024234" y="438622"/>
            <a:chExt cx="7684314" cy="142774"/>
          </a:xfrm>
        </p:grpSpPr>
        <p:cxnSp>
          <p:nvCxnSpPr>
            <p:cNvPr id="11" name="Straight Connector 10"/>
            <p:cNvCxnSpPr/>
            <p:nvPr/>
          </p:nvCxnSpPr>
          <p:spPr>
            <a:xfrm>
              <a:off x="4024234" y="441797"/>
              <a:ext cx="7680855" cy="0"/>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024234"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1705089"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188" r="15237"/>
          <a:stretch/>
        </p:blipFill>
        <p:spPr>
          <a:xfrm>
            <a:off x="881" y="-1"/>
            <a:ext cx="3410992" cy="6994525"/>
          </a:xfrm>
          <a:prstGeom prst="rect">
            <a:avLst/>
          </a:prstGeom>
        </p:spPr>
      </p:pic>
      <p:sp>
        <p:nvSpPr>
          <p:cNvPr id="3" name="Rectangle 2"/>
          <p:cNvSpPr/>
          <p:nvPr/>
        </p:nvSpPr>
        <p:spPr bwMode="auto">
          <a:xfrm>
            <a:off x="881" y="1984"/>
            <a:ext cx="3410992" cy="6992541"/>
          </a:xfrm>
          <a:prstGeom prst="rect">
            <a:avLst/>
          </a:prstGeom>
          <a:solidFill>
            <a:srgbClr val="0070C0">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14" eaLnBrk="0" fontAlgn="base" hangingPunct="0">
              <a:lnSpc>
                <a:spcPct val="90000"/>
              </a:lnSpc>
              <a:spcBef>
                <a:spcPct val="0"/>
              </a:spcBef>
              <a:spcAft>
                <a:spcPts val="600"/>
              </a:spcAft>
              <a:defRPr/>
            </a:pPr>
            <a:endParaRPr lang="en-US" sz="2448" dirty="0">
              <a:solidFill>
                <a:srgbClr val="FFFFFF"/>
              </a:solidFill>
              <a:latin typeface="Segoe UI Light"/>
              <a:ea typeface="MS PGothic" panose="020B0600070205080204" pitchFamily="34" charset="-128"/>
            </a:endParaRPr>
          </a:p>
        </p:txBody>
      </p:sp>
      <p:grpSp>
        <p:nvGrpSpPr>
          <p:cNvPr id="5" name="Group 4"/>
          <p:cNvGrpSpPr/>
          <p:nvPr/>
        </p:nvGrpSpPr>
        <p:grpSpPr>
          <a:xfrm flipH="1">
            <a:off x="3101949" y="988"/>
            <a:ext cx="619849" cy="6994527"/>
            <a:chOff x="5285978" y="-2"/>
            <a:chExt cx="607750" cy="6858002"/>
          </a:xfrm>
        </p:grpSpPr>
        <p:sp>
          <p:nvSpPr>
            <p:cNvPr id="6" name="Rectangle 5"/>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itle 17"/>
          <p:cNvSpPr txBox="1">
            <a:spLocks/>
          </p:cNvSpPr>
          <p:nvPr/>
        </p:nvSpPr>
        <p:spPr bwMode="auto">
          <a:xfrm>
            <a:off x="4049251"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092FF"/>
                </a:solidFill>
                <a:latin typeface="Segoe UI" charset="0"/>
                <a:ea typeface="Segoe UI" charset="0"/>
                <a:cs typeface="Segoe UI" charset="0"/>
              </a:rPr>
              <a:t>COLLECT AND INDEX DATA</a:t>
            </a:r>
          </a:p>
        </p:txBody>
      </p:sp>
      <p:sp>
        <p:nvSpPr>
          <p:cNvPr id="37" name="Title 17"/>
          <p:cNvSpPr txBox="1">
            <a:spLocks/>
          </p:cNvSpPr>
          <p:nvPr/>
        </p:nvSpPr>
        <p:spPr bwMode="auto">
          <a:xfrm>
            <a:off x="5750896"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SEARCH AND INVESTIGATE</a:t>
            </a:r>
          </a:p>
        </p:txBody>
      </p:sp>
      <p:sp>
        <p:nvSpPr>
          <p:cNvPr id="38" name="Title 17"/>
          <p:cNvSpPr txBox="1">
            <a:spLocks/>
          </p:cNvSpPr>
          <p:nvPr/>
        </p:nvSpPr>
        <p:spPr bwMode="auto">
          <a:xfrm>
            <a:off x="7452541" y="483903"/>
            <a:ext cx="154527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CORRELATE AND ANALYZE</a:t>
            </a:r>
          </a:p>
        </p:txBody>
      </p:sp>
      <p:sp>
        <p:nvSpPr>
          <p:cNvPr id="39" name="Title 17"/>
          <p:cNvSpPr txBox="1">
            <a:spLocks/>
          </p:cNvSpPr>
          <p:nvPr/>
        </p:nvSpPr>
        <p:spPr bwMode="auto">
          <a:xfrm>
            <a:off x="9096506" y="483903"/>
            <a:ext cx="143940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VISUALIZE AND REPORT</a:t>
            </a:r>
          </a:p>
        </p:txBody>
      </p:sp>
      <p:sp>
        <p:nvSpPr>
          <p:cNvPr id="40" name="Title 17"/>
          <p:cNvSpPr txBox="1">
            <a:spLocks/>
          </p:cNvSpPr>
          <p:nvPr/>
        </p:nvSpPr>
        <p:spPr bwMode="auto">
          <a:xfrm>
            <a:off x="10634602" y="479738"/>
            <a:ext cx="1304387" cy="23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MONITOR AND ALERT</a:t>
            </a:r>
          </a:p>
        </p:txBody>
      </p:sp>
      <p:sp>
        <p:nvSpPr>
          <p:cNvPr id="41" name="Title 17"/>
          <p:cNvSpPr txBox="1">
            <a:spLocks/>
          </p:cNvSpPr>
          <p:nvPr/>
        </p:nvSpPr>
        <p:spPr bwMode="auto">
          <a:xfrm>
            <a:off x="4049251" y="211718"/>
            <a:ext cx="1297858" cy="2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UNIFIED EXPERIENCE</a:t>
            </a:r>
          </a:p>
        </p:txBody>
      </p:sp>
      <p:pic>
        <p:nvPicPr>
          <p:cNvPr id="62" name="Picture 61"/>
          <p:cNvPicPr>
            <a:picLocks noChangeAspect="1"/>
          </p:cNvPicPr>
          <p:nvPr/>
        </p:nvPicPr>
        <p:blipFill>
          <a:blip r:embed="rId4"/>
          <a:stretch>
            <a:fillRect/>
          </a:stretch>
        </p:blipFill>
        <p:spPr>
          <a:xfrm>
            <a:off x="579343" y="2029935"/>
            <a:ext cx="1822558" cy="2633082"/>
          </a:xfrm>
          <a:prstGeom prst="rect">
            <a:avLst/>
          </a:prstGeom>
        </p:spPr>
      </p:pic>
      <p:cxnSp>
        <p:nvCxnSpPr>
          <p:cNvPr id="157" name="Straight Arrow Connector 156"/>
          <p:cNvCxnSpPr>
            <a:endCxn id="218" idx="1"/>
          </p:cNvCxnSpPr>
          <p:nvPr/>
        </p:nvCxnSpPr>
        <p:spPr>
          <a:xfrm>
            <a:off x="7691984" y="1898330"/>
            <a:ext cx="889160" cy="1594111"/>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8" name="Picture 1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4311" y="1558878"/>
            <a:ext cx="390174" cy="390119"/>
          </a:xfrm>
          <a:prstGeom prst="rect">
            <a:avLst/>
          </a:prstGeom>
          <a:ln>
            <a:noFill/>
          </a:ln>
          <a:effectLst>
            <a:outerShdw blurRad="190500" algn="tl" rotWithShape="0">
              <a:srgbClr val="000000">
                <a:alpha val="70000"/>
              </a:srgbClr>
            </a:outerShdw>
          </a:effectLst>
        </p:spPr>
      </p:pic>
      <p:pic>
        <p:nvPicPr>
          <p:cNvPr id="159" name="Picture 1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9397" y="1435525"/>
            <a:ext cx="390174" cy="390119"/>
          </a:xfrm>
          <a:prstGeom prst="rect">
            <a:avLst/>
          </a:prstGeom>
          <a:ln>
            <a:noFill/>
          </a:ln>
          <a:effectLst>
            <a:outerShdw blurRad="190500" algn="tl" rotWithShape="0">
              <a:srgbClr val="000000">
                <a:alpha val="70000"/>
              </a:srgbClr>
            </a:outerShdw>
          </a:effectLst>
        </p:spPr>
      </p:pic>
      <p:pic>
        <p:nvPicPr>
          <p:cNvPr id="160" name="Picture 1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5814" y="1339655"/>
            <a:ext cx="390174" cy="390119"/>
          </a:xfrm>
          <a:prstGeom prst="rect">
            <a:avLst/>
          </a:prstGeom>
          <a:ln>
            <a:noFill/>
          </a:ln>
          <a:effectLst>
            <a:outerShdw blurRad="190500" algn="tl" rotWithShape="0">
              <a:srgbClr val="000000">
                <a:alpha val="70000"/>
              </a:srgbClr>
            </a:outerShdw>
          </a:effectLst>
        </p:spPr>
      </p:pic>
      <p:sp>
        <p:nvSpPr>
          <p:cNvPr id="161" name="TextBox 160"/>
          <p:cNvSpPr txBox="1"/>
          <p:nvPr/>
        </p:nvSpPr>
        <p:spPr>
          <a:xfrm>
            <a:off x="6648995" y="865506"/>
            <a:ext cx="1923979"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Windows agents</a:t>
            </a:r>
          </a:p>
        </p:txBody>
      </p:sp>
      <p:sp>
        <p:nvSpPr>
          <p:cNvPr id="162" name="TextBox 161"/>
          <p:cNvSpPr txBox="1"/>
          <p:nvPr/>
        </p:nvSpPr>
        <p:spPr>
          <a:xfrm>
            <a:off x="5614258" y="1186888"/>
            <a:ext cx="965919"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SCOM</a:t>
            </a:r>
          </a:p>
        </p:txBody>
      </p:sp>
      <p:pic>
        <p:nvPicPr>
          <p:cNvPr id="163" name="Picture 162"/>
          <p:cNvPicPr>
            <a:picLocks noChangeAspect="1"/>
          </p:cNvPicPr>
          <p:nvPr/>
        </p:nvPicPr>
        <p:blipFill rotWithShape="1">
          <a:blip r:embed="rId6" cstate="print">
            <a:extLst>
              <a:ext uri="{28A0092B-C50C-407E-A947-70E740481C1C}">
                <a14:useLocalDpi xmlns:a14="http://schemas.microsoft.com/office/drawing/2010/main" val="0"/>
              </a:ext>
            </a:extLst>
          </a:blip>
          <a:srcRect l="-11712" t="-1" r="-11019" b="-19481"/>
          <a:stretch/>
        </p:blipFill>
        <p:spPr>
          <a:xfrm>
            <a:off x="5844668" y="1609057"/>
            <a:ext cx="599785" cy="689472"/>
          </a:xfrm>
          <a:prstGeom prst="rect">
            <a:avLst/>
          </a:prstGeom>
          <a:effectLst>
            <a:glow rad="63500">
              <a:schemeClr val="accent4">
                <a:satMod val="175000"/>
                <a:alpha val="40000"/>
              </a:schemeClr>
            </a:glow>
          </a:effectLst>
        </p:spPr>
      </p:pic>
      <p:sp>
        <p:nvSpPr>
          <p:cNvPr id="164" name="TextBox 163"/>
          <p:cNvSpPr txBox="1"/>
          <p:nvPr/>
        </p:nvSpPr>
        <p:spPr>
          <a:xfrm>
            <a:off x="4541423" y="2209404"/>
            <a:ext cx="1794820"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Linux / </a:t>
            </a:r>
            <a:r>
              <a:rPr lang="en-US" sz="1632" kern="0" dirty="0" err="1">
                <a:solidFill>
                  <a:srgbClr val="000000">
                    <a:lumMod val="75000"/>
                    <a:lumOff val="25000"/>
                  </a:srgbClr>
                </a:solidFill>
                <a:latin typeface="Segoe UI"/>
              </a:rPr>
              <a:t>FluentD</a:t>
            </a:r>
            <a:endParaRPr lang="en-US" sz="1632" kern="0" dirty="0">
              <a:solidFill>
                <a:srgbClr val="000000">
                  <a:lumMod val="75000"/>
                  <a:lumOff val="25000"/>
                </a:srgbClr>
              </a:solidFill>
              <a:latin typeface="Segoe UI"/>
            </a:endParaRPr>
          </a:p>
        </p:txBody>
      </p:sp>
      <p:pic>
        <p:nvPicPr>
          <p:cNvPr id="165" name="Picture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64609" y="2853705"/>
            <a:ext cx="390174" cy="390119"/>
          </a:xfrm>
          <a:prstGeom prst="rect">
            <a:avLst/>
          </a:prstGeom>
          <a:ln>
            <a:noFill/>
          </a:ln>
          <a:effectLst>
            <a:outerShdw blurRad="190500" algn="tl" rotWithShape="0">
              <a:srgbClr val="000000">
                <a:alpha val="70000"/>
              </a:srgbClr>
            </a:outerShdw>
          </a:effectLst>
        </p:spPr>
      </p:pic>
      <p:pic>
        <p:nvPicPr>
          <p:cNvPr id="166" name="Picture 1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9695" y="2730351"/>
            <a:ext cx="390174" cy="390119"/>
          </a:xfrm>
          <a:prstGeom prst="rect">
            <a:avLst/>
          </a:prstGeom>
          <a:ln>
            <a:noFill/>
          </a:ln>
          <a:effectLst>
            <a:outerShdw blurRad="190500" algn="tl" rotWithShape="0">
              <a:srgbClr val="000000">
                <a:alpha val="70000"/>
              </a:srgbClr>
            </a:outerShdw>
          </a:effectLst>
        </p:spPr>
      </p:pic>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6111" y="2634482"/>
            <a:ext cx="390174" cy="390119"/>
          </a:xfrm>
          <a:prstGeom prst="rect">
            <a:avLst/>
          </a:prstGeom>
          <a:ln>
            <a:noFill/>
          </a:ln>
          <a:effectLst>
            <a:outerShdw blurRad="190500" algn="tl" rotWithShape="0">
              <a:srgbClr val="000000">
                <a:alpha val="70000"/>
              </a:srgbClr>
            </a:outerShdw>
          </a:effectLst>
        </p:spPr>
      </p:pic>
      <p:pic>
        <p:nvPicPr>
          <p:cNvPr id="168" name="Picture 167"/>
          <p:cNvPicPr>
            <a:picLocks noChangeAspect="1"/>
          </p:cNvPicPr>
          <p:nvPr/>
        </p:nvPicPr>
        <p:blipFill rotWithShape="1">
          <a:blip r:embed="rId7">
            <a:duotone>
              <a:prstClr val="black"/>
              <a:schemeClr val="bg2">
                <a:lumMod val="50000"/>
                <a:tint val="45000"/>
                <a:satMod val="400000"/>
              </a:schemeClr>
            </a:duotone>
            <a:extLst>
              <a:ext uri="{28A0092B-C50C-407E-A947-70E740481C1C}">
                <a14:useLocalDpi xmlns:a14="http://schemas.microsoft.com/office/drawing/2010/main" val="0"/>
              </a:ext>
            </a:extLst>
          </a:blip>
          <a:srcRect l="50000"/>
          <a:stretch/>
        </p:blipFill>
        <p:spPr>
          <a:xfrm>
            <a:off x="7518679" y="6272674"/>
            <a:ext cx="380892" cy="380892"/>
          </a:xfrm>
          <a:prstGeom prst="rect">
            <a:avLst/>
          </a:prstGeom>
        </p:spPr>
      </p:pic>
      <p:sp>
        <p:nvSpPr>
          <p:cNvPr id="169" name="TextBox 168"/>
          <p:cNvSpPr txBox="1"/>
          <p:nvPr/>
        </p:nvSpPr>
        <p:spPr>
          <a:xfrm>
            <a:off x="7032428" y="5758240"/>
            <a:ext cx="1341949"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Event Hub</a:t>
            </a:r>
          </a:p>
        </p:txBody>
      </p:sp>
      <p:sp>
        <p:nvSpPr>
          <p:cNvPr id="170" name="TextBox 169"/>
          <p:cNvSpPr txBox="1"/>
          <p:nvPr/>
        </p:nvSpPr>
        <p:spPr>
          <a:xfrm>
            <a:off x="8261672" y="5757916"/>
            <a:ext cx="1283092"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Log Stash</a:t>
            </a:r>
          </a:p>
        </p:txBody>
      </p:sp>
      <p:cxnSp>
        <p:nvCxnSpPr>
          <p:cNvPr id="171" name="Straight Arrow Connector 170"/>
          <p:cNvCxnSpPr>
            <a:endCxn id="218" idx="1"/>
          </p:cNvCxnSpPr>
          <p:nvPr/>
        </p:nvCxnSpPr>
        <p:spPr>
          <a:xfrm>
            <a:off x="6511053" y="1948998"/>
            <a:ext cx="2070091" cy="1543443"/>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endCxn id="218" idx="1"/>
          </p:cNvCxnSpPr>
          <p:nvPr/>
        </p:nvCxnSpPr>
        <p:spPr>
          <a:xfrm>
            <a:off x="5844668" y="2819975"/>
            <a:ext cx="2736475" cy="672467"/>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endCxn id="218" idx="1"/>
          </p:cNvCxnSpPr>
          <p:nvPr/>
        </p:nvCxnSpPr>
        <p:spPr>
          <a:xfrm flipV="1">
            <a:off x="5440940" y="3492441"/>
            <a:ext cx="3140204" cy="365986"/>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endCxn id="218" idx="1"/>
          </p:cNvCxnSpPr>
          <p:nvPr/>
        </p:nvCxnSpPr>
        <p:spPr>
          <a:xfrm flipV="1">
            <a:off x="6505740" y="3492442"/>
            <a:ext cx="2075403" cy="1862370"/>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endCxn id="218" idx="1"/>
          </p:cNvCxnSpPr>
          <p:nvPr/>
        </p:nvCxnSpPr>
        <p:spPr>
          <a:xfrm flipV="1">
            <a:off x="7792175" y="3492442"/>
            <a:ext cx="788968" cy="2265476"/>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endCxn id="218" idx="1"/>
          </p:cNvCxnSpPr>
          <p:nvPr/>
        </p:nvCxnSpPr>
        <p:spPr>
          <a:xfrm flipH="1" flipV="1">
            <a:off x="8581144" y="3492441"/>
            <a:ext cx="340913" cy="2218318"/>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7" name="Picture 17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71142" y="6184916"/>
            <a:ext cx="304713" cy="487140"/>
          </a:xfrm>
          <a:prstGeom prst="rect">
            <a:avLst/>
          </a:prstGeom>
        </p:spPr>
      </p:pic>
      <p:sp>
        <p:nvSpPr>
          <p:cNvPr id="178" name="TextBox 177"/>
          <p:cNvSpPr txBox="1"/>
          <p:nvPr/>
        </p:nvSpPr>
        <p:spPr>
          <a:xfrm>
            <a:off x="9497779" y="4030080"/>
            <a:ext cx="2716235" cy="2300222"/>
          </a:xfrm>
          <a:prstGeom prst="rect">
            <a:avLst/>
          </a:prstGeom>
          <a:noFill/>
        </p:spPr>
        <p:txBody>
          <a:bodyPr wrap="square" lIns="182854" tIns="146283" rIns="182854" bIns="146283" rtlCol="0">
            <a:spAutoFit/>
          </a:bodyPr>
          <a:lstStyle/>
          <a:p>
            <a:pPr defTabSz="914224">
              <a:lnSpc>
                <a:spcPct val="90000"/>
              </a:lnSpc>
              <a:spcAft>
                <a:spcPts val="600"/>
              </a:spcAft>
              <a:defRPr/>
            </a:pPr>
            <a:r>
              <a:rPr lang="en-US" sz="1224" kern="0" dirty="0">
                <a:solidFill>
                  <a:srgbClr val="000000">
                    <a:lumMod val="75000"/>
                    <a:lumOff val="25000"/>
                  </a:srgbClr>
                </a:solidFill>
                <a:latin typeface="Segoe UI"/>
              </a:rPr>
              <a:t>Sample list of log/metrics that OMS collects: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Custom Application/Infra logs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Windows event logs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Window performance counters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Security Event Logs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IIS Logs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ETW logs</a:t>
            </a:r>
          </a:p>
          <a:p>
            <a:pPr marL="285695" indent="-285695" defTabSz="914224">
              <a:lnSpc>
                <a:spcPct val="90000"/>
              </a:lnSpc>
              <a:spcAft>
                <a:spcPts val="600"/>
              </a:spcAft>
              <a:buFont typeface="Arial" panose="020B0604020202020204" pitchFamily="34" charset="0"/>
              <a:buChar char="•"/>
              <a:defRPr/>
            </a:pPr>
            <a:r>
              <a:rPr lang="en-US" sz="1122" kern="0" dirty="0">
                <a:solidFill>
                  <a:srgbClr val="000000">
                    <a:lumMod val="75000"/>
                    <a:lumOff val="25000"/>
                  </a:srgbClr>
                </a:solidFill>
                <a:latin typeface="Segoe UI"/>
              </a:rPr>
              <a:t>Azure Diagnostics</a:t>
            </a:r>
          </a:p>
        </p:txBody>
      </p:sp>
      <p:sp>
        <p:nvSpPr>
          <p:cNvPr id="179" name="Can 43"/>
          <p:cNvSpPr/>
          <p:nvPr/>
        </p:nvSpPr>
        <p:spPr bwMode="auto">
          <a:xfrm>
            <a:off x="5377225" y="6083714"/>
            <a:ext cx="705049" cy="676198"/>
          </a:xfrm>
          <a:prstGeom prst="can">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defTabSz="931935" fontAlgn="base">
              <a:lnSpc>
                <a:spcPct val="90000"/>
              </a:lnSpc>
              <a:spcBef>
                <a:spcPct val="0"/>
              </a:spcBef>
              <a:spcAft>
                <a:spcPct val="0"/>
              </a:spcAft>
              <a:defRPr/>
            </a:pPr>
            <a:endParaRPr lang="en-US" sz="1224" kern="0" dirty="0">
              <a:solidFill>
                <a:srgbClr val="000000">
                  <a:lumMod val="75000"/>
                  <a:lumOff val="25000"/>
                </a:srgbClr>
              </a:solidFill>
              <a:latin typeface="Segoe UI"/>
              <a:ea typeface="Segoe UI" pitchFamily="34" charset="0"/>
              <a:cs typeface="Segoe UI" pitchFamily="34" charset="0"/>
            </a:endParaRPr>
          </a:p>
        </p:txBody>
      </p:sp>
      <p:sp>
        <p:nvSpPr>
          <p:cNvPr id="180" name="TextBox 179"/>
          <p:cNvSpPr txBox="1"/>
          <p:nvPr/>
        </p:nvSpPr>
        <p:spPr>
          <a:xfrm>
            <a:off x="4888420" y="5301105"/>
            <a:ext cx="1897820" cy="80602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Azure Storage / </a:t>
            </a:r>
          </a:p>
          <a:p>
            <a:pPr defTabSz="932205">
              <a:lnSpc>
                <a:spcPct val="90000"/>
              </a:lnSpc>
              <a:spcAft>
                <a:spcPts val="600"/>
              </a:spcAft>
              <a:defRPr/>
            </a:pPr>
            <a:r>
              <a:rPr lang="en-US" sz="1428" kern="0" dirty="0">
                <a:solidFill>
                  <a:srgbClr val="000000">
                    <a:lumMod val="75000"/>
                    <a:lumOff val="25000"/>
                  </a:srgbClr>
                </a:solidFill>
                <a:latin typeface="Segoe UI"/>
              </a:rPr>
              <a:t>Azure Diagnostics</a:t>
            </a:r>
            <a:endParaRPr lang="en-US" sz="1632" kern="0" dirty="0">
              <a:solidFill>
                <a:srgbClr val="000000">
                  <a:lumMod val="75000"/>
                  <a:lumOff val="25000"/>
                </a:srgbClr>
              </a:solidFill>
              <a:latin typeface="Segoe UI"/>
            </a:endParaRPr>
          </a:p>
        </p:txBody>
      </p:sp>
      <p:sp>
        <p:nvSpPr>
          <p:cNvPr id="181" name="TextBox 180"/>
          <p:cNvSpPr txBox="1"/>
          <p:nvPr/>
        </p:nvSpPr>
        <p:spPr>
          <a:xfrm>
            <a:off x="3774577" y="3243997"/>
            <a:ext cx="2203549"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REST Collection API</a:t>
            </a:r>
          </a:p>
        </p:txBody>
      </p:sp>
      <p:grpSp>
        <p:nvGrpSpPr>
          <p:cNvPr id="182" name="Group 181"/>
          <p:cNvGrpSpPr/>
          <p:nvPr/>
        </p:nvGrpSpPr>
        <p:grpSpPr>
          <a:xfrm>
            <a:off x="4368028" y="3735409"/>
            <a:ext cx="740703" cy="556271"/>
            <a:chOff x="2467699" y="5436613"/>
            <a:chExt cx="740913" cy="556429"/>
          </a:xfrm>
        </p:grpSpPr>
        <p:sp>
          <p:nvSpPr>
            <p:cNvPr id="183" name="Oval 182"/>
            <p:cNvSpPr/>
            <p:nvPr/>
          </p:nvSpPr>
          <p:spPr bwMode="auto">
            <a:xfrm>
              <a:off x="2467699" y="5436613"/>
              <a:ext cx="352932" cy="350858"/>
            </a:xfrm>
            <a:prstGeom prst="ellipse">
              <a:avLst/>
            </a:prstGeom>
            <a:no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836" kern="0" dirty="0">
                <a:solidFill>
                  <a:srgbClr val="000000">
                    <a:lumMod val="75000"/>
                    <a:lumOff val="25000"/>
                  </a:srgbClr>
                </a:solidFill>
                <a:latin typeface="Segoe UI"/>
              </a:endParaRPr>
            </a:p>
          </p:txBody>
        </p:sp>
        <p:cxnSp>
          <p:nvCxnSpPr>
            <p:cNvPr id="184" name="Straight Connector 183"/>
            <p:cNvCxnSpPr>
              <a:stCxn id="183" idx="6"/>
              <a:endCxn id="185" idx="2"/>
            </p:cNvCxnSpPr>
            <p:nvPr/>
          </p:nvCxnSpPr>
          <p:spPr>
            <a:xfrm flipV="1">
              <a:off x="2820631" y="5608774"/>
              <a:ext cx="211515" cy="3268"/>
            </a:xfrm>
            <a:prstGeom prst="line">
              <a:avLst/>
            </a:prstGeom>
            <a:ln>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5" name="Oval 184"/>
            <p:cNvSpPr/>
            <p:nvPr/>
          </p:nvSpPr>
          <p:spPr bwMode="auto">
            <a:xfrm>
              <a:off x="3032146" y="5521059"/>
              <a:ext cx="176466" cy="175429"/>
            </a:xfrm>
            <a:prstGeom prst="ellipse">
              <a:avLst/>
            </a:prstGeom>
            <a:no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836" kern="0" dirty="0">
                <a:solidFill>
                  <a:srgbClr val="000000">
                    <a:lumMod val="75000"/>
                    <a:lumOff val="25000"/>
                  </a:srgbClr>
                </a:solidFill>
                <a:latin typeface="Segoe UI"/>
              </a:endParaRPr>
            </a:p>
          </p:txBody>
        </p:sp>
        <p:sp>
          <p:nvSpPr>
            <p:cNvPr id="186" name="Oval 185"/>
            <p:cNvSpPr/>
            <p:nvPr/>
          </p:nvSpPr>
          <p:spPr bwMode="auto">
            <a:xfrm>
              <a:off x="2903812" y="5817613"/>
              <a:ext cx="176466" cy="175429"/>
            </a:xfrm>
            <a:prstGeom prst="ellipse">
              <a:avLst/>
            </a:prstGeom>
            <a:no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836" kern="0" dirty="0">
                <a:solidFill>
                  <a:srgbClr val="000000">
                    <a:lumMod val="75000"/>
                    <a:lumOff val="25000"/>
                  </a:srgbClr>
                </a:solidFill>
                <a:latin typeface="Segoe UI"/>
              </a:endParaRPr>
            </a:p>
          </p:txBody>
        </p:sp>
        <p:cxnSp>
          <p:nvCxnSpPr>
            <p:cNvPr id="187" name="Straight Connector 186"/>
            <p:cNvCxnSpPr>
              <a:stCxn id="183" idx="5"/>
              <a:endCxn id="186" idx="1"/>
            </p:cNvCxnSpPr>
            <p:nvPr/>
          </p:nvCxnSpPr>
          <p:spPr>
            <a:xfrm>
              <a:off x="2768945" y="5736089"/>
              <a:ext cx="160710" cy="107215"/>
            </a:xfrm>
            <a:prstGeom prst="line">
              <a:avLst/>
            </a:prstGeom>
            <a:ln>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89" name="Straight Arrow Connector 188"/>
          <p:cNvCxnSpPr>
            <a:stCxn id="190" idx="3"/>
            <a:endCxn id="218" idx="1"/>
          </p:cNvCxnSpPr>
          <p:nvPr/>
        </p:nvCxnSpPr>
        <p:spPr>
          <a:xfrm flipV="1">
            <a:off x="5648968" y="3492441"/>
            <a:ext cx="2932175" cy="1157325"/>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4050339" y="4386835"/>
            <a:ext cx="1598630"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SaaS services</a:t>
            </a:r>
          </a:p>
        </p:txBody>
      </p:sp>
      <p:grpSp>
        <p:nvGrpSpPr>
          <p:cNvPr id="191" name="Group 190"/>
          <p:cNvGrpSpPr/>
          <p:nvPr/>
        </p:nvGrpSpPr>
        <p:grpSpPr>
          <a:xfrm>
            <a:off x="4432898" y="4703875"/>
            <a:ext cx="1185182" cy="562870"/>
            <a:chOff x="844843" y="5204658"/>
            <a:chExt cx="1185350" cy="562949"/>
          </a:xfrm>
        </p:grpSpPr>
        <p:pic>
          <p:nvPicPr>
            <p:cNvPr id="192" name="Picture 2" descr="https://pbs.twimg.com/profile_images/453658670908203010/BYaMmLTj.pn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44843" y="5204658"/>
              <a:ext cx="562949" cy="562949"/>
            </a:xfrm>
            <a:prstGeom prst="rect">
              <a:avLst/>
            </a:prstGeom>
            <a:noFill/>
            <a:extLst>
              <a:ext uri="{909E8E84-426E-40DD-AFC4-6F175D3DCCD1}">
                <a14:hiddenFill xmlns:a14="http://schemas.microsoft.com/office/drawing/2010/main">
                  <a:solidFill>
                    <a:srgbClr val="FFFFFF"/>
                  </a:solidFill>
                </a14:hiddenFill>
              </a:ext>
            </a:extLst>
          </p:spPr>
        </p:pic>
        <p:sp>
          <p:nvSpPr>
            <p:cNvPr id="193" name="TextBox 192"/>
            <p:cNvSpPr txBox="1"/>
            <p:nvPr/>
          </p:nvSpPr>
          <p:spPr>
            <a:xfrm>
              <a:off x="1163881" y="5226340"/>
              <a:ext cx="866312" cy="521424"/>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O365</a:t>
              </a:r>
            </a:p>
          </p:txBody>
        </p:sp>
      </p:grpSp>
      <p:sp>
        <p:nvSpPr>
          <p:cNvPr id="218" name="Rectangle 217"/>
          <p:cNvSpPr/>
          <p:nvPr/>
        </p:nvSpPr>
        <p:spPr>
          <a:xfrm>
            <a:off x="8581144" y="3100795"/>
            <a:ext cx="3726473" cy="783292"/>
          </a:xfrm>
          <a:prstGeom prst="rect">
            <a:avLst/>
          </a:prstGeom>
          <a:solidFill>
            <a:schemeClr val="tx1"/>
          </a:solidFill>
          <a:ln>
            <a:solidFill>
              <a:srgbClr val="00B0F0"/>
            </a:solidFill>
          </a:ln>
        </p:spPr>
        <p:txBody>
          <a:bodyPr wrap="square" anchor="ctr">
            <a:noAutofit/>
          </a:bodyPr>
          <a:lstStyle/>
          <a:p>
            <a:pPr algn="ctr" defTabSz="621627">
              <a:defRPr/>
            </a:pPr>
            <a:r>
              <a:rPr lang="en-US" sz="2040" kern="0" dirty="0">
                <a:solidFill>
                  <a:schemeClr val="bg1"/>
                </a:solidFill>
                <a:latin typeface="Segoe UI Light"/>
              </a:rPr>
              <a:t>Operations Management Suite</a:t>
            </a:r>
          </a:p>
        </p:txBody>
      </p:sp>
      <p:cxnSp>
        <p:nvCxnSpPr>
          <p:cNvPr id="244" name="Straight Arrow Connector 243"/>
          <p:cNvCxnSpPr/>
          <p:nvPr/>
        </p:nvCxnSpPr>
        <p:spPr>
          <a:xfrm flipH="1" flipV="1">
            <a:off x="10113799" y="2819975"/>
            <a:ext cx="5684" cy="276655"/>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7" name="Rectangle 246"/>
          <p:cNvSpPr/>
          <p:nvPr/>
        </p:nvSpPr>
        <p:spPr>
          <a:xfrm>
            <a:off x="9064986" y="989334"/>
            <a:ext cx="2117019" cy="1822759"/>
          </a:xfrm>
          <a:prstGeom prst="rect">
            <a:avLst/>
          </a:prstGeom>
          <a:solidFill>
            <a:schemeClr val="tx1"/>
          </a:solidFill>
          <a:ln>
            <a:solidFill>
              <a:srgbClr val="00B0F0"/>
            </a:solidFill>
          </a:ln>
        </p:spPr>
        <p:txBody>
          <a:bodyPr wrap="square" anchor="ctr">
            <a:noAutofit/>
          </a:bodyPr>
          <a:lstStyle/>
          <a:p>
            <a:pPr marL="349724" indent="-349724" defTabSz="621627">
              <a:lnSpc>
                <a:spcPct val="150000"/>
              </a:lnSpc>
              <a:buFont typeface="Arial" panose="020B0604020202020204" pitchFamily="34" charset="0"/>
              <a:buChar char="•"/>
              <a:defRPr/>
            </a:pPr>
            <a:r>
              <a:rPr lang="en-US" sz="1836" kern="0" dirty="0">
                <a:solidFill>
                  <a:srgbClr val="0070C0"/>
                </a:solidFill>
                <a:latin typeface="Segoe UI Light"/>
              </a:rPr>
              <a:t>Log Analytics</a:t>
            </a:r>
          </a:p>
          <a:p>
            <a:pPr marL="349724" indent="-349724" defTabSz="621627">
              <a:lnSpc>
                <a:spcPct val="150000"/>
              </a:lnSpc>
              <a:buFont typeface="Arial" panose="020B0604020202020204" pitchFamily="34" charset="0"/>
              <a:buChar char="•"/>
              <a:defRPr/>
            </a:pPr>
            <a:r>
              <a:rPr lang="en-US" sz="1836" kern="0" dirty="0">
                <a:solidFill>
                  <a:srgbClr val="0070C0"/>
                </a:solidFill>
                <a:latin typeface="Segoe UI Light"/>
              </a:rPr>
              <a:t>Automation</a:t>
            </a:r>
          </a:p>
          <a:p>
            <a:pPr marL="349724" indent="-349724" defTabSz="621627">
              <a:lnSpc>
                <a:spcPct val="150000"/>
              </a:lnSpc>
              <a:buFont typeface="Arial" panose="020B0604020202020204" pitchFamily="34" charset="0"/>
              <a:buChar char="•"/>
              <a:defRPr/>
            </a:pPr>
            <a:r>
              <a:rPr lang="en-US" sz="1836" kern="0" dirty="0">
                <a:solidFill>
                  <a:srgbClr val="0070C0"/>
                </a:solidFill>
                <a:latin typeface="Segoe UI Light"/>
              </a:rPr>
              <a:t>Site Recovery</a:t>
            </a:r>
          </a:p>
          <a:p>
            <a:pPr marL="349724" indent="-349724" defTabSz="621627">
              <a:lnSpc>
                <a:spcPct val="150000"/>
              </a:lnSpc>
              <a:buFont typeface="Arial" panose="020B0604020202020204" pitchFamily="34" charset="0"/>
              <a:buChar char="•"/>
              <a:defRPr/>
            </a:pPr>
            <a:r>
              <a:rPr lang="en-US" sz="1836" kern="0" dirty="0">
                <a:solidFill>
                  <a:srgbClr val="0070C0"/>
                </a:solidFill>
                <a:latin typeface="Segoe UI Light"/>
              </a:rPr>
              <a:t>Backup</a:t>
            </a:r>
          </a:p>
        </p:txBody>
      </p:sp>
    </p:spTree>
    <p:extLst>
      <p:ext uri="{BB962C8B-B14F-4D97-AF65-F5344CB8AC3E}">
        <p14:creationId xmlns:p14="http://schemas.microsoft.com/office/powerpoint/2010/main" val="53782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085798" y="447353"/>
            <a:ext cx="7837289" cy="145616"/>
            <a:chOff x="4024234" y="438622"/>
            <a:chExt cx="7684314" cy="142774"/>
          </a:xfrm>
        </p:grpSpPr>
        <p:cxnSp>
          <p:nvCxnSpPr>
            <p:cNvPr id="11" name="Straight Connector 10"/>
            <p:cNvCxnSpPr/>
            <p:nvPr/>
          </p:nvCxnSpPr>
          <p:spPr>
            <a:xfrm>
              <a:off x="4024234" y="441797"/>
              <a:ext cx="7680855" cy="0"/>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024234"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1705089"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188" r="15237"/>
          <a:stretch/>
        </p:blipFill>
        <p:spPr>
          <a:xfrm>
            <a:off x="881" y="-1"/>
            <a:ext cx="3410992" cy="6994525"/>
          </a:xfrm>
          <a:prstGeom prst="rect">
            <a:avLst/>
          </a:prstGeom>
        </p:spPr>
      </p:pic>
      <p:sp>
        <p:nvSpPr>
          <p:cNvPr id="3" name="Rectangle 2"/>
          <p:cNvSpPr/>
          <p:nvPr/>
        </p:nvSpPr>
        <p:spPr bwMode="auto">
          <a:xfrm>
            <a:off x="881" y="1984"/>
            <a:ext cx="3410992" cy="6992541"/>
          </a:xfrm>
          <a:prstGeom prst="rect">
            <a:avLst/>
          </a:prstGeom>
          <a:solidFill>
            <a:srgbClr val="0070C0">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14" eaLnBrk="0" fontAlgn="base" hangingPunct="0">
              <a:lnSpc>
                <a:spcPct val="90000"/>
              </a:lnSpc>
              <a:spcBef>
                <a:spcPct val="0"/>
              </a:spcBef>
              <a:spcAft>
                <a:spcPts val="600"/>
              </a:spcAft>
              <a:defRPr/>
            </a:pPr>
            <a:endParaRPr lang="en-US" sz="2448" dirty="0">
              <a:solidFill>
                <a:srgbClr val="FFFFFF"/>
              </a:solidFill>
              <a:latin typeface="Segoe UI Light"/>
              <a:ea typeface="MS PGothic" panose="020B0600070205080204" pitchFamily="34" charset="-128"/>
            </a:endParaRPr>
          </a:p>
        </p:txBody>
      </p:sp>
      <p:grpSp>
        <p:nvGrpSpPr>
          <p:cNvPr id="5" name="Group 4"/>
          <p:cNvGrpSpPr/>
          <p:nvPr/>
        </p:nvGrpSpPr>
        <p:grpSpPr>
          <a:xfrm flipH="1">
            <a:off x="3101949" y="988"/>
            <a:ext cx="619849" cy="6994527"/>
            <a:chOff x="5285978" y="-2"/>
            <a:chExt cx="607750" cy="6858002"/>
          </a:xfrm>
        </p:grpSpPr>
        <p:sp>
          <p:nvSpPr>
            <p:cNvPr id="6" name="Rectangle 5"/>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itle 17"/>
          <p:cNvSpPr txBox="1">
            <a:spLocks/>
          </p:cNvSpPr>
          <p:nvPr/>
        </p:nvSpPr>
        <p:spPr bwMode="auto">
          <a:xfrm>
            <a:off x="4049251"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092FF"/>
                </a:solidFill>
                <a:latin typeface="Segoe UI" charset="0"/>
                <a:ea typeface="Segoe UI" charset="0"/>
                <a:cs typeface="Segoe UI" charset="0"/>
              </a:rPr>
              <a:t>COLLECT AND INDEX DATA</a:t>
            </a:r>
          </a:p>
        </p:txBody>
      </p:sp>
      <p:sp>
        <p:nvSpPr>
          <p:cNvPr id="37" name="Title 17"/>
          <p:cNvSpPr txBox="1">
            <a:spLocks/>
          </p:cNvSpPr>
          <p:nvPr/>
        </p:nvSpPr>
        <p:spPr bwMode="auto">
          <a:xfrm>
            <a:off x="5750896"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SEARCH AND INVESTIGATE</a:t>
            </a:r>
          </a:p>
        </p:txBody>
      </p:sp>
      <p:sp>
        <p:nvSpPr>
          <p:cNvPr id="38" name="Title 17"/>
          <p:cNvSpPr txBox="1">
            <a:spLocks/>
          </p:cNvSpPr>
          <p:nvPr/>
        </p:nvSpPr>
        <p:spPr bwMode="auto">
          <a:xfrm>
            <a:off x="7452541" y="483903"/>
            <a:ext cx="154527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CORRELATE AND ANALYZE</a:t>
            </a:r>
          </a:p>
        </p:txBody>
      </p:sp>
      <p:sp>
        <p:nvSpPr>
          <p:cNvPr id="39" name="Title 17"/>
          <p:cNvSpPr txBox="1">
            <a:spLocks/>
          </p:cNvSpPr>
          <p:nvPr/>
        </p:nvSpPr>
        <p:spPr bwMode="auto">
          <a:xfrm>
            <a:off x="9096506" y="483903"/>
            <a:ext cx="143940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VISUALIZE AND REPORT</a:t>
            </a:r>
          </a:p>
        </p:txBody>
      </p:sp>
      <p:sp>
        <p:nvSpPr>
          <p:cNvPr id="40" name="Title 17"/>
          <p:cNvSpPr txBox="1">
            <a:spLocks/>
          </p:cNvSpPr>
          <p:nvPr/>
        </p:nvSpPr>
        <p:spPr bwMode="auto">
          <a:xfrm>
            <a:off x="10634602" y="479738"/>
            <a:ext cx="1304387" cy="23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MONITOR AND ALERT</a:t>
            </a:r>
          </a:p>
        </p:txBody>
      </p:sp>
      <p:sp>
        <p:nvSpPr>
          <p:cNvPr id="41" name="Title 17"/>
          <p:cNvSpPr txBox="1">
            <a:spLocks/>
          </p:cNvSpPr>
          <p:nvPr/>
        </p:nvSpPr>
        <p:spPr bwMode="auto">
          <a:xfrm>
            <a:off x="4049251" y="211718"/>
            <a:ext cx="1297858" cy="2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UNIFIED EXPERIENCE</a:t>
            </a:r>
          </a:p>
        </p:txBody>
      </p:sp>
      <p:pic>
        <p:nvPicPr>
          <p:cNvPr id="62" name="Picture 61"/>
          <p:cNvPicPr>
            <a:picLocks noChangeAspect="1"/>
          </p:cNvPicPr>
          <p:nvPr/>
        </p:nvPicPr>
        <p:blipFill>
          <a:blip r:embed="rId4"/>
          <a:stretch>
            <a:fillRect/>
          </a:stretch>
        </p:blipFill>
        <p:spPr>
          <a:xfrm>
            <a:off x="579343" y="2029935"/>
            <a:ext cx="1822558" cy="2633082"/>
          </a:xfrm>
          <a:prstGeom prst="rect">
            <a:avLst/>
          </a:prstGeom>
        </p:spPr>
      </p:pic>
      <p:cxnSp>
        <p:nvCxnSpPr>
          <p:cNvPr id="172" name="Straight Arrow Connector 171"/>
          <p:cNvCxnSpPr/>
          <p:nvPr/>
        </p:nvCxnSpPr>
        <p:spPr>
          <a:xfrm>
            <a:off x="5595462" y="1661199"/>
            <a:ext cx="2750276" cy="0"/>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8" name="Rectangle 217"/>
          <p:cNvSpPr/>
          <p:nvPr/>
        </p:nvSpPr>
        <p:spPr>
          <a:xfrm>
            <a:off x="8367422" y="1274447"/>
            <a:ext cx="3726473" cy="783292"/>
          </a:xfrm>
          <a:prstGeom prst="rect">
            <a:avLst/>
          </a:prstGeom>
          <a:solidFill>
            <a:schemeClr val="tx1"/>
          </a:solidFill>
          <a:ln>
            <a:solidFill>
              <a:srgbClr val="00B0F0"/>
            </a:solidFill>
          </a:ln>
        </p:spPr>
        <p:txBody>
          <a:bodyPr wrap="square" anchor="ctr">
            <a:noAutofit/>
          </a:bodyPr>
          <a:lstStyle/>
          <a:p>
            <a:pPr algn="ctr" defTabSz="621627">
              <a:defRPr/>
            </a:pPr>
            <a:r>
              <a:rPr lang="en-US" sz="2040" kern="0" dirty="0">
                <a:solidFill>
                  <a:schemeClr val="bg1"/>
                </a:solidFill>
                <a:latin typeface="Segoe UI Light"/>
              </a:rPr>
              <a:t>Operations Management Suite</a:t>
            </a:r>
          </a:p>
        </p:txBody>
      </p:sp>
      <p:pic>
        <p:nvPicPr>
          <p:cNvPr id="112" name="Picture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3428" y="1639816"/>
            <a:ext cx="390174" cy="390119"/>
          </a:xfrm>
          <a:prstGeom prst="rect">
            <a:avLst/>
          </a:prstGeom>
          <a:ln>
            <a:noFill/>
          </a:ln>
          <a:effectLst>
            <a:outerShdw blurRad="190500" algn="tl" rotWithShape="0">
              <a:srgbClr val="000000">
                <a:alpha val="70000"/>
              </a:srgbClr>
            </a:outerShdw>
          </a:effectLst>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8514" y="1516463"/>
            <a:ext cx="390174" cy="390119"/>
          </a:xfrm>
          <a:prstGeom prst="rect">
            <a:avLst/>
          </a:prstGeom>
          <a:ln>
            <a:noFill/>
          </a:ln>
          <a:effectLst>
            <a:outerShdw blurRad="190500" algn="tl" rotWithShape="0">
              <a:srgbClr val="000000">
                <a:alpha val="70000"/>
              </a:srgbClr>
            </a:outerShdw>
          </a:effectLst>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4930" y="1420593"/>
            <a:ext cx="390174" cy="390119"/>
          </a:xfrm>
          <a:prstGeom prst="rect">
            <a:avLst/>
          </a:prstGeom>
          <a:ln>
            <a:noFill/>
          </a:ln>
          <a:effectLst>
            <a:outerShdw blurRad="190500" algn="tl" rotWithShape="0">
              <a:srgbClr val="000000">
                <a:alpha val="70000"/>
              </a:srgbClr>
            </a:outerShdw>
          </a:effectLst>
        </p:spPr>
      </p:pic>
      <p:sp>
        <p:nvSpPr>
          <p:cNvPr id="115" name="TextBox 114"/>
          <p:cNvSpPr txBox="1"/>
          <p:nvPr/>
        </p:nvSpPr>
        <p:spPr>
          <a:xfrm>
            <a:off x="4208112" y="946444"/>
            <a:ext cx="1923979"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Windows agents</a:t>
            </a:r>
          </a:p>
        </p:txBody>
      </p:sp>
      <p:pic>
        <p:nvPicPr>
          <p:cNvPr id="1028" name="Picture 4" descr="oms-direct-agent-diagr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0896" y="3011386"/>
            <a:ext cx="5925917" cy="335154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3844689" y="6512440"/>
            <a:ext cx="8094300" cy="318286"/>
          </a:xfrm>
          <a:prstGeom prst="rect">
            <a:avLst/>
          </a:prstGeom>
        </p:spPr>
        <p:txBody>
          <a:bodyPr wrap="square">
            <a:spAutoFit/>
          </a:bodyPr>
          <a:lstStyle/>
          <a:p>
            <a:pPr defTabSz="932597"/>
            <a:r>
              <a:rPr lang="en-US" sz="1428" dirty="0">
                <a:solidFill>
                  <a:srgbClr val="FFFFFF"/>
                </a:solidFill>
                <a:latin typeface="Calibri"/>
                <a:hlinkClick r:id="rId7"/>
              </a:rPr>
              <a:t>https://azure.microsoft.com/en-us/documentation/articles/log-analytics-windows-agents/</a:t>
            </a:r>
            <a:r>
              <a:rPr lang="en-US" sz="1428" dirty="0">
                <a:solidFill>
                  <a:srgbClr val="FFFFFF"/>
                </a:solidFill>
                <a:latin typeface="Calibri"/>
              </a:rPr>
              <a:t> </a:t>
            </a:r>
          </a:p>
        </p:txBody>
      </p:sp>
      <p:sp>
        <p:nvSpPr>
          <p:cNvPr id="32" name="Rectangle 31"/>
          <p:cNvSpPr/>
          <p:nvPr/>
        </p:nvSpPr>
        <p:spPr>
          <a:xfrm>
            <a:off x="4347144" y="2359743"/>
            <a:ext cx="7572416" cy="478442"/>
          </a:xfrm>
          <a:prstGeom prst="rect">
            <a:avLst/>
          </a:prstGeom>
        </p:spPr>
        <p:txBody>
          <a:bodyPr wrap="square">
            <a:spAutoFit/>
          </a:bodyPr>
          <a:lstStyle/>
          <a:p>
            <a:pPr defTabSz="932597"/>
            <a:r>
              <a:rPr lang="en-US" sz="1224" dirty="0">
                <a:solidFill>
                  <a:srgbClr val="000000">
                    <a:lumMod val="65000"/>
                    <a:lumOff val="35000"/>
                  </a:srgbClr>
                </a:solidFill>
                <a:latin typeface="Segoe UI" panose="020B0502040204020203" pitchFamily="34" charset="0"/>
                <a:cs typeface="Segoe UI" panose="020B0502040204020203" pitchFamily="34" charset="0"/>
              </a:rPr>
              <a:t>Connect to Windows computers in your on-premises infrastructure directly to OMS workspaces by using a customized version of the Microsoft Monitoring Agent (MMA). </a:t>
            </a:r>
          </a:p>
        </p:txBody>
      </p:sp>
    </p:spTree>
    <p:extLst>
      <p:ext uri="{BB962C8B-B14F-4D97-AF65-F5344CB8AC3E}">
        <p14:creationId xmlns:p14="http://schemas.microsoft.com/office/powerpoint/2010/main" val="369870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
          <p:cNvSpPr>
            <a:spLocks noEditPoints="1"/>
          </p:cNvSpPr>
          <p:nvPr userDrawn="1"/>
        </p:nvSpPr>
        <p:spPr bwMode="auto">
          <a:xfrm>
            <a:off x="1728821" y="1711556"/>
            <a:ext cx="470355" cy="46946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 name="Freeform 6"/>
          <p:cNvSpPr>
            <a:spLocks noEditPoints="1"/>
          </p:cNvSpPr>
          <p:nvPr userDrawn="1"/>
        </p:nvSpPr>
        <p:spPr bwMode="auto">
          <a:xfrm>
            <a:off x="1280589" y="2049221"/>
            <a:ext cx="642530" cy="643583"/>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 name="Freeform 7"/>
          <p:cNvSpPr>
            <a:spLocks noEditPoints="1"/>
          </p:cNvSpPr>
          <p:nvPr userDrawn="1"/>
        </p:nvSpPr>
        <p:spPr bwMode="auto">
          <a:xfrm>
            <a:off x="2046238" y="1863553"/>
            <a:ext cx="937824" cy="939882"/>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 name="Freeform 8"/>
          <p:cNvSpPr>
            <a:spLocks/>
          </p:cNvSpPr>
          <p:nvPr userDrawn="1"/>
        </p:nvSpPr>
        <p:spPr bwMode="auto">
          <a:xfrm>
            <a:off x="875458" y="1573027"/>
            <a:ext cx="1278326" cy="1354507"/>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 name="Freeform 9"/>
          <p:cNvSpPr>
            <a:spLocks/>
          </p:cNvSpPr>
          <p:nvPr userDrawn="1"/>
        </p:nvSpPr>
        <p:spPr bwMode="auto">
          <a:xfrm>
            <a:off x="2147625" y="1313285"/>
            <a:ext cx="1569773" cy="1614249"/>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 name="Title 1"/>
          <p:cNvSpPr>
            <a:spLocks noGrp="1"/>
          </p:cNvSpPr>
          <p:nvPr>
            <p:ph type="title"/>
          </p:nvPr>
        </p:nvSpPr>
        <p:spPr>
          <a:xfrm>
            <a:off x="274639" y="295274"/>
            <a:ext cx="11889564" cy="917575"/>
          </a:xfrm>
        </p:spPr>
        <p:txBody>
          <a:bodyPr/>
          <a:lstStyle/>
          <a:p>
            <a:r>
              <a:rPr lang="en-US"/>
              <a:t>Manage Experience</a:t>
            </a:r>
          </a:p>
        </p:txBody>
      </p:sp>
      <p:sp>
        <p:nvSpPr>
          <p:cNvPr id="4" name="Rectangle 3"/>
          <p:cNvSpPr/>
          <p:nvPr/>
        </p:nvSpPr>
        <p:spPr>
          <a:xfrm>
            <a:off x="743808" y="3010826"/>
            <a:ext cx="3088199" cy="6463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Running a cloud service at scale is challenging!</a:t>
            </a:r>
          </a:p>
        </p:txBody>
      </p:sp>
      <p:sp>
        <p:nvSpPr>
          <p:cNvPr id="6" name="Rectangle 5"/>
          <p:cNvSpPr/>
          <p:nvPr/>
        </p:nvSpPr>
        <p:spPr>
          <a:xfrm>
            <a:off x="860351" y="5513773"/>
            <a:ext cx="2855112" cy="92333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Low tolerance for unavailable / unhealthy services or downtimes</a:t>
            </a:r>
          </a:p>
        </p:txBody>
      </p:sp>
      <p:grpSp>
        <p:nvGrpSpPr>
          <p:cNvPr id="22" name="Group 21"/>
          <p:cNvGrpSpPr/>
          <p:nvPr/>
        </p:nvGrpSpPr>
        <p:grpSpPr>
          <a:xfrm>
            <a:off x="3176746" y="1381303"/>
            <a:ext cx="2786231" cy="5625032"/>
            <a:chOff x="2920268" y="1381303"/>
            <a:chExt cx="2786231" cy="5625032"/>
          </a:xfrm>
        </p:grpSpPr>
        <p:sp>
          <p:nvSpPr>
            <p:cNvPr id="5" name="Arrow: Up 4"/>
            <p:cNvSpPr/>
            <p:nvPr/>
          </p:nvSpPr>
          <p:spPr bwMode="auto">
            <a:xfrm>
              <a:off x="2920268" y="1381303"/>
              <a:ext cx="2786231" cy="5625032"/>
            </a:xfrm>
            <a:prstGeom prst="upArrow">
              <a:avLst>
                <a:gd name="adj1" fmla="val 50000"/>
                <a:gd name="adj2" fmla="val 38031"/>
              </a:avLst>
            </a:prstGeom>
            <a:solidFill>
              <a:schemeClr val="accent2"/>
            </a:solidFill>
            <a:ln w="571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7" name="Rectangle 6"/>
            <p:cNvSpPr/>
            <p:nvPr/>
          </p:nvSpPr>
          <p:spPr>
            <a:xfrm>
              <a:off x="3575529" y="1784924"/>
              <a:ext cx="1475708" cy="84023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1"/>
                  </a:solidFill>
                  <a:effectLst/>
                  <a:uLnTx/>
                  <a:uFillTx/>
                </a:rPr>
                <a:t>User expectations are high</a:t>
              </a:r>
            </a:p>
          </p:txBody>
        </p:sp>
      </p:grpSp>
      <p:cxnSp>
        <p:nvCxnSpPr>
          <p:cNvPr id="9" name="Straight Connector 8"/>
          <p:cNvCxnSpPr/>
          <p:nvPr/>
        </p:nvCxnSpPr>
        <p:spPr>
          <a:xfrm>
            <a:off x="3832007" y="6537539"/>
            <a:ext cx="1475708" cy="0"/>
          </a:xfrm>
          <a:prstGeom prst="line">
            <a:avLst/>
          </a:prstGeom>
          <a:ln w="285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38447" y="2181016"/>
            <a:ext cx="5433339" cy="424732"/>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accent2"/>
                </a:solidFill>
                <a:effectLst/>
                <a:uLnTx/>
                <a:uFillTx/>
                <a:latin typeface="+mj-lt"/>
                <a:cs typeface="Segoe UI Semibold" panose="020B0702040204020203" pitchFamily="34" charset="0"/>
              </a:rPr>
              <a:t>Brave new world!</a:t>
            </a:r>
          </a:p>
        </p:txBody>
      </p:sp>
      <p:sp>
        <p:nvSpPr>
          <p:cNvPr id="12" name="Rectangle 11"/>
          <p:cNvSpPr/>
          <p:nvPr/>
        </p:nvSpPr>
        <p:spPr>
          <a:xfrm>
            <a:off x="6570055" y="2662896"/>
            <a:ext cx="4839442" cy="911019"/>
          </a:xfrm>
          <a:prstGeom prst="rect">
            <a:avLst/>
          </a:prstGeom>
        </p:spPr>
        <p:txBody>
          <a:bodyPr wrap="square">
            <a:spAutoFit/>
          </a:bodyPr>
          <a:lstStyle/>
          <a:p>
            <a:pPr marL="0" marR="0" lvl="0" indent="0" defTabSz="91440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Software will have bugs</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Hardware will fail</a:t>
            </a:r>
          </a:p>
          <a:p>
            <a:pPr marL="0" marR="0" lvl="0" indent="0" defTabSz="91440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Humans will make mistakes</a:t>
            </a:r>
          </a:p>
        </p:txBody>
      </p:sp>
      <p:sp>
        <p:nvSpPr>
          <p:cNvPr id="13" name="Rectangle 12"/>
          <p:cNvSpPr/>
          <p:nvPr/>
        </p:nvSpPr>
        <p:spPr>
          <a:xfrm>
            <a:off x="6564680" y="3923522"/>
            <a:ext cx="4247770" cy="424732"/>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accent2"/>
                </a:solidFill>
                <a:effectLst/>
                <a:uLnTx/>
                <a:uFillTx/>
                <a:latin typeface="+mj-lt"/>
                <a:cs typeface="Segoe UI Semibold" panose="020B0702040204020203" pitchFamily="34" charset="0"/>
              </a:rPr>
              <a:t>Expectations</a:t>
            </a:r>
          </a:p>
        </p:txBody>
      </p:sp>
      <p:sp>
        <p:nvSpPr>
          <p:cNvPr id="14" name="Rectangle 13"/>
          <p:cNvSpPr/>
          <p:nvPr/>
        </p:nvSpPr>
        <p:spPr>
          <a:xfrm>
            <a:off x="6564680" y="4411662"/>
            <a:ext cx="5928190" cy="1209562"/>
          </a:xfrm>
          <a:prstGeom prst="rect">
            <a:avLst/>
          </a:prstGeom>
        </p:spPr>
        <p:txBody>
          <a:bodyPr wrap="square">
            <a:spAutoFit/>
          </a:bodyPr>
          <a:lstStyle/>
          <a:p>
            <a:pPr marL="0" marR="0" lvl="1" indent="0" defTabSz="91440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Easy way to monitor heterogeneous apps</a:t>
            </a:r>
          </a:p>
          <a:p>
            <a:pPr marL="0" marR="0" lvl="1" indent="0" defTabSz="91440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Get notified if something is not right</a:t>
            </a:r>
          </a:p>
          <a:p>
            <a:pPr marL="0" marR="0" lvl="1" indent="0" defTabSz="91440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Self-help &amp; troubleshooting tools</a:t>
            </a:r>
          </a:p>
          <a:p>
            <a:pPr marL="0" marR="0" lvl="1" indent="0" defTabSz="91440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Assisted support when needed</a:t>
            </a:r>
          </a:p>
        </p:txBody>
      </p:sp>
    </p:spTree>
    <p:extLst>
      <p:ext uri="{BB962C8B-B14F-4D97-AF65-F5344CB8AC3E}">
        <p14:creationId xmlns:p14="http://schemas.microsoft.com/office/powerpoint/2010/main" val="250282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3.12995E-6 3.10032E-6 L -0.04085 3.10032E-6 " pathEditMode="relative" rAng="0" ptsTypes="AA">
                                      <p:cBhvr>
                                        <p:cTn id="6" dur="2000" fill="hold"/>
                                        <p:tgtEl>
                                          <p:spTgt spid="20"/>
                                        </p:tgtEl>
                                        <p:attrNameLst>
                                          <p:attrName>ppt_x</p:attrName>
                                          <p:attrName>ppt_y</p:attrName>
                                        </p:attrNameLst>
                                      </p:cBhvr>
                                      <p:rCtr x="-2042" y="0"/>
                                    </p:animMotion>
                                  </p:childTnLst>
                                </p:cTn>
                              </p:par>
                              <p:par>
                                <p:cTn id="7" presetID="35" presetClass="path" presetSubtype="0" accel="50000" decel="50000" fill="hold" grpId="0" nodeType="withEffect">
                                  <p:stCondLst>
                                    <p:cond delay="0"/>
                                  </p:stCondLst>
                                  <p:childTnLst>
                                    <p:animMotion origin="layout" path="M 2.83125E-6 4.08534E-6 L 0.03523 4.08534E-6 " pathEditMode="relative" rAng="0" ptsTypes="AA">
                                      <p:cBhvr>
                                        <p:cTn id="8" dur="2000" fill="hold"/>
                                        <p:tgtEl>
                                          <p:spTgt spid="21"/>
                                        </p:tgtEl>
                                        <p:attrNameLst>
                                          <p:attrName>ppt_x</p:attrName>
                                          <p:attrName>ppt_y</p:attrName>
                                        </p:attrNameLst>
                                      </p:cBhvr>
                                      <p:rCtr x="1762" y="0"/>
                                    </p:animMotion>
                                  </p:childTnLst>
                                </p:cTn>
                              </p:par>
                              <p:par>
                                <p:cTn id="9" presetID="8" presetClass="emph" presetSubtype="0" accel="49000" decel="51000" fill="hold" grpId="0" nodeType="withEffect">
                                  <p:stCondLst>
                                    <p:cond delay="0"/>
                                  </p:stCondLst>
                                  <p:childTnLst>
                                    <p:animRot by="21600000">
                                      <p:cBhvr>
                                        <p:cTn id="10" dur="3000" fill="hold"/>
                                        <p:tgtEl>
                                          <p:spTgt spid="19"/>
                                        </p:tgtEl>
                                        <p:attrNameLst>
                                          <p:attrName>r</p:attrName>
                                        </p:attrNameLst>
                                      </p:cBhvr>
                                    </p:animRot>
                                  </p:childTnLst>
                                </p:cTn>
                              </p:par>
                              <p:par>
                                <p:cTn id="11" presetID="8" presetClass="emph" presetSubtype="0" accel="49000" decel="51000" fill="hold" grpId="0" nodeType="withEffect">
                                  <p:stCondLst>
                                    <p:cond delay="0"/>
                                  </p:stCondLst>
                                  <p:childTnLst>
                                    <p:animRot by="-21600000">
                                      <p:cBhvr>
                                        <p:cTn id="12" dur="3000" fill="hold"/>
                                        <p:tgtEl>
                                          <p:spTgt spid="17"/>
                                        </p:tgtEl>
                                        <p:attrNameLst>
                                          <p:attrName>r</p:attrName>
                                        </p:attrNameLst>
                                      </p:cBhvr>
                                    </p:animRot>
                                  </p:childTnLst>
                                </p:cTn>
                              </p:par>
                              <p:par>
                                <p:cTn id="13" presetID="8" presetClass="emph" presetSubtype="0" accel="49000" decel="51000" fill="hold" grpId="0" nodeType="withEffect">
                                  <p:stCondLst>
                                    <p:cond delay="0"/>
                                  </p:stCondLst>
                                  <p:childTnLst>
                                    <p:animRot by="21600000">
                                      <p:cBhvr>
                                        <p:cTn id="14" dur="3000" fill="hold"/>
                                        <p:tgtEl>
                                          <p:spTgt spid="18"/>
                                        </p:tgtEl>
                                        <p:attrNameLst>
                                          <p:attrName>r</p:attrName>
                                        </p:attrNameLst>
                                      </p:cBhvr>
                                    </p:animRot>
                                  </p:childTnLst>
                                </p:cTn>
                              </p:par>
                            </p:childTnLst>
                          </p:cTn>
                        </p:par>
                        <p:par>
                          <p:cTn id="15" fill="hold">
                            <p:stCondLst>
                              <p:cond delay="3000"/>
                            </p:stCondLst>
                            <p:childTnLst>
                              <p:par>
                                <p:cTn id="16" presetID="2" presetClass="entr" presetSubtype="4" decel="10000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additive="base">
                                        <p:cTn id="18" dur="500" fill="hold"/>
                                        <p:tgtEl>
                                          <p:spTgt spid="22"/>
                                        </p:tgtEl>
                                        <p:attrNameLst>
                                          <p:attrName>ppt_x</p:attrName>
                                        </p:attrNameLst>
                                      </p:cBhvr>
                                      <p:tavLst>
                                        <p:tav tm="0">
                                          <p:val>
                                            <p:strVal val="#ppt_x"/>
                                          </p:val>
                                        </p:tav>
                                        <p:tav tm="100000">
                                          <p:val>
                                            <p:strVal val="#ppt_x"/>
                                          </p:val>
                                        </p:tav>
                                      </p:tavLst>
                                    </p:anim>
                                    <p:anim calcmode="lin" valueType="num">
                                      <p:cBhvr additive="base">
                                        <p:cTn id="19" dur="500" fill="hold"/>
                                        <p:tgtEl>
                                          <p:spTgt spid="22"/>
                                        </p:tgtEl>
                                        <p:attrNameLst>
                                          <p:attrName>ppt_y</p:attrName>
                                        </p:attrNameLst>
                                      </p:cBhvr>
                                      <p:tavLst>
                                        <p:tav tm="0">
                                          <p:val>
                                            <p:strVal val="1+#ppt_h/2"/>
                                          </p:val>
                                        </p:tav>
                                        <p:tav tm="100000">
                                          <p:val>
                                            <p:strVal val="#ppt_y"/>
                                          </p:val>
                                        </p:tav>
                                      </p:tavLst>
                                    </p:anim>
                                  </p:childTnLst>
                                </p:cTn>
                              </p:par>
                            </p:childTnLst>
                          </p:cTn>
                        </p:par>
                        <p:par>
                          <p:cTn id="20" fill="hold">
                            <p:stCondLst>
                              <p:cond delay="3500"/>
                            </p:stCondLst>
                            <p:childTnLst>
                              <p:par>
                                <p:cTn id="21" presetID="10" presetClass="entr" presetSubtype="0" fill="hold" grpId="0" nodeType="after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750"/>
                                        <p:tgtEl>
                                          <p:spTgt spid="6"/>
                                        </p:tgtEl>
                                      </p:cBhvr>
                                    </p:animEffect>
                                  </p:childTnLst>
                                </p:cTn>
                              </p:par>
                              <p:par>
                                <p:cTn id="24" presetID="63" presetClass="path" presetSubtype="0" decel="100000" fill="hold" grpId="1" nodeType="withEffect">
                                  <p:stCondLst>
                                    <p:cond delay="500"/>
                                  </p:stCondLst>
                                  <p:childTnLst>
                                    <p:animMotion origin="layout" path="M 0.02911 3.94916E-7 L -1.79219E-6 3.94916E-7 " pathEditMode="relative" rAng="0" ptsTypes="AA">
                                      <p:cBhvr>
                                        <p:cTn id="25" dur="500" fill="hold"/>
                                        <p:tgtEl>
                                          <p:spTgt spid="6"/>
                                        </p:tgtEl>
                                        <p:attrNameLst>
                                          <p:attrName>ppt_x</p:attrName>
                                          <p:attrName>ppt_y</p:attrName>
                                        </p:attrNameLst>
                                      </p:cBhvr>
                                      <p:rCtr x="-1455" y="0"/>
                                    </p:animMotion>
                                  </p:childTnLst>
                                </p:cTn>
                              </p:par>
                              <p:par>
                                <p:cTn id="26" presetID="6" presetClass="emph" presetSubtype="0" accel="100000" autoRev="1" fill="hold" grpId="2" nodeType="withEffect">
                                  <p:stCondLst>
                                    <p:cond delay="0"/>
                                  </p:stCondLst>
                                  <p:childTnLst>
                                    <p:animScale>
                                      <p:cBhvr>
                                        <p:cTn id="27" dur="500" fill="hold"/>
                                        <p:tgtEl>
                                          <p:spTgt spid="6"/>
                                        </p:tgtEl>
                                      </p:cBhvr>
                                      <p:by x="92000" y="92000"/>
                                    </p:animScale>
                                  </p:childTnLst>
                                </p:cTn>
                              </p:par>
                              <p:par>
                                <p:cTn id="28" presetID="22" presetClass="entr" presetSubtype="8"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par>
                          <p:cTn id="31" fill="hold">
                            <p:stCondLst>
                              <p:cond delay="475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750"/>
                                        <p:tgtEl>
                                          <p:spTgt spid="10"/>
                                        </p:tgtEl>
                                      </p:cBhvr>
                                    </p:animEffect>
                                  </p:childTnLst>
                                </p:cTn>
                              </p:par>
                              <p:par>
                                <p:cTn id="35" presetID="6" presetClass="emph" presetSubtype="0" accel="100000" autoRev="1" fill="hold" grpId="1" nodeType="withEffect">
                                  <p:stCondLst>
                                    <p:cond delay="0"/>
                                  </p:stCondLst>
                                  <p:childTnLst>
                                    <p:animScale>
                                      <p:cBhvr>
                                        <p:cTn id="36" dur="500" fill="hold"/>
                                        <p:tgtEl>
                                          <p:spTgt spid="10"/>
                                        </p:tgtEl>
                                      </p:cBhvr>
                                      <p:by x="92000" y="92000"/>
                                    </p:animScale>
                                  </p:childTnLst>
                                </p:cTn>
                              </p:par>
                            </p:childTnLst>
                          </p:cTn>
                        </p:par>
                        <p:par>
                          <p:cTn id="37" fill="hold">
                            <p:stCondLst>
                              <p:cond delay="5750"/>
                            </p:stCondLst>
                            <p:childTnLst>
                              <p:par>
                                <p:cTn id="38" presetID="10"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625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750"/>
                                        <p:tgtEl>
                                          <p:spTgt spid="13"/>
                                        </p:tgtEl>
                                      </p:cBhvr>
                                    </p:animEffect>
                                  </p:childTnLst>
                                </p:cTn>
                              </p:par>
                              <p:par>
                                <p:cTn id="45" presetID="6" presetClass="emph" presetSubtype="0" accel="100000" autoRev="1" fill="hold" grpId="1" nodeType="withEffect">
                                  <p:stCondLst>
                                    <p:cond delay="0"/>
                                  </p:stCondLst>
                                  <p:childTnLst>
                                    <p:animScale>
                                      <p:cBhvr>
                                        <p:cTn id="46" dur="500" fill="hold"/>
                                        <p:tgtEl>
                                          <p:spTgt spid="13"/>
                                        </p:tgtEl>
                                      </p:cBhvr>
                                      <p:by x="92000" y="92000"/>
                                    </p:animScale>
                                  </p:childTnLst>
                                </p:cTn>
                              </p:par>
                            </p:childTnLst>
                          </p:cTn>
                        </p:par>
                        <p:par>
                          <p:cTn id="47" fill="hold">
                            <p:stCondLst>
                              <p:cond delay="7250"/>
                            </p:stCondLst>
                            <p:childTnLst>
                              <p:par>
                                <p:cTn id="48" presetID="10"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p:bldP spid="6" grpId="1"/>
      <p:bldP spid="6" grpId="2"/>
      <p:bldP spid="10" grpId="0"/>
      <p:bldP spid="10" grpId="1"/>
      <p:bldP spid="12" grpId="0"/>
      <p:bldP spid="13" grpId="0"/>
      <p:bldP spid="13" grpId="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085798" y="447353"/>
            <a:ext cx="7837289" cy="145616"/>
            <a:chOff x="4024234" y="438622"/>
            <a:chExt cx="7684314" cy="142774"/>
          </a:xfrm>
        </p:grpSpPr>
        <p:cxnSp>
          <p:nvCxnSpPr>
            <p:cNvPr id="11" name="Straight Connector 10"/>
            <p:cNvCxnSpPr/>
            <p:nvPr/>
          </p:nvCxnSpPr>
          <p:spPr>
            <a:xfrm>
              <a:off x="4024234" y="441797"/>
              <a:ext cx="7680855" cy="0"/>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024234"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1705089"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188" r="15237"/>
          <a:stretch/>
        </p:blipFill>
        <p:spPr>
          <a:xfrm>
            <a:off x="881" y="-1"/>
            <a:ext cx="3410992" cy="6994525"/>
          </a:xfrm>
          <a:prstGeom prst="rect">
            <a:avLst/>
          </a:prstGeom>
        </p:spPr>
      </p:pic>
      <p:sp>
        <p:nvSpPr>
          <p:cNvPr id="3" name="Rectangle 2"/>
          <p:cNvSpPr/>
          <p:nvPr/>
        </p:nvSpPr>
        <p:spPr bwMode="auto">
          <a:xfrm>
            <a:off x="881" y="1984"/>
            <a:ext cx="3410992" cy="6992541"/>
          </a:xfrm>
          <a:prstGeom prst="rect">
            <a:avLst/>
          </a:prstGeom>
          <a:solidFill>
            <a:srgbClr val="0070C0">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14" eaLnBrk="0" fontAlgn="base" hangingPunct="0">
              <a:lnSpc>
                <a:spcPct val="90000"/>
              </a:lnSpc>
              <a:spcBef>
                <a:spcPct val="0"/>
              </a:spcBef>
              <a:spcAft>
                <a:spcPts val="600"/>
              </a:spcAft>
              <a:defRPr/>
            </a:pPr>
            <a:endParaRPr lang="en-US" sz="2448" dirty="0">
              <a:solidFill>
                <a:srgbClr val="FFFFFF"/>
              </a:solidFill>
              <a:latin typeface="Segoe UI Light"/>
              <a:ea typeface="MS PGothic" panose="020B0600070205080204" pitchFamily="34" charset="-128"/>
            </a:endParaRPr>
          </a:p>
        </p:txBody>
      </p:sp>
      <p:grpSp>
        <p:nvGrpSpPr>
          <p:cNvPr id="5" name="Group 4"/>
          <p:cNvGrpSpPr/>
          <p:nvPr/>
        </p:nvGrpSpPr>
        <p:grpSpPr>
          <a:xfrm flipH="1">
            <a:off x="3101949" y="988"/>
            <a:ext cx="619849" cy="6994527"/>
            <a:chOff x="5285978" y="-2"/>
            <a:chExt cx="607750" cy="6858002"/>
          </a:xfrm>
        </p:grpSpPr>
        <p:sp>
          <p:nvSpPr>
            <p:cNvPr id="6" name="Rectangle 5"/>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itle 17"/>
          <p:cNvSpPr txBox="1">
            <a:spLocks/>
          </p:cNvSpPr>
          <p:nvPr/>
        </p:nvSpPr>
        <p:spPr bwMode="auto">
          <a:xfrm>
            <a:off x="4049251"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092FF"/>
                </a:solidFill>
                <a:latin typeface="Segoe UI" charset="0"/>
                <a:ea typeface="Segoe UI" charset="0"/>
                <a:cs typeface="Segoe UI" charset="0"/>
              </a:rPr>
              <a:t>COLLECT AND INDEX DATA</a:t>
            </a:r>
          </a:p>
        </p:txBody>
      </p:sp>
      <p:sp>
        <p:nvSpPr>
          <p:cNvPr id="37" name="Title 17"/>
          <p:cNvSpPr txBox="1">
            <a:spLocks/>
          </p:cNvSpPr>
          <p:nvPr/>
        </p:nvSpPr>
        <p:spPr bwMode="auto">
          <a:xfrm>
            <a:off x="5750896"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SEARCH AND INVESTIGATE</a:t>
            </a:r>
          </a:p>
        </p:txBody>
      </p:sp>
      <p:sp>
        <p:nvSpPr>
          <p:cNvPr id="38" name="Title 17"/>
          <p:cNvSpPr txBox="1">
            <a:spLocks/>
          </p:cNvSpPr>
          <p:nvPr/>
        </p:nvSpPr>
        <p:spPr bwMode="auto">
          <a:xfrm>
            <a:off x="7452541" y="483903"/>
            <a:ext cx="154527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CORRELATE AND ANALYZE</a:t>
            </a:r>
          </a:p>
        </p:txBody>
      </p:sp>
      <p:sp>
        <p:nvSpPr>
          <p:cNvPr id="39" name="Title 17"/>
          <p:cNvSpPr txBox="1">
            <a:spLocks/>
          </p:cNvSpPr>
          <p:nvPr/>
        </p:nvSpPr>
        <p:spPr bwMode="auto">
          <a:xfrm>
            <a:off x="9096506" y="483903"/>
            <a:ext cx="143940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VISUALIZE AND REPORT</a:t>
            </a:r>
          </a:p>
        </p:txBody>
      </p:sp>
      <p:sp>
        <p:nvSpPr>
          <p:cNvPr id="40" name="Title 17"/>
          <p:cNvSpPr txBox="1">
            <a:spLocks/>
          </p:cNvSpPr>
          <p:nvPr/>
        </p:nvSpPr>
        <p:spPr bwMode="auto">
          <a:xfrm>
            <a:off x="10634602" y="479738"/>
            <a:ext cx="1304387" cy="23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MONITOR AND ALERT</a:t>
            </a:r>
          </a:p>
        </p:txBody>
      </p:sp>
      <p:sp>
        <p:nvSpPr>
          <p:cNvPr id="41" name="Title 17"/>
          <p:cNvSpPr txBox="1">
            <a:spLocks/>
          </p:cNvSpPr>
          <p:nvPr/>
        </p:nvSpPr>
        <p:spPr bwMode="auto">
          <a:xfrm>
            <a:off x="4049251" y="211718"/>
            <a:ext cx="1297858" cy="2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UNIFIED EXPERIENCE</a:t>
            </a:r>
          </a:p>
        </p:txBody>
      </p:sp>
      <p:pic>
        <p:nvPicPr>
          <p:cNvPr id="62" name="Picture 61"/>
          <p:cNvPicPr>
            <a:picLocks noChangeAspect="1"/>
          </p:cNvPicPr>
          <p:nvPr/>
        </p:nvPicPr>
        <p:blipFill>
          <a:blip r:embed="rId4"/>
          <a:stretch>
            <a:fillRect/>
          </a:stretch>
        </p:blipFill>
        <p:spPr>
          <a:xfrm>
            <a:off x="579343" y="2029935"/>
            <a:ext cx="1822558" cy="2633082"/>
          </a:xfrm>
          <a:prstGeom prst="rect">
            <a:avLst/>
          </a:prstGeom>
        </p:spPr>
      </p:pic>
      <p:cxnSp>
        <p:nvCxnSpPr>
          <p:cNvPr id="172" name="Straight Arrow Connector 171"/>
          <p:cNvCxnSpPr/>
          <p:nvPr/>
        </p:nvCxnSpPr>
        <p:spPr>
          <a:xfrm>
            <a:off x="5595462" y="1661199"/>
            <a:ext cx="2750276" cy="0"/>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8" name="Rectangle 217"/>
          <p:cNvSpPr/>
          <p:nvPr/>
        </p:nvSpPr>
        <p:spPr>
          <a:xfrm>
            <a:off x="8367422" y="1274447"/>
            <a:ext cx="3726473" cy="783292"/>
          </a:xfrm>
          <a:prstGeom prst="rect">
            <a:avLst/>
          </a:prstGeom>
          <a:solidFill>
            <a:schemeClr val="tx1"/>
          </a:solidFill>
          <a:ln>
            <a:solidFill>
              <a:srgbClr val="00B0F0"/>
            </a:solidFill>
          </a:ln>
        </p:spPr>
        <p:txBody>
          <a:bodyPr wrap="square" anchor="ctr">
            <a:noAutofit/>
          </a:bodyPr>
          <a:lstStyle/>
          <a:p>
            <a:pPr algn="ctr" defTabSz="621627">
              <a:defRPr/>
            </a:pPr>
            <a:r>
              <a:rPr lang="en-US" sz="2040" kern="0" dirty="0">
                <a:solidFill>
                  <a:schemeClr val="bg1"/>
                </a:solidFill>
                <a:latin typeface="Segoe UI Light"/>
              </a:rPr>
              <a:t>Operations Management Suite</a:t>
            </a:r>
          </a:p>
        </p:txBody>
      </p:sp>
      <p:sp>
        <p:nvSpPr>
          <p:cNvPr id="110" name="TextBox 109"/>
          <p:cNvSpPr txBox="1"/>
          <p:nvPr/>
        </p:nvSpPr>
        <p:spPr>
          <a:xfrm>
            <a:off x="4753341" y="946097"/>
            <a:ext cx="965919"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SCOM</a:t>
            </a:r>
          </a:p>
        </p:txBody>
      </p:sp>
      <p:pic>
        <p:nvPicPr>
          <p:cNvPr id="111" name="Picture 110"/>
          <p:cNvPicPr>
            <a:picLocks noChangeAspect="1"/>
          </p:cNvPicPr>
          <p:nvPr/>
        </p:nvPicPr>
        <p:blipFill rotWithShape="1">
          <a:blip r:embed="rId5" cstate="print">
            <a:extLst>
              <a:ext uri="{28A0092B-C50C-407E-A947-70E740481C1C}">
                <a14:useLocalDpi xmlns:a14="http://schemas.microsoft.com/office/drawing/2010/main" val="0"/>
              </a:ext>
            </a:extLst>
          </a:blip>
          <a:srcRect l="-11712" t="-1" r="-11019" b="-19481"/>
          <a:stretch/>
        </p:blipFill>
        <p:spPr>
          <a:xfrm>
            <a:off x="4983751" y="1368266"/>
            <a:ext cx="599785" cy="689472"/>
          </a:xfrm>
          <a:prstGeom prst="rect">
            <a:avLst/>
          </a:prstGeom>
          <a:effectLst>
            <a:glow rad="63500">
              <a:schemeClr val="accent4">
                <a:satMod val="175000"/>
                <a:alpha val="40000"/>
              </a:schemeClr>
            </a:glow>
          </a:effectLst>
        </p:spPr>
      </p:pic>
      <p:pic>
        <p:nvPicPr>
          <p:cNvPr id="2050" name="Picture 2" descr="oms-operations-manager-integration-diagr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7246" y="3268345"/>
            <a:ext cx="6158519" cy="36055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83875" y="2154746"/>
            <a:ext cx="8451718" cy="1054846"/>
          </a:xfrm>
          <a:prstGeom prst="rect">
            <a:avLst/>
          </a:prstGeom>
        </p:spPr>
        <p:txBody>
          <a:bodyPr wrap="square">
            <a:spAutoFit/>
          </a:bodyPr>
          <a:lstStyle/>
          <a:p>
            <a:pPr defTabSz="932597"/>
            <a:r>
              <a:rPr lang="en-US" sz="1224" dirty="0">
                <a:solidFill>
                  <a:srgbClr val="000000">
                    <a:lumMod val="65000"/>
                    <a:lumOff val="35000"/>
                  </a:srgbClr>
                </a:solidFill>
                <a:latin typeface="Segoe UI" panose="020B0502040204020203" pitchFamily="34" charset="0"/>
                <a:cs typeface="Segoe UI" panose="020B0502040204020203" pitchFamily="34" charset="0"/>
              </a:rPr>
              <a:t>Integrate Operations Manager with your OMS workspace to:</a:t>
            </a:r>
          </a:p>
          <a:p>
            <a:pPr marL="291436" indent="-291436" defTabSz="932597">
              <a:buFont typeface="Arial" panose="020B0604020202020204" pitchFamily="34" charset="0"/>
              <a:buChar char="•"/>
            </a:pPr>
            <a:r>
              <a:rPr lang="en-US" sz="1224" dirty="0">
                <a:solidFill>
                  <a:srgbClr val="000000">
                    <a:lumMod val="65000"/>
                    <a:lumOff val="35000"/>
                  </a:srgbClr>
                </a:solidFill>
                <a:latin typeface="Segoe UI" panose="020B0502040204020203" pitchFamily="34" charset="0"/>
                <a:cs typeface="Segoe UI" panose="020B0502040204020203" pitchFamily="34" charset="0"/>
              </a:rPr>
              <a:t>Continue monitoring the health of your IT services with Operations Manager</a:t>
            </a:r>
          </a:p>
          <a:p>
            <a:pPr marL="291436" indent="-291436" defTabSz="932597">
              <a:buFont typeface="Arial" panose="020B0604020202020204" pitchFamily="34" charset="0"/>
              <a:buChar char="•"/>
            </a:pPr>
            <a:r>
              <a:rPr lang="en-US" sz="1224" dirty="0">
                <a:solidFill>
                  <a:srgbClr val="000000">
                    <a:lumMod val="65000"/>
                    <a:lumOff val="35000"/>
                  </a:srgbClr>
                </a:solidFill>
                <a:latin typeface="Segoe UI" panose="020B0502040204020203" pitchFamily="34" charset="0"/>
                <a:cs typeface="Segoe UI" panose="020B0502040204020203" pitchFamily="34" charset="0"/>
              </a:rPr>
              <a:t>Maintain integration with your ITSM solutions supporting incident and problem management</a:t>
            </a:r>
          </a:p>
          <a:p>
            <a:pPr marL="291436" indent="-291436" defTabSz="932597">
              <a:buFont typeface="Arial" panose="020B0604020202020204" pitchFamily="34" charset="0"/>
              <a:buChar char="•"/>
            </a:pPr>
            <a:r>
              <a:rPr lang="en-US" sz="1224" dirty="0">
                <a:solidFill>
                  <a:srgbClr val="000000">
                    <a:lumMod val="65000"/>
                    <a:lumOff val="35000"/>
                  </a:srgbClr>
                </a:solidFill>
                <a:latin typeface="Segoe UI" panose="020B0502040204020203" pitchFamily="34" charset="0"/>
                <a:cs typeface="Segoe UI" panose="020B0502040204020203" pitchFamily="34" charset="0"/>
              </a:rPr>
              <a:t>Manage the lifecycle of agents deployed to on-premises and public cloud IaaS virtual machines that you monitor with Operations Manager</a:t>
            </a:r>
          </a:p>
        </p:txBody>
      </p:sp>
    </p:spTree>
    <p:extLst>
      <p:ext uri="{BB962C8B-B14F-4D97-AF65-F5344CB8AC3E}">
        <p14:creationId xmlns:p14="http://schemas.microsoft.com/office/powerpoint/2010/main" val="124569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085798" y="447353"/>
            <a:ext cx="7837289" cy="145616"/>
            <a:chOff x="4024234" y="438622"/>
            <a:chExt cx="7684314" cy="142774"/>
          </a:xfrm>
        </p:grpSpPr>
        <p:cxnSp>
          <p:nvCxnSpPr>
            <p:cNvPr id="11" name="Straight Connector 10"/>
            <p:cNvCxnSpPr/>
            <p:nvPr/>
          </p:nvCxnSpPr>
          <p:spPr>
            <a:xfrm>
              <a:off x="4024234" y="441797"/>
              <a:ext cx="7680855" cy="0"/>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024234"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1705089"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188" r="15237"/>
          <a:stretch/>
        </p:blipFill>
        <p:spPr>
          <a:xfrm>
            <a:off x="881" y="-1"/>
            <a:ext cx="3410992" cy="6994525"/>
          </a:xfrm>
          <a:prstGeom prst="rect">
            <a:avLst/>
          </a:prstGeom>
        </p:spPr>
      </p:pic>
      <p:sp>
        <p:nvSpPr>
          <p:cNvPr id="3" name="Rectangle 2"/>
          <p:cNvSpPr/>
          <p:nvPr/>
        </p:nvSpPr>
        <p:spPr bwMode="auto">
          <a:xfrm>
            <a:off x="881" y="1984"/>
            <a:ext cx="3410992" cy="6992541"/>
          </a:xfrm>
          <a:prstGeom prst="rect">
            <a:avLst/>
          </a:prstGeom>
          <a:solidFill>
            <a:srgbClr val="0070C0">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14" eaLnBrk="0" fontAlgn="base" hangingPunct="0">
              <a:lnSpc>
                <a:spcPct val="90000"/>
              </a:lnSpc>
              <a:spcBef>
                <a:spcPct val="0"/>
              </a:spcBef>
              <a:spcAft>
                <a:spcPts val="600"/>
              </a:spcAft>
              <a:defRPr/>
            </a:pPr>
            <a:endParaRPr lang="en-US" sz="2448" dirty="0">
              <a:solidFill>
                <a:srgbClr val="FFFFFF"/>
              </a:solidFill>
              <a:latin typeface="Segoe UI Light"/>
              <a:ea typeface="MS PGothic" panose="020B0600070205080204" pitchFamily="34" charset="-128"/>
            </a:endParaRPr>
          </a:p>
        </p:txBody>
      </p:sp>
      <p:grpSp>
        <p:nvGrpSpPr>
          <p:cNvPr id="5" name="Group 4"/>
          <p:cNvGrpSpPr/>
          <p:nvPr/>
        </p:nvGrpSpPr>
        <p:grpSpPr>
          <a:xfrm flipH="1">
            <a:off x="3101949" y="988"/>
            <a:ext cx="619849" cy="6994527"/>
            <a:chOff x="5285978" y="-2"/>
            <a:chExt cx="607750" cy="6858002"/>
          </a:xfrm>
        </p:grpSpPr>
        <p:sp>
          <p:nvSpPr>
            <p:cNvPr id="6" name="Rectangle 5"/>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itle 17"/>
          <p:cNvSpPr txBox="1">
            <a:spLocks/>
          </p:cNvSpPr>
          <p:nvPr/>
        </p:nvSpPr>
        <p:spPr bwMode="auto">
          <a:xfrm>
            <a:off x="4049251"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092FF"/>
                </a:solidFill>
                <a:latin typeface="Segoe UI" charset="0"/>
                <a:ea typeface="Segoe UI" charset="0"/>
                <a:cs typeface="Segoe UI" charset="0"/>
              </a:rPr>
              <a:t>COLLECT AND INDEX DATA</a:t>
            </a:r>
          </a:p>
        </p:txBody>
      </p:sp>
      <p:sp>
        <p:nvSpPr>
          <p:cNvPr id="37" name="Title 17"/>
          <p:cNvSpPr txBox="1">
            <a:spLocks/>
          </p:cNvSpPr>
          <p:nvPr/>
        </p:nvSpPr>
        <p:spPr bwMode="auto">
          <a:xfrm>
            <a:off x="5750896"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SEARCH AND INVESTIGATE</a:t>
            </a:r>
          </a:p>
        </p:txBody>
      </p:sp>
      <p:sp>
        <p:nvSpPr>
          <p:cNvPr id="38" name="Title 17"/>
          <p:cNvSpPr txBox="1">
            <a:spLocks/>
          </p:cNvSpPr>
          <p:nvPr/>
        </p:nvSpPr>
        <p:spPr bwMode="auto">
          <a:xfrm>
            <a:off x="7452541" y="483903"/>
            <a:ext cx="154527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CORRELATE AND ANALYZE</a:t>
            </a:r>
          </a:p>
        </p:txBody>
      </p:sp>
      <p:sp>
        <p:nvSpPr>
          <p:cNvPr id="39" name="Title 17"/>
          <p:cNvSpPr txBox="1">
            <a:spLocks/>
          </p:cNvSpPr>
          <p:nvPr/>
        </p:nvSpPr>
        <p:spPr bwMode="auto">
          <a:xfrm>
            <a:off x="9096506" y="483903"/>
            <a:ext cx="143940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VISUALIZE AND REPORT</a:t>
            </a:r>
          </a:p>
        </p:txBody>
      </p:sp>
      <p:sp>
        <p:nvSpPr>
          <p:cNvPr id="40" name="Title 17"/>
          <p:cNvSpPr txBox="1">
            <a:spLocks/>
          </p:cNvSpPr>
          <p:nvPr/>
        </p:nvSpPr>
        <p:spPr bwMode="auto">
          <a:xfrm>
            <a:off x="10634602" y="479738"/>
            <a:ext cx="1304387" cy="23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MONITOR AND ALERT</a:t>
            </a:r>
          </a:p>
        </p:txBody>
      </p:sp>
      <p:sp>
        <p:nvSpPr>
          <p:cNvPr id="41" name="Title 17"/>
          <p:cNvSpPr txBox="1">
            <a:spLocks/>
          </p:cNvSpPr>
          <p:nvPr/>
        </p:nvSpPr>
        <p:spPr bwMode="auto">
          <a:xfrm>
            <a:off x="4049251" y="211718"/>
            <a:ext cx="1297858" cy="2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UNIFIED EXPERIENCE</a:t>
            </a:r>
          </a:p>
        </p:txBody>
      </p:sp>
      <p:pic>
        <p:nvPicPr>
          <p:cNvPr id="62" name="Picture 61"/>
          <p:cNvPicPr>
            <a:picLocks noChangeAspect="1"/>
          </p:cNvPicPr>
          <p:nvPr/>
        </p:nvPicPr>
        <p:blipFill>
          <a:blip r:embed="rId4"/>
          <a:stretch>
            <a:fillRect/>
          </a:stretch>
        </p:blipFill>
        <p:spPr>
          <a:xfrm>
            <a:off x="579343" y="2029935"/>
            <a:ext cx="1822558" cy="2633082"/>
          </a:xfrm>
          <a:prstGeom prst="rect">
            <a:avLst/>
          </a:prstGeom>
        </p:spPr>
      </p:pic>
      <p:sp>
        <p:nvSpPr>
          <p:cNvPr id="164" name="TextBox 163"/>
          <p:cNvSpPr txBox="1"/>
          <p:nvPr/>
        </p:nvSpPr>
        <p:spPr>
          <a:xfrm>
            <a:off x="4385989" y="946503"/>
            <a:ext cx="1794820"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Linux / </a:t>
            </a:r>
            <a:r>
              <a:rPr lang="en-US" sz="1632" kern="0" dirty="0" err="1">
                <a:solidFill>
                  <a:srgbClr val="000000">
                    <a:lumMod val="75000"/>
                    <a:lumOff val="25000"/>
                  </a:srgbClr>
                </a:solidFill>
                <a:latin typeface="Segoe UI"/>
              </a:rPr>
              <a:t>FluentD</a:t>
            </a:r>
            <a:endParaRPr lang="en-US" sz="1632" kern="0" dirty="0">
              <a:solidFill>
                <a:srgbClr val="000000">
                  <a:lumMod val="75000"/>
                  <a:lumOff val="25000"/>
                </a:srgbClr>
              </a:solidFill>
              <a:latin typeface="Segoe UI"/>
            </a:endParaRPr>
          </a:p>
        </p:txBody>
      </p:sp>
      <p:pic>
        <p:nvPicPr>
          <p:cNvPr id="165" name="Picture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9175" y="1590805"/>
            <a:ext cx="390174" cy="390119"/>
          </a:xfrm>
          <a:prstGeom prst="rect">
            <a:avLst/>
          </a:prstGeom>
          <a:ln>
            <a:noFill/>
          </a:ln>
          <a:effectLst>
            <a:outerShdw blurRad="190500" algn="tl" rotWithShape="0">
              <a:srgbClr val="000000">
                <a:alpha val="70000"/>
              </a:srgbClr>
            </a:outerShdw>
          </a:effectLst>
        </p:spPr>
      </p:pic>
      <p:pic>
        <p:nvPicPr>
          <p:cNvPr id="166" name="Picture 1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261" y="1467450"/>
            <a:ext cx="390174" cy="390119"/>
          </a:xfrm>
          <a:prstGeom prst="rect">
            <a:avLst/>
          </a:prstGeom>
          <a:ln>
            <a:noFill/>
          </a:ln>
          <a:effectLst>
            <a:outerShdw blurRad="190500" algn="tl" rotWithShape="0">
              <a:srgbClr val="000000">
                <a:alpha val="70000"/>
              </a:srgbClr>
            </a:outerShdw>
          </a:effectLst>
        </p:spPr>
      </p:pic>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0677" y="1371582"/>
            <a:ext cx="390174" cy="390119"/>
          </a:xfrm>
          <a:prstGeom prst="rect">
            <a:avLst/>
          </a:prstGeom>
          <a:ln>
            <a:noFill/>
          </a:ln>
          <a:effectLst>
            <a:outerShdw blurRad="190500" algn="tl" rotWithShape="0">
              <a:srgbClr val="000000">
                <a:alpha val="70000"/>
              </a:srgbClr>
            </a:outerShdw>
          </a:effectLst>
        </p:spPr>
      </p:pic>
      <p:cxnSp>
        <p:nvCxnSpPr>
          <p:cNvPr id="172" name="Straight Arrow Connector 171"/>
          <p:cNvCxnSpPr/>
          <p:nvPr/>
        </p:nvCxnSpPr>
        <p:spPr>
          <a:xfrm>
            <a:off x="5595462" y="1661199"/>
            <a:ext cx="2750276" cy="0"/>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8" name="Rectangle 217"/>
          <p:cNvSpPr/>
          <p:nvPr/>
        </p:nvSpPr>
        <p:spPr>
          <a:xfrm>
            <a:off x="8367422" y="1274447"/>
            <a:ext cx="3726473" cy="783292"/>
          </a:xfrm>
          <a:prstGeom prst="rect">
            <a:avLst/>
          </a:prstGeom>
          <a:solidFill>
            <a:schemeClr val="tx1"/>
          </a:solidFill>
          <a:ln>
            <a:solidFill>
              <a:srgbClr val="00B0F0"/>
            </a:solidFill>
          </a:ln>
        </p:spPr>
        <p:txBody>
          <a:bodyPr wrap="square" anchor="ctr">
            <a:noAutofit/>
          </a:bodyPr>
          <a:lstStyle/>
          <a:p>
            <a:pPr algn="ctr" defTabSz="621627">
              <a:defRPr/>
            </a:pPr>
            <a:r>
              <a:rPr lang="en-US" sz="2040" kern="0" dirty="0">
                <a:solidFill>
                  <a:schemeClr val="bg1"/>
                </a:solidFill>
                <a:latin typeface="Segoe UI Light"/>
              </a:rPr>
              <a:t>Operations Management Suite</a:t>
            </a:r>
          </a:p>
        </p:txBody>
      </p:sp>
      <p:grpSp>
        <p:nvGrpSpPr>
          <p:cNvPr id="23" name="Group 22"/>
          <p:cNvGrpSpPr/>
          <p:nvPr/>
        </p:nvGrpSpPr>
        <p:grpSpPr>
          <a:xfrm>
            <a:off x="4385989" y="2817970"/>
            <a:ext cx="7799467" cy="4024225"/>
            <a:chOff x="1374253" y="1288092"/>
            <a:chExt cx="10572492" cy="5511439"/>
          </a:xfrm>
        </p:grpSpPr>
        <p:sp>
          <p:nvSpPr>
            <p:cNvPr id="76" name="Rectangle 75"/>
            <p:cNvSpPr/>
            <p:nvPr/>
          </p:nvSpPr>
          <p:spPr bwMode="auto">
            <a:xfrm>
              <a:off x="5296885" y="1288092"/>
              <a:ext cx="6649860" cy="530047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23" rIns="0" bIns="46623" numCol="1" rtlCol="0" anchor="ctr" anchorCtr="0" compatLnSpc="1">
              <a:prstTxWarp prst="textNoShape">
                <a:avLst/>
              </a:prstTxWarp>
            </a:bodyPr>
            <a:lstStyle/>
            <a:p>
              <a:pPr algn="ctr" defTabSz="932232" fontAlgn="base">
                <a:spcBef>
                  <a:spcPct val="0"/>
                </a:spcBef>
                <a:spcAft>
                  <a:spcPct val="0"/>
                </a:spcAft>
                <a:defRPr/>
              </a:pPr>
              <a:endParaRPr lang="en-US" sz="1224"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nvGrpSpPr>
            <p:cNvPr id="77" name="Group 76"/>
            <p:cNvGrpSpPr/>
            <p:nvPr/>
          </p:nvGrpSpPr>
          <p:grpSpPr>
            <a:xfrm>
              <a:off x="5871926" y="2972563"/>
              <a:ext cx="3381046" cy="3156816"/>
              <a:chOff x="584831" y="1691296"/>
              <a:chExt cx="2536504" cy="2368284"/>
            </a:xfrm>
          </p:grpSpPr>
          <p:sp>
            <p:nvSpPr>
              <p:cNvPr id="78" name="Rectangle 77"/>
              <p:cNvSpPr/>
              <p:nvPr/>
            </p:nvSpPr>
            <p:spPr bwMode="auto">
              <a:xfrm>
                <a:off x="584831" y="1691296"/>
                <a:ext cx="2536504" cy="639646"/>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224"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OMI Server</a:t>
                </a:r>
              </a:p>
              <a:p>
                <a:pPr algn="ctr" defTabSz="932171" fontAlgn="base">
                  <a:spcBef>
                    <a:spcPct val="0"/>
                  </a:spcBef>
                  <a:spcAft>
                    <a:spcPct val="0"/>
                  </a:spcAft>
                  <a:defRPr/>
                </a:pPr>
                <a:r>
                  <a:rPr lang="en-US" sz="1224"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(CIM Server)</a:t>
                </a:r>
              </a:p>
            </p:txBody>
          </p:sp>
          <p:sp>
            <p:nvSpPr>
              <p:cNvPr id="79" name="Rectangle 78"/>
              <p:cNvSpPr/>
              <p:nvPr/>
            </p:nvSpPr>
            <p:spPr bwMode="auto">
              <a:xfrm>
                <a:off x="2481989" y="2325215"/>
                <a:ext cx="639346" cy="173436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vert"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224" kern="0" dirty="0">
                    <a:solidFill>
                      <a:srgbClr val="FFFFFF"/>
                    </a:solidFill>
                    <a:latin typeface="Segoe UI" panose="020B0502040204020203" pitchFamily="34" charset="0"/>
                    <a:cs typeface="Segoe UI" panose="020B0502040204020203" pitchFamily="34" charset="0"/>
                  </a:rPr>
                  <a:t>Providers</a:t>
                </a:r>
              </a:p>
            </p:txBody>
          </p:sp>
          <p:sp>
            <p:nvSpPr>
              <p:cNvPr id="80" name="Rectangle 79"/>
              <p:cNvSpPr/>
              <p:nvPr/>
            </p:nvSpPr>
            <p:spPr bwMode="auto">
              <a:xfrm>
                <a:off x="587512" y="2325952"/>
                <a:ext cx="1902520" cy="2977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071"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Operating System</a:t>
                </a:r>
              </a:p>
            </p:txBody>
          </p:sp>
          <p:sp>
            <p:nvSpPr>
              <p:cNvPr id="81" name="Rectangle 80"/>
              <p:cNvSpPr/>
              <p:nvPr/>
            </p:nvSpPr>
            <p:spPr bwMode="auto">
              <a:xfrm>
                <a:off x="587512" y="2629468"/>
                <a:ext cx="1902520" cy="2594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071"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Apache</a:t>
                </a:r>
              </a:p>
            </p:txBody>
          </p:sp>
          <p:sp>
            <p:nvSpPr>
              <p:cNvPr id="82" name="Rectangle 81"/>
              <p:cNvSpPr/>
              <p:nvPr/>
            </p:nvSpPr>
            <p:spPr bwMode="auto">
              <a:xfrm>
                <a:off x="587512" y="2884524"/>
                <a:ext cx="1902520" cy="301863"/>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071"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MySQL</a:t>
                </a:r>
              </a:p>
            </p:txBody>
          </p:sp>
          <p:sp>
            <p:nvSpPr>
              <p:cNvPr id="83" name="Rectangle 82"/>
              <p:cNvSpPr/>
              <p:nvPr/>
            </p:nvSpPr>
            <p:spPr bwMode="auto">
              <a:xfrm>
                <a:off x="587512" y="3186387"/>
                <a:ext cx="1902520" cy="31944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071"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Containers</a:t>
                </a:r>
              </a:p>
            </p:txBody>
          </p:sp>
        </p:grpSp>
        <p:sp>
          <p:nvSpPr>
            <p:cNvPr id="84" name="Rectangle 83"/>
            <p:cNvSpPr/>
            <p:nvPr/>
          </p:nvSpPr>
          <p:spPr bwMode="auto">
            <a:xfrm>
              <a:off x="9812470" y="1820669"/>
              <a:ext cx="1915529" cy="86580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224" kern="0" dirty="0">
                  <a:solidFill>
                    <a:srgbClr val="0072C6"/>
                  </a:solidFill>
                  <a:latin typeface="Segoe UI" panose="020B0502040204020203" pitchFamily="34" charset="0"/>
                  <a:cs typeface="Segoe UI" panose="020B0502040204020203" pitchFamily="34" charset="0"/>
                </a:rPr>
                <a:t>syslog</a:t>
              </a:r>
            </a:p>
          </p:txBody>
        </p:sp>
        <p:sp>
          <p:nvSpPr>
            <p:cNvPr id="85" name="Rectangle 84"/>
            <p:cNvSpPr/>
            <p:nvPr/>
          </p:nvSpPr>
          <p:spPr bwMode="auto">
            <a:xfrm>
              <a:off x="9826269" y="2972564"/>
              <a:ext cx="1901730" cy="87929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224" kern="0" dirty="0">
                  <a:solidFill>
                    <a:srgbClr val="0072C6"/>
                  </a:solidFill>
                  <a:latin typeface="Segoe UI" panose="020B0502040204020203" pitchFamily="34" charset="0"/>
                  <a:cs typeface="Segoe UI" panose="020B0502040204020203" pitchFamily="34" charset="0"/>
                </a:rPr>
                <a:t>Nagios</a:t>
              </a:r>
            </a:p>
          </p:txBody>
        </p:sp>
        <p:sp>
          <p:nvSpPr>
            <p:cNvPr id="86" name="Rectangle 85"/>
            <p:cNvSpPr/>
            <p:nvPr/>
          </p:nvSpPr>
          <p:spPr bwMode="auto">
            <a:xfrm>
              <a:off x="9830574" y="4043540"/>
              <a:ext cx="1901730" cy="87929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224" kern="0" dirty="0" err="1">
                  <a:solidFill>
                    <a:srgbClr val="0072C6"/>
                  </a:solidFill>
                  <a:latin typeface="Segoe UI" panose="020B0502040204020203" pitchFamily="34" charset="0"/>
                  <a:cs typeface="Segoe UI" panose="020B0502040204020203" pitchFamily="34" charset="0"/>
                </a:rPr>
                <a:t>Zabbix</a:t>
              </a:r>
              <a:endParaRPr lang="en-US" sz="1224" kern="0" dirty="0">
                <a:solidFill>
                  <a:srgbClr val="0072C6"/>
                </a:solidFill>
                <a:latin typeface="Segoe UI" panose="020B0502040204020203" pitchFamily="34" charset="0"/>
                <a:cs typeface="Segoe UI" panose="020B0502040204020203" pitchFamily="34" charset="0"/>
              </a:endParaRPr>
            </a:p>
          </p:txBody>
        </p:sp>
        <p:cxnSp>
          <p:nvCxnSpPr>
            <p:cNvPr id="87" name="Straight Arrow Connector 86"/>
            <p:cNvCxnSpPr/>
            <p:nvPr/>
          </p:nvCxnSpPr>
          <p:spPr>
            <a:xfrm>
              <a:off x="7518226" y="2686466"/>
              <a:ext cx="0" cy="286095"/>
            </a:xfrm>
            <a:prstGeom prst="straightConnector1">
              <a:avLst/>
            </a:prstGeom>
            <a:ln w="508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1374253" y="2023323"/>
              <a:ext cx="768487" cy="409457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vert270" wrap="square" lIns="182803" tIns="146242" rIns="182803" bIns="146242" rtlCol="0">
              <a:spAutoFit/>
            </a:bodyPr>
            <a:lstStyle/>
            <a:p>
              <a:pPr algn="ctr" defTabSz="914224">
                <a:lnSpc>
                  <a:spcPct val="90000"/>
                </a:lnSpc>
                <a:spcAft>
                  <a:spcPts val="600"/>
                </a:spcAft>
                <a:defRPr/>
              </a:pPr>
              <a:r>
                <a:rPr lang="en-US" sz="1428" kern="0" dirty="0">
                  <a:solidFill>
                    <a:srgbClr val="FFFFFF"/>
                  </a:solidFill>
                  <a:latin typeface="Segoe UI" panose="020B0502040204020203" pitchFamily="34" charset="0"/>
                  <a:cs typeface="Segoe UI" panose="020B0502040204020203" pitchFamily="34" charset="0"/>
                </a:rPr>
                <a:t>OMS Service</a:t>
              </a:r>
            </a:p>
          </p:txBody>
        </p:sp>
        <p:sp>
          <p:nvSpPr>
            <p:cNvPr id="89" name="TextBox 88"/>
            <p:cNvSpPr txBox="1"/>
            <p:nvPr/>
          </p:nvSpPr>
          <p:spPr>
            <a:xfrm>
              <a:off x="7018256" y="6104217"/>
              <a:ext cx="3460280" cy="695314"/>
            </a:xfrm>
            <a:prstGeom prst="rect">
              <a:avLst/>
            </a:prstGeom>
            <a:noFill/>
          </p:spPr>
          <p:txBody>
            <a:bodyPr wrap="square" lIns="182803" tIns="146242" rIns="182803" bIns="146242" rtlCol="0">
              <a:spAutoFit/>
            </a:bodyPr>
            <a:lstStyle/>
            <a:p>
              <a:pPr algn="ctr" defTabSz="914224">
                <a:lnSpc>
                  <a:spcPct val="90000"/>
                </a:lnSpc>
                <a:spcAft>
                  <a:spcPts val="600"/>
                </a:spcAft>
                <a:defRPr/>
              </a:pPr>
              <a:r>
                <a:rPr lang="en-US" sz="1428" kern="0" dirty="0">
                  <a:solidFill>
                    <a:srgbClr val="0072C6"/>
                  </a:solidFill>
                  <a:latin typeface="Segoe UI" panose="020B0502040204020203" pitchFamily="34" charset="0"/>
                  <a:cs typeface="Segoe UI" panose="020B0502040204020203" pitchFamily="34" charset="0"/>
                </a:rPr>
                <a:t>Linux Computer</a:t>
              </a:r>
            </a:p>
          </p:txBody>
        </p:sp>
        <p:sp>
          <p:nvSpPr>
            <p:cNvPr id="90" name="Rectangle 89"/>
            <p:cNvSpPr/>
            <p:nvPr/>
          </p:nvSpPr>
          <p:spPr bwMode="auto">
            <a:xfrm flipH="1">
              <a:off x="5881055" y="5382664"/>
              <a:ext cx="2530419" cy="377658"/>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071" kern="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omsconfig</a:t>
              </a:r>
              <a:r>
                <a:rPr lang="en-US" sz="1071"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(DSC)</a:t>
              </a:r>
            </a:p>
          </p:txBody>
        </p:sp>
        <p:sp>
          <p:nvSpPr>
            <p:cNvPr id="91" name="Rectangle 90"/>
            <p:cNvSpPr/>
            <p:nvPr/>
          </p:nvSpPr>
          <p:spPr bwMode="auto">
            <a:xfrm flipH="1">
              <a:off x="5875015" y="5751720"/>
              <a:ext cx="2535973" cy="377658"/>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071"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PS DSC</a:t>
              </a:r>
            </a:p>
          </p:txBody>
        </p:sp>
        <p:cxnSp>
          <p:nvCxnSpPr>
            <p:cNvPr id="92" name="Elbow Connector 91"/>
            <p:cNvCxnSpPr/>
            <p:nvPr/>
          </p:nvCxnSpPr>
          <p:spPr>
            <a:xfrm rot="10800000" flipV="1">
              <a:off x="9252972" y="2159246"/>
              <a:ext cx="573297" cy="1"/>
            </a:xfrm>
            <a:prstGeom prst="bentConnector3">
              <a:avLst/>
            </a:prstGeom>
            <a:ln w="31750">
              <a:solidFill>
                <a:schemeClr val="accent2">
                  <a:lumMod val="75000"/>
                </a:schemeClr>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3" name="Elbow Connector 92"/>
            <p:cNvCxnSpPr/>
            <p:nvPr/>
          </p:nvCxnSpPr>
          <p:spPr>
            <a:xfrm flipV="1">
              <a:off x="9252971" y="5531455"/>
              <a:ext cx="628060" cy="1"/>
            </a:xfrm>
            <a:prstGeom prst="bentConnector3">
              <a:avLst/>
            </a:prstGeom>
            <a:ln w="31750">
              <a:solidFill>
                <a:schemeClr val="accent2">
                  <a:lumMod val="75000"/>
                </a:schemeClr>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4" name="Elbow Connector 93"/>
            <p:cNvCxnSpPr/>
            <p:nvPr/>
          </p:nvCxnSpPr>
          <p:spPr>
            <a:xfrm>
              <a:off x="9525822" y="3410490"/>
              <a:ext cx="355927" cy="1"/>
            </a:xfrm>
            <a:prstGeom prst="bentConnector3">
              <a:avLst/>
            </a:prstGeom>
            <a:ln w="31750">
              <a:solidFill>
                <a:schemeClr val="accent2">
                  <a:lumMod val="75000"/>
                </a:schemeClr>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5" name="Elbow Connector 94"/>
            <p:cNvCxnSpPr/>
            <p:nvPr/>
          </p:nvCxnSpPr>
          <p:spPr>
            <a:xfrm>
              <a:off x="9481482" y="4563085"/>
              <a:ext cx="355927" cy="1"/>
            </a:xfrm>
            <a:prstGeom prst="bentConnector3">
              <a:avLst/>
            </a:prstGeom>
            <a:ln w="31750">
              <a:solidFill>
                <a:srgbClr val="0072C6"/>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96" name="Elbow Connector 95"/>
            <p:cNvCxnSpPr/>
            <p:nvPr/>
          </p:nvCxnSpPr>
          <p:spPr>
            <a:xfrm rot="16200000" flipH="1">
              <a:off x="8536709" y="3595011"/>
              <a:ext cx="1935841" cy="301"/>
            </a:xfrm>
            <a:prstGeom prst="bentConnector3">
              <a:avLst/>
            </a:prstGeom>
            <a:ln w="31750">
              <a:solidFill>
                <a:schemeClr val="accent2">
                  <a:lumMod val="75000"/>
                </a:schemeClr>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97" name="Elbow Connector 96"/>
            <p:cNvCxnSpPr/>
            <p:nvPr/>
          </p:nvCxnSpPr>
          <p:spPr>
            <a:xfrm>
              <a:off x="9158351" y="2627241"/>
              <a:ext cx="355927" cy="1"/>
            </a:xfrm>
            <a:prstGeom prst="bentConnector3">
              <a:avLst>
                <a:gd name="adj1" fmla="val 9709"/>
              </a:avLst>
            </a:prstGeom>
            <a:ln w="31750">
              <a:solidFill>
                <a:srgbClr val="0072C6"/>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98" name="Rectangle 97"/>
            <p:cNvSpPr/>
            <p:nvPr/>
          </p:nvSpPr>
          <p:spPr>
            <a:xfrm>
              <a:off x="3350939" y="2347294"/>
              <a:ext cx="669715" cy="3227845"/>
            </a:xfrm>
            <a:prstGeom prst="rect">
              <a:avLst/>
            </a:prstGeom>
          </p:spPr>
          <p:style>
            <a:lnRef idx="2">
              <a:schemeClr val="accent1"/>
            </a:lnRef>
            <a:fillRef idx="1">
              <a:schemeClr val="lt1"/>
            </a:fillRef>
            <a:effectRef idx="0">
              <a:schemeClr val="accent1"/>
            </a:effectRef>
            <a:fontRef idx="minor">
              <a:schemeClr val="dk1"/>
            </a:fontRef>
          </p:style>
          <p:txBody>
            <a:bodyPr vert="vert270" rtlCol="0" anchor="ctr"/>
            <a:lstStyle/>
            <a:p>
              <a:pPr algn="ctr" defTabSz="914224">
                <a:defRPr/>
              </a:pPr>
              <a:r>
                <a:rPr lang="en-US" sz="1428" kern="0" dirty="0">
                  <a:solidFill>
                    <a:srgbClr val="0072C6"/>
                  </a:solidFill>
                  <a:latin typeface="Segoe UI" panose="020B0502040204020203" pitchFamily="34" charset="0"/>
                  <a:cs typeface="Segoe UI" panose="020B0502040204020203" pitchFamily="34" charset="0"/>
                </a:rPr>
                <a:t>Firewall/proxy</a:t>
              </a:r>
            </a:p>
          </p:txBody>
        </p:sp>
        <p:cxnSp>
          <p:nvCxnSpPr>
            <p:cNvPr id="99" name="Elbow Connector 98"/>
            <p:cNvCxnSpPr>
              <a:stCxn id="107" idx="1"/>
              <a:endCxn id="98" idx="3"/>
            </p:cNvCxnSpPr>
            <p:nvPr/>
          </p:nvCxnSpPr>
          <p:spPr>
            <a:xfrm rot="10800000" flipV="1">
              <a:off x="4020655" y="2321510"/>
              <a:ext cx="1852924" cy="1639707"/>
            </a:xfrm>
            <a:prstGeom prst="bentConnector3">
              <a:avLst/>
            </a:prstGeom>
            <a:ln>
              <a:headEnd type="none"/>
              <a:tailEnd type="triangle"/>
            </a:ln>
          </p:spPr>
          <p:style>
            <a:lnRef idx="1">
              <a:schemeClr val="accent4"/>
            </a:lnRef>
            <a:fillRef idx="0">
              <a:schemeClr val="accent4"/>
            </a:fillRef>
            <a:effectRef idx="0">
              <a:schemeClr val="accent4"/>
            </a:effectRef>
            <a:fontRef idx="minor">
              <a:schemeClr val="tx1"/>
            </a:fontRef>
          </p:style>
        </p:cxnSp>
        <p:sp>
          <p:nvSpPr>
            <p:cNvPr id="100" name="TextBox 99"/>
            <p:cNvSpPr txBox="1"/>
            <p:nvPr/>
          </p:nvSpPr>
          <p:spPr>
            <a:xfrm>
              <a:off x="3577705" y="1571004"/>
              <a:ext cx="2007525" cy="642467"/>
            </a:xfrm>
            <a:prstGeom prst="rect">
              <a:avLst/>
            </a:prstGeom>
            <a:noFill/>
          </p:spPr>
          <p:txBody>
            <a:bodyPr wrap="square" rtlCol="0">
              <a:spAutoFit/>
            </a:bodyPr>
            <a:lstStyle/>
            <a:p>
              <a:pPr algn="ctr" defTabSz="914224">
                <a:defRPr/>
              </a:pPr>
              <a:r>
                <a:rPr lang="en-US" sz="1224" kern="0" dirty="0">
                  <a:solidFill>
                    <a:sysClr val="windowText" lastClr="000000"/>
                  </a:solidFill>
                  <a:latin typeface="Segoe UI" panose="020B0502040204020203" pitchFamily="34" charset="0"/>
                  <a:cs typeface="Segoe UI" panose="020B0502040204020203" pitchFamily="34" charset="0"/>
                </a:rPr>
                <a:t>Upload data (HTTPS)</a:t>
              </a:r>
            </a:p>
          </p:txBody>
        </p:sp>
        <p:sp>
          <p:nvSpPr>
            <p:cNvPr id="101" name="TextBox 100"/>
            <p:cNvSpPr txBox="1"/>
            <p:nvPr/>
          </p:nvSpPr>
          <p:spPr>
            <a:xfrm>
              <a:off x="3451057" y="5641799"/>
              <a:ext cx="1911491" cy="642467"/>
            </a:xfrm>
            <a:prstGeom prst="rect">
              <a:avLst/>
            </a:prstGeom>
            <a:noFill/>
          </p:spPr>
          <p:txBody>
            <a:bodyPr wrap="square" rtlCol="0">
              <a:spAutoFit/>
            </a:bodyPr>
            <a:lstStyle/>
            <a:p>
              <a:pPr algn="ctr" defTabSz="914224">
                <a:defRPr/>
              </a:pPr>
              <a:r>
                <a:rPr lang="en-US" sz="1224" kern="0" dirty="0">
                  <a:solidFill>
                    <a:sysClr val="windowText" lastClr="000000"/>
                  </a:solidFill>
                  <a:latin typeface="Segoe UI" panose="020B0502040204020203" pitchFamily="34" charset="0"/>
                  <a:cs typeface="Segoe UI" panose="020B0502040204020203" pitchFamily="34" charset="0"/>
                </a:rPr>
                <a:t>Pull configuration</a:t>
              </a:r>
            </a:p>
            <a:p>
              <a:pPr algn="ctr" defTabSz="914224">
                <a:defRPr/>
              </a:pPr>
              <a:r>
                <a:rPr lang="en-US" sz="1224" kern="0" dirty="0">
                  <a:solidFill>
                    <a:sysClr val="windowText" lastClr="000000"/>
                  </a:solidFill>
                  <a:latin typeface="Segoe UI" panose="020B0502040204020203" pitchFamily="34" charset="0"/>
                  <a:cs typeface="Segoe UI" panose="020B0502040204020203" pitchFamily="34" charset="0"/>
                </a:rPr>
                <a:t> (https)</a:t>
              </a:r>
            </a:p>
          </p:txBody>
        </p:sp>
        <p:cxnSp>
          <p:nvCxnSpPr>
            <p:cNvPr id="102" name="Elbow Connector 101"/>
            <p:cNvCxnSpPr/>
            <p:nvPr/>
          </p:nvCxnSpPr>
          <p:spPr>
            <a:xfrm rot="10800000">
              <a:off x="4004642" y="4170505"/>
              <a:ext cx="1848783" cy="1589817"/>
            </a:xfrm>
            <a:prstGeom prst="bentConnector3">
              <a:avLst/>
            </a:prstGeom>
            <a:ln>
              <a:headEnd type="none"/>
              <a:tailEnd type="triangle"/>
            </a:ln>
          </p:spPr>
          <p:style>
            <a:lnRef idx="1">
              <a:schemeClr val="accent4"/>
            </a:lnRef>
            <a:fillRef idx="0">
              <a:schemeClr val="accent4"/>
            </a:fillRef>
            <a:effectRef idx="0">
              <a:schemeClr val="accent4"/>
            </a:effectRef>
            <a:fontRef idx="minor">
              <a:schemeClr val="tx1"/>
            </a:fontRef>
          </p:style>
        </p:cxnSp>
        <p:cxnSp>
          <p:nvCxnSpPr>
            <p:cNvPr id="103" name="Straight Arrow Connector 102"/>
            <p:cNvCxnSpPr>
              <a:stCxn id="98" idx="1"/>
            </p:cNvCxnSpPr>
            <p:nvPr/>
          </p:nvCxnSpPr>
          <p:spPr>
            <a:xfrm flipH="1" flipV="1">
              <a:off x="2062661" y="3961216"/>
              <a:ext cx="1288277" cy="1"/>
            </a:xfrm>
            <a:prstGeom prst="straightConnector1">
              <a:avLst/>
            </a:prstGeom>
            <a:ln w="60325">
              <a:headEnd type="none"/>
              <a:tailEnd type="triangle"/>
            </a:ln>
          </p:spPr>
          <p:style>
            <a:lnRef idx="1">
              <a:schemeClr val="dk1"/>
            </a:lnRef>
            <a:fillRef idx="0">
              <a:schemeClr val="dk1"/>
            </a:fillRef>
            <a:effectRef idx="0">
              <a:schemeClr val="dk1"/>
            </a:effectRef>
            <a:fontRef idx="minor">
              <a:schemeClr val="tx1"/>
            </a:fontRef>
          </p:style>
        </p:cxnSp>
        <p:grpSp>
          <p:nvGrpSpPr>
            <p:cNvPr id="104" name="Group 103"/>
            <p:cNvGrpSpPr/>
            <p:nvPr/>
          </p:nvGrpSpPr>
          <p:grpSpPr>
            <a:xfrm>
              <a:off x="9252971" y="2321510"/>
              <a:ext cx="628780" cy="2988827"/>
              <a:chOff x="9438968" y="2367403"/>
              <a:chExt cx="641480" cy="3049192"/>
            </a:xfrm>
          </p:grpSpPr>
          <p:cxnSp>
            <p:nvCxnSpPr>
              <p:cNvPr id="105" name="Elbow Connector 104"/>
              <p:cNvCxnSpPr>
                <a:endCxn id="107" idx="3"/>
              </p:cNvCxnSpPr>
              <p:nvPr/>
            </p:nvCxnSpPr>
            <p:spPr>
              <a:xfrm rot="16200000" flipV="1">
                <a:off x="8099621" y="3706750"/>
                <a:ext cx="3049192" cy="370497"/>
              </a:xfrm>
              <a:prstGeom prst="bentConnector2">
                <a:avLst/>
              </a:prstGeom>
              <a:ln w="31750">
                <a:solidFill>
                  <a:schemeClr val="accent2">
                    <a:lumMod val="75000"/>
                  </a:schemeClr>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106" name="Elbow Connector 105"/>
              <p:cNvCxnSpPr/>
              <p:nvPr/>
            </p:nvCxnSpPr>
            <p:spPr>
              <a:xfrm rot="10800000">
                <a:off x="9809467" y="5413010"/>
                <a:ext cx="270981" cy="2"/>
              </a:xfrm>
              <a:prstGeom prst="bentConnector3">
                <a:avLst/>
              </a:prstGeom>
              <a:ln w="31750">
                <a:solidFill>
                  <a:schemeClr val="accent2">
                    <a:lumMod val="75000"/>
                  </a:schemeClr>
                </a:solidFill>
                <a:headEnd type="none"/>
                <a:tailEnd type="none"/>
              </a:ln>
            </p:spPr>
            <p:style>
              <a:lnRef idx="1">
                <a:schemeClr val="accent6"/>
              </a:lnRef>
              <a:fillRef idx="0">
                <a:schemeClr val="accent6"/>
              </a:fillRef>
              <a:effectRef idx="0">
                <a:schemeClr val="accent6"/>
              </a:effectRef>
              <a:fontRef idx="minor">
                <a:schemeClr val="tx1"/>
              </a:fontRef>
            </p:style>
          </p:cxnSp>
        </p:grpSp>
        <p:sp>
          <p:nvSpPr>
            <p:cNvPr id="107" name="Rectangle 106"/>
            <p:cNvSpPr/>
            <p:nvPr/>
          </p:nvSpPr>
          <p:spPr bwMode="auto">
            <a:xfrm>
              <a:off x="5873577" y="1903485"/>
              <a:ext cx="3379394" cy="836048"/>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224" kern="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omsagent</a:t>
              </a:r>
              <a:r>
                <a:rPr lang="en-US" sz="1224"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 (</a:t>
              </a:r>
              <a:r>
                <a:rPr lang="en-US" sz="1224" kern="0" dirty="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FluentD</a:t>
              </a:r>
              <a:r>
                <a:rPr lang="en-US" sz="1224" kern="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t>
              </a:r>
            </a:p>
          </p:txBody>
        </p:sp>
        <p:sp>
          <p:nvSpPr>
            <p:cNvPr id="108" name="Rectangle 107"/>
            <p:cNvSpPr/>
            <p:nvPr/>
          </p:nvSpPr>
          <p:spPr bwMode="auto">
            <a:xfrm>
              <a:off x="9830574" y="5089221"/>
              <a:ext cx="1901730" cy="87929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16" rIns="0" bIns="46616" numCol="1" rtlCol="0" anchor="ctr" anchorCtr="0" compatLnSpc="1">
              <a:prstTxWarp prst="textNoShape">
                <a:avLst/>
              </a:prstTxWarp>
            </a:bodyPr>
            <a:lstStyle/>
            <a:p>
              <a:pPr algn="ctr" defTabSz="932171" fontAlgn="base">
                <a:spcBef>
                  <a:spcPct val="0"/>
                </a:spcBef>
                <a:spcAft>
                  <a:spcPct val="0"/>
                </a:spcAft>
                <a:defRPr/>
              </a:pPr>
              <a:r>
                <a:rPr lang="en-US" sz="1224" kern="0" dirty="0">
                  <a:solidFill>
                    <a:srgbClr val="0072C6"/>
                  </a:solidFill>
                  <a:latin typeface="Segoe UI" panose="020B0502040204020203" pitchFamily="34" charset="0"/>
                  <a:cs typeface="Segoe UI" panose="020B0502040204020203" pitchFamily="34" charset="0"/>
                </a:rPr>
                <a:t>Docker</a:t>
              </a:r>
            </a:p>
          </p:txBody>
        </p:sp>
      </p:grpSp>
      <p:sp>
        <p:nvSpPr>
          <p:cNvPr id="2" name="Rectangle 1"/>
          <p:cNvSpPr/>
          <p:nvPr/>
        </p:nvSpPr>
        <p:spPr>
          <a:xfrm>
            <a:off x="3861922" y="2112394"/>
            <a:ext cx="8323533" cy="670577"/>
          </a:xfrm>
          <a:prstGeom prst="rect">
            <a:avLst/>
          </a:prstGeom>
        </p:spPr>
        <p:txBody>
          <a:bodyPr wrap="square">
            <a:spAutoFit/>
          </a:bodyPr>
          <a:lstStyle/>
          <a:p>
            <a:pPr defTabSz="932597"/>
            <a:r>
              <a:rPr lang="en-US" sz="1224" dirty="0">
                <a:solidFill>
                  <a:srgbClr val="000000">
                    <a:lumMod val="65000"/>
                    <a:lumOff val="35000"/>
                  </a:srgbClr>
                </a:solidFill>
                <a:latin typeface="Segoe UI" panose="020B0502040204020203" pitchFamily="34" charset="0"/>
                <a:cs typeface="Segoe UI" panose="020B0502040204020203" pitchFamily="34" charset="0"/>
              </a:rPr>
              <a:t>Collect and act on data generated from Linux computers. Adding data collected from Linux to OMS allows you to manage Linux systems and container solutions like Docker regardless of where your computers are located—virtually anywhere.</a:t>
            </a:r>
          </a:p>
        </p:txBody>
      </p:sp>
    </p:spTree>
    <p:extLst>
      <p:ext uri="{BB962C8B-B14F-4D97-AF65-F5344CB8AC3E}">
        <p14:creationId xmlns:p14="http://schemas.microsoft.com/office/powerpoint/2010/main" val="213871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085798" y="447353"/>
            <a:ext cx="7837289" cy="145616"/>
            <a:chOff x="4024234" y="438622"/>
            <a:chExt cx="7684314" cy="142774"/>
          </a:xfrm>
        </p:grpSpPr>
        <p:cxnSp>
          <p:nvCxnSpPr>
            <p:cNvPr id="11" name="Straight Connector 10"/>
            <p:cNvCxnSpPr/>
            <p:nvPr/>
          </p:nvCxnSpPr>
          <p:spPr>
            <a:xfrm>
              <a:off x="4024234" y="441797"/>
              <a:ext cx="7680855" cy="0"/>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024234"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1705089"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188" r="15237"/>
          <a:stretch/>
        </p:blipFill>
        <p:spPr>
          <a:xfrm>
            <a:off x="881" y="-1"/>
            <a:ext cx="3410992" cy="6994525"/>
          </a:xfrm>
          <a:prstGeom prst="rect">
            <a:avLst/>
          </a:prstGeom>
        </p:spPr>
      </p:pic>
      <p:sp>
        <p:nvSpPr>
          <p:cNvPr id="3" name="Rectangle 2"/>
          <p:cNvSpPr/>
          <p:nvPr/>
        </p:nvSpPr>
        <p:spPr bwMode="auto">
          <a:xfrm>
            <a:off x="881" y="1984"/>
            <a:ext cx="3410992" cy="6992541"/>
          </a:xfrm>
          <a:prstGeom prst="rect">
            <a:avLst/>
          </a:prstGeom>
          <a:solidFill>
            <a:srgbClr val="0070C0">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14" eaLnBrk="0" fontAlgn="base" hangingPunct="0">
              <a:lnSpc>
                <a:spcPct val="90000"/>
              </a:lnSpc>
              <a:spcBef>
                <a:spcPct val="0"/>
              </a:spcBef>
              <a:spcAft>
                <a:spcPts val="600"/>
              </a:spcAft>
              <a:defRPr/>
            </a:pPr>
            <a:endParaRPr lang="en-US" sz="2448" dirty="0">
              <a:solidFill>
                <a:srgbClr val="FFFFFF"/>
              </a:solidFill>
              <a:latin typeface="Segoe UI Light"/>
              <a:ea typeface="MS PGothic" panose="020B0600070205080204" pitchFamily="34" charset="-128"/>
            </a:endParaRPr>
          </a:p>
        </p:txBody>
      </p:sp>
      <p:grpSp>
        <p:nvGrpSpPr>
          <p:cNvPr id="5" name="Group 4"/>
          <p:cNvGrpSpPr/>
          <p:nvPr/>
        </p:nvGrpSpPr>
        <p:grpSpPr>
          <a:xfrm flipH="1">
            <a:off x="3101949" y="988"/>
            <a:ext cx="619849" cy="6994527"/>
            <a:chOff x="5285978" y="-2"/>
            <a:chExt cx="607750" cy="6858002"/>
          </a:xfrm>
        </p:grpSpPr>
        <p:sp>
          <p:nvSpPr>
            <p:cNvPr id="6" name="Rectangle 5"/>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itle 17"/>
          <p:cNvSpPr txBox="1">
            <a:spLocks/>
          </p:cNvSpPr>
          <p:nvPr/>
        </p:nvSpPr>
        <p:spPr bwMode="auto">
          <a:xfrm>
            <a:off x="4049251"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092FF"/>
                </a:solidFill>
                <a:latin typeface="Segoe UI" charset="0"/>
                <a:ea typeface="Segoe UI" charset="0"/>
                <a:cs typeface="Segoe UI" charset="0"/>
              </a:rPr>
              <a:t>COLLECT AND INDEX DATA</a:t>
            </a:r>
          </a:p>
        </p:txBody>
      </p:sp>
      <p:sp>
        <p:nvSpPr>
          <p:cNvPr id="37" name="Title 17"/>
          <p:cNvSpPr txBox="1">
            <a:spLocks/>
          </p:cNvSpPr>
          <p:nvPr/>
        </p:nvSpPr>
        <p:spPr bwMode="auto">
          <a:xfrm>
            <a:off x="5750896"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SEARCH AND INVESTIGATE</a:t>
            </a:r>
          </a:p>
        </p:txBody>
      </p:sp>
      <p:sp>
        <p:nvSpPr>
          <p:cNvPr id="38" name="Title 17"/>
          <p:cNvSpPr txBox="1">
            <a:spLocks/>
          </p:cNvSpPr>
          <p:nvPr/>
        </p:nvSpPr>
        <p:spPr bwMode="auto">
          <a:xfrm>
            <a:off x="7452541" y="483903"/>
            <a:ext cx="154527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CORRELATE AND ANALYZE</a:t>
            </a:r>
          </a:p>
        </p:txBody>
      </p:sp>
      <p:sp>
        <p:nvSpPr>
          <p:cNvPr id="39" name="Title 17"/>
          <p:cNvSpPr txBox="1">
            <a:spLocks/>
          </p:cNvSpPr>
          <p:nvPr/>
        </p:nvSpPr>
        <p:spPr bwMode="auto">
          <a:xfrm>
            <a:off x="9096506" y="483903"/>
            <a:ext cx="143940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VISUALIZE AND REPORT</a:t>
            </a:r>
          </a:p>
        </p:txBody>
      </p:sp>
      <p:sp>
        <p:nvSpPr>
          <p:cNvPr id="40" name="Title 17"/>
          <p:cNvSpPr txBox="1">
            <a:spLocks/>
          </p:cNvSpPr>
          <p:nvPr/>
        </p:nvSpPr>
        <p:spPr bwMode="auto">
          <a:xfrm>
            <a:off x="10634602" y="479738"/>
            <a:ext cx="1304387" cy="23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MONITOR AND ALERT</a:t>
            </a:r>
          </a:p>
        </p:txBody>
      </p:sp>
      <p:sp>
        <p:nvSpPr>
          <p:cNvPr id="41" name="Title 17"/>
          <p:cNvSpPr txBox="1">
            <a:spLocks/>
          </p:cNvSpPr>
          <p:nvPr/>
        </p:nvSpPr>
        <p:spPr bwMode="auto">
          <a:xfrm>
            <a:off x="4049251" y="211718"/>
            <a:ext cx="1297858" cy="2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UNIFIED EXPERIENCE</a:t>
            </a:r>
          </a:p>
        </p:txBody>
      </p:sp>
      <p:pic>
        <p:nvPicPr>
          <p:cNvPr id="62" name="Picture 61"/>
          <p:cNvPicPr>
            <a:picLocks noChangeAspect="1"/>
          </p:cNvPicPr>
          <p:nvPr/>
        </p:nvPicPr>
        <p:blipFill>
          <a:blip r:embed="rId4"/>
          <a:stretch>
            <a:fillRect/>
          </a:stretch>
        </p:blipFill>
        <p:spPr>
          <a:xfrm>
            <a:off x="579343" y="2029935"/>
            <a:ext cx="1822558" cy="2633082"/>
          </a:xfrm>
          <a:prstGeom prst="rect">
            <a:avLst/>
          </a:prstGeom>
        </p:spPr>
      </p:pic>
      <p:sp>
        <p:nvSpPr>
          <p:cNvPr id="164" name="TextBox 163"/>
          <p:cNvSpPr txBox="1"/>
          <p:nvPr/>
        </p:nvSpPr>
        <p:spPr>
          <a:xfrm>
            <a:off x="4385989" y="946503"/>
            <a:ext cx="1794820"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Linux / </a:t>
            </a:r>
            <a:r>
              <a:rPr lang="en-US" sz="1632" kern="0" dirty="0" err="1">
                <a:solidFill>
                  <a:srgbClr val="000000">
                    <a:lumMod val="75000"/>
                    <a:lumOff val="25000"/>
                  </a:srgbClr>
                </a:solidFill>
                <a:latin typeface="Segoe UI"/>
              </a:rPr>
              <a:t>FluentD</a:t>
            </a:r>
            <a:endParaRPr lang="en-US" sz="1632" kern="0" dirty="0">
              <a:solidFill>
                <a:srgbClr val="000000">
                  <a:lumMod val="75000"/>
                  <a:lumOff val="25000"/>
                </a:srgbClr>
              </a:solidFill>
              <a:latin typeface="Segoe UI"/>
            </a:endParaRPr>
          </a:p>
        </p:txBody>
      </p:sp>
      <p:pic>
        <p:nvPicPr>
          <p:cNvPr id="165" name="Picture 1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9175" y="1590805"/>
            <a:ext cx="390174" cy="390119"/>
          </a:xfrm>
          <a:prstGeom prst="rect">
            <a:avLst/>
          </a:prstGeom>
          <a:ln>
            <a:noFill/>
          </a:ln>
          <a:effectLst>
            <a:outerShdw blurRad="190500" algn="tl" rotWithShape="0">
              <a:srgbClr val="000000">
                <a:alpha val="70000"/>
              </a:srgbClr>
            </a:outerShdw>
          </a:effectLst>
        </p:spPr>
      </p:pic>
      <p:pic>
        <p:nvPicPr>
          <p:cNvPr id="166" name="Picture 1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4261" y="1467450"/>
            <a:ext cx="390174" cy="390119"/>
          </a:xfrm>
          <a:prstGeom prst="rect">
            <a:avLst/>
          </a:prstGeom>
          <a:ln>
            <a:noFill/>
          </a:ln>
          <a:effectLst>
            <a:outerShdw blurRad="190500" algn="tl" rotWithShape="0">
              <a:srgbClr val="000000">
                <a:alpha val="70000"/>
              </a:srgbClr>
            </a:outerShdw>
          </a:effectLst>
        </p:spPr>
      </p:pic>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0677" y="1371582"/>
            <a:ext cx="390174" cy="390119"/>
          </a:xfrm>
          <a:prstGeom prst="rect">
            <a:avLst/>
          </a:prstGeom>
          <a:ln>
            <a:noFill/>
          </a:ln>
          <a:effectLst>
            <a:outerShdw blurRad="190500" algn="tl" rotWithShape="0">
              <a:srgbClr val="000000">
                <a:alpha val="70000"/>
              </a:srgbClr>
            </a:outerShdw>
          </a:effectLst>
        </p:spPr>
      </p:pic>
      <p:cxnSp>
        <p:nvCxnSpPr>
          <p:cNvPr id="172" name="Straight Arrow Connector 171"/>
          <p:cNvCxnSpPr/>
          <p:nvPr/>
        </p:nvCxnSpPr>
        <p:spPr>
          <a:xfrm>
            <a:off x="5595462" y="1661199"/>
            <a:ext cx="2750276" cy="0"/>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8" name="Rectangle 217"/>
          <p:cNvSpPr/>
          <p:nvPr/>
        </p:nvSpPr>
        <p:spPr>
          <a:xfrm>
            <a:off x="8367422" y="1274447"/>
            <a:ext cx="3726473" cy="783292"/>
          </a:xfrm>
          <a:prstGeom prst="rect">
            <a:avLst/>
          </a:prstGeom>
          <a:solidFill>
            <a:schemeClr val="tx1"/>
          </a:solidFill>
          <a:ln>
            <a:solidFill>
              <a:srgbClr val="00B0F0"/>
            </a:solidFill>
          </a:ln>
        </p:spPr>
        <p:txBody>
          <a:bodyPr wrap="square" anchor="ctr">
            <a:noAutofit/>
          </a:bodyPr>
          <a:lstStyle/>
          <a:p>
            <a:pPr algn="ctr" defTabSz="621627">
              <a:defRPr/>
            </a:pPr>
            <a:r>
              <a:rPr lang="en-US" sz="2040" kern="0" dirty="0">
                <a:solidFill>
                  <a:schemeClr val="bg1"/>
                </a:solidFill>
                <a:latin typeface="Segoe UI Light"/>
              </a:rPr>
              <a:t>Operations Management Suite</a:t>
            </a:r>
          </a:p>
        </p:txBody>
      </p:sp>
      <p:grpSp>
        <p:nvGrpSpPr>
          <p:cNvPr id="44" name="Group 43"/>
          <p:cNvGrpSpPr/>
          <p:nvPr/>
        </p:nvGrpSpPr>
        <p:grpSpPr>
          <a:xfrm>
            <a:off x="3990335" y="2689775"/>
            <a:ext cx="8256042" cy="3845174"/>
            <a:chOff x="-114627" y="1466134"/>
            <a:chExt cx="10840680" cy="5277624"/>
          </a:xfrm>
        </p:grpSpPr>
        <p:sp>
          <p:nvSpPr>
            <p:cNvPr id="45" name="TextBox 9"/>
            <p:cNvSpPr txBox="1"/>
            <p:nvPr/>
          </p:nvSpPr>
          <p:spPr>
            <a:xfrm>
              <a:off x="8179294" y="1466134"/>
              <a:ext cx="2082207" cy="1119375"/>
            </a:xfrm>
            <a:prstGeom prst="rect">
              <a:avLst/>
            </a:prstGeom>
            <a:noFill/>
            <a:ln cap="flat">
              <a:noFill/>
            </a:ln>
          </p:spPr>
          <p:txBody>
            <a:bodyPr vert="horz" wrap="square" lIns="46623" tIns="23312" rIns="46623" bIns="23312" anchor="t" anchorCtr="0" compatLnSpc="1">
              <a:spAutoFit/>
            </a:bodyPr>
            <a:lstStyle/>
            <a:p>
              <a:pPr defTabSz="466254">
                <a:defRPr sz="1800" b="0" i="0" u="none" strike="noStrike" kern="0" cap="none" spc="0" baseline="0">
                  <a:solidFill>
                    <a:srgbClr val="000000"/>
                  </a:solidFill>
                  <a:uFillTx/>
                </a:defRPr>
              </a:pPr>
              <a:r>
                <a:rPr lang="en-US" sz="1632" b="1" kern="0">
                  <a:solidFill>
                    <a:srgbClr val="000000"/>
                  </a:solidFill>
                  <a:latin typeface="Calibri"/>
                </a:rPr>
                <a:t>5</a:t>
              </a:r>
              <a:r>
                <a:rPr lang="en-US" sz="1632" kern="0">
                  <a:solidFill>
                    <a:srgbClr val="000000"/>
                  </a:solidFill>
                  <a:latin typeface="Calibri"/>
                </a:rPr>
                <a:t>.x </a:t>
              </a:r>
              <a:r>
                <a:rPr lang="en-US" sz="1122" kern="0">
                  <a:solidFill>
                    <a:srgbClr val="000000"/>
                  </a:solidFill>
                  <a:latin typeface="Calibri"/>
                </a:rPr>
                <a:t>32/64-bit</a:t>
              </a:r>
              <a:br>
                <a:rPr lang="en-US" sz="1632" kern="0">
                  <a:solidFill>
                    <a:srgbClr val="000000"/>
                  </a:solidFill>
                  <a:latin typeface="Calibri"/>
                </a:rPr>
              </a:br>
              <a:r>
                <a:rPr lang="en-US" sz="1632" b="1" kern="0">
                  <a:solidFill>
                    <a:srgbClr val="000000"/>
                  </a:solidFill>
                  <a:latin typeface="Calibri"/>
                </a:rPr>
                <a:t>6</a:t>
              </a:r>
              <a:r>
                <a:rPr lang="en-US" sz="1632" kern="0">
                  <a:solidFill>
                    <a:srgbClr val="000000"/>
                  </a:solidFill>
                  <a:latin typeface="Calibri"/>
                </a:rPr>
                <a:t>.x </a:t>
              </a:r>
              <a:r>
                <a:rPr lang="en-US" sz="1122" kern="0">
                  <a:solidFill>
                    <a:srgbClr val="000000"/>
                  </a:solidFill>
                  <a:latin typeface="Calibri"/>
                </a:rPr>
                <a:t>32/64-bit</a:t>
              </a:r>
              <a:br>
                <a:rPr lang="en-US" sz="1632" kern="0">
                  <a:solidFill>
                    <a:srgbClr val="000000"/>
                  </a:solidFill>
                  <a:latin typeface="Calibri"/>
                </a:rPr>
              </a:br>
              <a:r>
                <a:rPr lang="en-US" sz="1632" b="1" kern="0">
                  <a:solidFill>
                    <a:srgbClr val="000000"/>
                  </a:solidFill>
                  <a:latin typeface="Calibri"/>
                </a:rPr>
                <a:t>7</a:t>
              </a:r>
              <a:r>
                <a:rPr lang="en-US" sz="1632" kern="0">
                  <a:solidFill>
                    <a:srgbClr val="000000"/>
                  </a:solidFill>
                  <a:latin typeface="Calibri"/>
                </a:rPr>
                <a:t>.x </a:t>
              </a:r>
              <a:r>
                <a:rPr lang="en-US" sz="1122" kern="0">
                  <a:solidFill>
                    <a:srgbClr val="000000"/>
                  </a:solidFill>
                  <a:latin typeface="Calibri"/>
                </a:rPr>
                <a:t>64-bit</a:t>
              </a:r>
              <a:endParaRPr lang="en-US" sz="1632" kern="0">
                <a:solidFill>
                  <a:srgbClr val="000000"/>
                </a:solidFill>
                <a:latin typeface="Calibri"/>
              </a:endParaRPr>
            </a:p>
          </p:txBody>
        </p:sp>
        <p:sp>
          <p:nvSpPr>
            <p:cNvPr id="47" name="TextBox 11"/>
            <p:cNvSpPr txBox="1"/>
            <p:nvPr/>
          </p:nvSpPr>
          <p:spPr>
            <a:xfrm>
              <a:off x="8179294" y="2736769"/>
              <a:ext cx="2082207" cy="1119375"/>
            </a:xfrm>
            <a:prstGeom prst="rect">
              <a:avLst/>
            </a:prstGeom>
            <a:noFill/>
            <a:ln cap="flat">
              <a:noFill/>
            </a:ln>
          </p:spPr>
          <p:txBody>
            <a:bodyPr vert="horz" wrap="square" lIns="46623" tIns="23312" rIns="46623" bIns="23312" anchor="t" anchorCtr="0" compatLnSpc="1">
              <a:spAutoFit/>
            </a:bodyPr>
            <a:lstStyle/>
            <a:p>
              <a:pPr defTabSz="466254">
                <a:defRPr sz="1800" b="0" i="0" u="none" strike="noStrike" kern="0" cap="none" spc="0" baseline="0">
                  <a:solidFill>
                    <a:srgbClr val="000000"/>
                  </a:solidFill>
                  <a:uFillTx/>
                </a:defRPr>
              </a:pPr>
              <a:r>
                <a:rPr lang="en-US" sz="1632" b="1" kern="0" dirty="0">
                  <a:solidFill>
                    <a:srgbClr val="000000"/>
                  </a:solidFill>
                  <a:latin typeface="Calibri"/>
                </a:rPr>
                <a:t>5</a:t>
              </a:r>
              <a:r>
                <a:rPr lang="en-US" sz="1632" kern="0" dirty="0">
                  <a:solidFill>
                    <a:srgbClr val="000000"/>
                  </a:solidFill>
                  <a:latin typeface="Calibri"/>
                </a:rPr>
                <a:t>.x </a:t>
              </a:r>
              <a:r>
                <a:rPr lang="en-US" sz="1122" kern="0" dirty="0">
                  <a:solidFill>
                    <a:srgbClr val="000000"/>
                  </a:solidFill>
                  <a:latin typeface="Calibri"/>
                </a:rPr>
                <a:t>32/64-bit</a:t>
              </a:r>
              <a:br>
                <a:rPr lang="en-US" sz="1632" kern="0" dirty="0">
                  <a:solidFill>
                    <a:srgbClr val="000000"/>
                  </a:solidFill>
                  <a:latin typeface="Calibri"/>
                </a:rPr>
              </a:br>
              <a:r>
                <a:rPr lang="en-US" sz="1632" b="1" kern="0" dirty="0">
                  <a:solidFill>
                    <a:srgbClr val="000000"/>
                  </a:solidFill>
                  <a:latin typeface="Calibri"/>
                </a:rPr>
                <a:t>6</a:t>
              </a:r>
              <a:r>
                <a:rPr lang="en-US" sz="1632" kern="0" dirty="0">
                  <a:solidFill>
                    <a:srgbClr val="000000"/>
                  </a:solidFill>
                  <a:latin typeface="Calibri"/>
                </a:rPr>
                <a:t>.x </a:t>
              </a:r>
              <a:r>
                <a:rPr lang="en-US" sz="1122" kern="0" dirty="0">
                  <a:solidFill>
                    <a:srgbClr val="000000"/>
                  </a:solidFill>
                  <a:latin typeface="Calibri"/>
                </a:rPr>
                <a:t>32/64-bit</a:t>
              </a:r>
              <a:br>
                <a:rPr lang="en-US" sz="1632" kern="0" dirty="0">
                  <a:solidFill>
                    <a:srgbClr val="000000"/>
                  </a:solidFill>
                  <a:latin typeface="Calibri"/>
                </a:rPr>
              </a:br>
              <a:r>
                <a:rPr lang="en-US" sz="1632" b="1" kern="0" dirty="0">
                  <a:solidFill>
                    <a:srgbClr val="000000"/>
                  </a:solidFill>
                  <a:latin typeface="Calibri"/>
                </a:rPr>
                <a:t>7</a:t>
              </a:r>
              <a:r>
                <a:rPr lang="en-US" sz="1632" kern="0" dirty="0">
                  <a:solidFill>
                    <a:srgbClr val="000000"/>
                  </a:solidFill>
                  <a:latin typeface="Calibri"/>
                </a:rPr>
                <a:t>.x </a:t>
              </a:r>
              <a:r>
                <a:rPr lang="en-US" sz="1122" kern="0" dirty="0">
                  <a:solidFill>
                    <a:srgbClr val="000000"/>
                  </a:solidFill>
                  <a:latin typeface="Calibri"/>
                </a:rPr>
                <a:t>64-bit</a:t>
              </a:r>
              <a:endParaRPr lang="en-US" sz="1632" kern="0" dirty="0">
                <a:solidFill>
                  <a:srgbClr val="000000"/>
                </a:solidFill>
                <a:latin typeface="Calibri"/>
              </a:endParaRPr>
            </a:p>
          </p:txBody>
        </p:sp>
        <p:sp>
          <p:nvSpPr>
            <p:cNvPr id="49" name="TextBox 11"/>
            <p:cNvSpPr txBox="1"/>
            <p:nvPr/>
          </p:nvSpPr>
          <p:spPr>
            <a:xfrm>
              <a:off x="8179294" y="3966004"/>
              <a:ext cx="2082206" cy="1141725"/>
            </a:xfrm>
            <a:prstGeom prst="rect">
              <a:avLst/>
            </a:prstGeom>
            <a:noFill/>
            <a:ln cap="flat">
              <a:noFill/>
            </a:ln>
          </p:spPr>
          <p:txBody>
            <a:bodyPr vert="horz" wrap="square" lIns="46623" tIns="23312" rIns="46623" bIns="23312" anchor="t" anchorCtr="0" compatLnSpc="1">
              <a:spAutoFit/>
            </a:bodyPr>
            <a:lstStyle/>
            <a:p>
              <a:pPr defTabSz="466254">
                <a:defRPr sz="1800" b="0" i="0" u="none" strike="noStrike" kern="0" cap="none" spc="0" baseline="0">
                  <a:solidFill>
                    <a:srgbClr val="000000"/>
                  </a:solidFill>
                  <a:uFillTx/>
                </a:defRPr>
              </a:pPr>
              <a:r>
                <a:rPr lang="en-US" sz="1632" b="1" kern="0" dirty="0">
                  <a:solidFill>
                    <a:srgbClr val="000000"/>
                  </a:solidFill>
                  <a:latin typeface="Calibri"/>
                </a:rPr>
                <a:t>alpha</a:t>
              </a:r>
            </a:p>
            <a:p>
              <a:pPr defTabSz="466254">
                <a:defRPr sz="1800" b="0" i="0" u="none" strike="noStrike" kern="0" cap="none" spc="0" baseline="0">
                  <a:solidFill>
                    <a:srgbClr val="000000"/>
                  </a:solidFill>
                  <a:uFillTx/>
                </a:defRPr>
              </a:pPr>
              <a:r>
                <a:rPr lang="en-US" sz="1632" b="1" kern="0" dirty="0">
                  <a:solidFill>
                    <a:srgbClr val="000000"/>
                  </a:solidFill>
                  <a:latin typeface="Calibri"/>
                </a:rPr>
                <a:t>beta</a:t>
              </a:r>
            </a:p>
            <a:p>
              <a:pPr defTabSz="466254">
                <a:defRPr sz="1800" b="0" i="0" u="none" strike="noStrike" kern="0" cap="none" spc="0" baseline="0">
                  <a:solidFill>
                    <a:srgbClr val="000000"/>
                  </a:solidFill>
                  <a:uFillTx/>
                </a:defRPr>
              </a:pPr>
              <a:r>
                <a:rPr lang="en-US" sz="1632" b="1" kern="0" dirty="0">
                  <a:solidFill>
                    <a:srgbClr val="000000"/>
                  </a:solidFill>
                  <a:latin typeface="Calibri"/>
                </a:rPr>
                <a:t>stable</a:t>
              </a:r>
            </a:p>
          </p:txBody>
        </p:sp>
        <p:sp>
          <p:nvSpPr>
            <p:cNvPr id="50" name="TextBox 11"/>
            <p:cNvSpPr txBox="1"/>
            <p:nvPr/>
          </p:nvSpPr>
          <p:spPr>
            <a:xfrm>
              <a:off x="8179294" y="5509417"/>
              <a:ext cx="2082207" cy="1119375"/>
            </a:xfrm>
            <a:prstGeom prst="rect">
              <a:avLst/>
            </a:prstGeom>
            <a:noFill/>
            <a:ln cap="flat">
              <a:noFill/>
            </a:ln>
          </p:spPr>
          <p:txBody>
            <a:bodyPr vert="horz" wrap="square" lIns="46623" tIns="23312" rIns="46623" bIns="23312" anchor="t" anchorCtr="0" compatLnSpc="1">
              <a:spAutoFit/>
            </a:bodyPr>
            <a:lstStyle/>
            <a:p>
              <a:pPr defTabSz="466254">
                <a:defRPr sz="1800" b="0" i="0" u="none" strike="noStrike" kern="0" cap="none" spc="0" baseline="0">
                  <a:solidFill>
                    <a:srgbClr val="000000"/>
                  </a:solidFill>
                  <a:uFillTx/>
                </a:defRPr>
              </a:pPr>
              <a:r>
                <a:rPr lang="en-US" sz="1632" b="1" kern="0" dirty="0">
                  <a:solidFill>
                    <a:srgbClr val="000000"/>
                  </a:solidFill>
                  <a:latin typeface="Calibri"/>
                </a:rPr>
                <a:t>5</a:t>
              </a:r>
              <a:r>
                <a:rPr lang="en-US" sz="1632" kern="0" dirty="0">
                  <a:solidFill>
                    <a:srgbClr val="000000"/>
                  </a:solidFill>
                  <a:latin typeface="Calibri"/>
                </a:rPr>
                <a:t>.x </a:t>
              </a:r>
              <a:r>
                <a:rPr lang="en-US" sz="1122" kern="0" dirty="0">
                  <a:solidFill>
                    <a:srgbClr val="000000"/>
                  </a:solidFill>
                  <a:latin typeface="Calibri"/>
                </a:rPr>
                <a:t>32/64-bit</a:t>
              </a:r>
              <a:br>
                <a:rPr lang="en-US" sz="1632" kern="0" dirty="0">
                  <a:solidFill>
                    <a:srgbClr val="000000"/>
                  </a:solidFill>
                  <a:latin typeface="Calibri"/>
                </a:rPr>
              </a:br>
              <a:r>
                <a:rPr lang="en-US" sz="1632" b="1" kern="0" dirty="0">
                  <a:solidFill>
                    <a:srgbClr val="000000"/>
                  </a:solidFill>
                  <a:latin typeface="Calibri"/>
                </a:rPr>
                <a:t>6</a:t>
              </a:r>
              <a:r>
                <a:rPr lang="en-US" sz="1632" kern="0" dirty="0">
                  <a:solidFill>
                    <a:srgbClr val="000000"/>
                  </a:solidFill>
                  <a:latin typeface="Calibri"/>
                </a:rPr>
                <a:t>.x </a:t>
              </a:r>
              <a:r>
                <a:rPr lang="en-US" sz="1122" kern="0" dirty="0">
                  <a:solidFill>
                    <a:srgbClr val="000000"/>
                  </a:solidFill>
                  <a:latin typeface="Calibri"/>
                </a:rPr>
                <a:t>32/64-bit</a:t>
              </a:r>
              <a:br>
                <a:rPr lang="en-US" sz="1632" kern="0" dirty="0">
                  <a:solidFill>
                    <a:srgbClr val="000000"/>
                  </a:solidFill>
                  <a:latin typeface="Calibri"/>
                </a:rPr>
              </a:br>
              <a:r>
                <a:rPr lang="en-US" sz="1632" b="1" kern="0" dirty="0">
                  <a:solidFill>
                    <a:srgbClr val="000000"/>
                  </a:solidFill>
                  <a:latin typeface="Calibri"/>
                </a:rPr>
                <a:t>7</a:t>
              </a:r>
              <a:r>
                <a:rPr lang="en-US" sz="1632" kern="0" dirty="0">
                  <a:solidFill>
                    <a:srgbClr val="000000"/>
                  </a:solidFill>
                  <a:latin typeface="Calibri"/>
                </a:rPr>
                <a:t>.x </a:t>
              </a:r>
              <a:r>
                <a:rPr lang="en-US" sz="1122" kern="0" dirty="0">
                  <a:solidFill>
                    <a:srgbClr val="000000"/>
                  </a:solidFill>
                  <a:latin typeface="Calibri"/>
                </a:rPr>
                <a:t>64-bit</a:t>
              </a:r>
              <a:endParaRPr lang="en-US" sz="1632" kern="0" dirty="0">
                <a:solidFill>
                  <a:srgbClr val="000000"/>
                </a:solidFill>
                <a:latin typeface="Calibri"/>
              </a:endParaRPr>
            </a:p>
          </p:txBody>
        </p:sp>
        <p:grpSp>
          <p:nvGrpSpPr>
            <p:cNvPr id="51" name="Group 50"/>
            <p:cNvGrpSpPr/>
            <p:nvPr/>
          </p:nvGrpSpPr>
          <p:grpSpPr>
            <a:xfrm>
              <a:off x="-114627" y="1467131"/>
              <a:ext cx="10840680" cy="5276627"/>
              <a:chOff x="-114627" y="1467131"/>
              <a:chExt cx="10840680" cy="5276627"/>
            </a:xfrm>
          </p:grpSpPr>
          <p:sp>
            <p:nvSpPr>
              <p:cNvPr id="52" name="TextBox 31"/>
              <p:cNvSpPr txBox="1"/>
              <p:nvPr/>
            </p:nvSpPr>
            <p:spPr>
              <a:xfrm>
                <a:off x="2574465" y="1467131"/>
                <a:ext cx="4306694" cy="1119375"/>
              </a:xfrm>
              <a:prstGeom prst="rect">
                <a:avLst/>
              </a:prstGeom>
              <a:noFill/>
              <a:ln cap="flat">
                <a:noFill/>
              </a:ln>
            </p:spPr>
            <p:txBody>
              <a:bodyPr vert="horz" wrap="square" lIns="46623" tIns="23312" rIns="46623" bIns="23312" anchor="t" anchorCtr="0" compatLnSpc="1">
                <a:spAutoFit/>
              </a:bodyPr>
              <a:lstStyle/>
              <a:p>
                <a:pPr defTabSz="466254">
                  <a:defRPr sz="1800" b="0" i="0" u="none" strike="noStrike" kern="0" cap="none" spc="0" baseline="0">
                    <a:solidFill>
                      <a:srgbClr val="000000"/>
                    </a:solidFill>
                    <a:uFillTx/>
                  </a:defRPr>
                </a:pPr>
                <a:r>
                  <a:rPr lang="en-US" sz="1632" b="1" kern="0" dirty="0">
                    <a:solidFill>
                      <a:srgbClr val="000000"/>
                    </a:solidFill>
                    <a:latin typeface="Calibri"/>
                  </a:rPr>
                  <a:t>6</a:t>
                </a:r>
                <a:r>
                  <a:rPr lang="en-US" sz="1632" kern="0" dirty="0">
                    <a:solidFill>
                      <a:srgbClr val="000000"/>
                    </a:solidFill>
                    <a:latin typeface="Calibri"/>
                  </a:rPr>
                  <a:t>.x </a:t>
                </a:r>
                <a:r>
                  <a:rPr lang="en-US" sz="1122" kern="0" dirty="0">
                    <a:solidFill>
                      <a:srgbClr val="000000"/>
                    </a:solidFill>
                    <a:latin typeface="Calibri"/>
                  </a:rPr>
                  <a:t>32/64-bit</a:t>
                </a:r>
                <a:br>
                  <a:rPr lang="en-US" sz="1632" kern="0" dirty="0">
                    <a:solidFill>
                      <a:srgbClr val="000000"/>
                    </a:solidFill>
                    <a:latin typeface="Calibri"/>
                  </a:rPr>
                </a:br>
                <a:r>
                  <a:rPr lang="en-US" sz="1632" b="1" kern="0" dirty="0">
                    <a:solidFill>
                      <a:srgbClr val="000000"/>
                    </a:solidFill>
                    <a:latin typeface="Calibri"/>
                  </a:rPr>
                  <a:t>7</a:t>
                </a:r>
                <a:r>
                  <a:rPr lang="en-US" sz="1632" kern="0" dirty="0">
                    <a:solidFill>
                      <a:srgbClr val="000000"/>
                    </a:solidFill>
                    <a:latin typeface="Calibri"/>
                  </a:rPr>
                  <a:t>.x </a:t>
                </a:r>
                <a:r>
                  <a:rPr lang="en-US" sz="1122" kern="0" dirty="0">
                    <a:solidFill>
                      <a:srgbClr val="000000"/>
                    </a:solidFill>
                    <a:latin typeface="Calibri"/>
                  </a:rPr>
                  <a:t>32/64-bit</a:t>
                </a:r>
                <a:br>
                  <a:rPr lang="en-US" sz="1632" kern="0" dirty="0">
                    <a:solidFill>
                      <a:srgbClr val="000000"/>
                    </a:solidFill>
                    <a:latin typeface="Calibri"/>
                  </a:rPr>
                </a:br>
                <a:r>
                  <a:rPr lang="en-US" sz="1632" b="1" kern="0" dirty="0">
                    <a:solidFill>
                      <a:srgbClr val="000000"/>
                    </a:solidFill>
                    <a:latin typeface="Calibri"/>
                  </a:rPr>
                  <a:t>8</a:t>
                </a:r>
                <a:r>
                  <a:rPr lang="en-US" sz="1632" kern="0" dirty="0">
                    <a:solidFill>
                      <a:srgbClr val="000000"/>
                    </a:solidFill>
                    <a:latin typeface="Calibri"/>
                  </a:rPr>
                  <a:t>.x </a:t>
                </a:r>
                <a:r>
                  <a:rPr lang="en-US" sz="1122" kern="0" dirty="0">
                    <a:solidFill>
                      <a:srgbClr val="000000"/>
                    </a:solidFill>
                    <a:latin typeface="Calibri"/>
                  </a:rPr>
                  <a:t>32/64-bit</a:t>
                </a:r>
                <a:endParaRPr lang="en-US" sz="1632" kern="0" dirty="0">
                  <a:solidFill>
                    <a:srgbClr val="000000"/>
                  </a:solidFill>
                  <a:latin typeface="Calibri"/>
                </a:endParaRPr>
              </a:p>
            </p:txBody>
          </p:sp>
          <p:pic>
            <p:nvPicPr>
              <p:cNvPr id="53" name="Picture 2" descr="http://www.linuxservice.be/nl/images/debian5.png">
                <a:extLst/>
              </p:cNvPr>
              <p:cNvPicPr>
                <a:picLocks noChangeAspect="1"/>
              </p:cNvPicPr>
              <p:nvPr/>
            </p:nvPicPr>
            <p:blipFill>
              <a:blip r:embed="rId6"/>
              <a:srcRect/>
              <a:stretch>
                <a:fillRect/>
              </a:stretch>
            </p:blipFill>
            <p:spPr>
              <a:xfrm>
                <a:off x="-114627" y="1644317"/>
                <a:ext cx="2857094" cy="738081"/>
              </a:xfrm>
              <a:prstGeom prst="rect">
                <a:avLst/>
              </a:prstGeom>
              <a:noFill/>
              <a:ln cap="flat">
                <a:noFill/>
              </a:ln>
            </p:spPr>
          </p:pic>
          <p:sp>
            <p:nvSpPr>
              <p:cNvPr id="54" name="TextBox 5"/>
              <p:cNvSpPr txBox="1"/>
              <p:nvPr/>
            </p:nvSpPr>
            <p:spPr>
              <a:xfrm>
                <a:off x="2574465" y="3084699"/>
                <a:ext cx="4306694" cy="416204"/>
              </a:xfrm>
              <a:prstGeom prst="rect">
                <a:avLst/>
              </a:prstGeom>
              <a:noFill/>
              <a:ln cap="flat">
                <a:noFill/>
              </a:ln>
            </p:spPr>
            <p:txBody>
              <a:bodyPr vert="horz" wrap="square" lIns="46623" tIns="23312" rIns="46623" bIns="23312" anchor="t" anchorCtr="0" compatLnSpc="1">
                <a:spAutoFit/>
              </a:bodyPr>
              <a:lstStyle/>
              <a:p>
                <a:pPr defTabSz="466254">
                  <a:defRPr sz="1800" b="0" i="0" u="none" strike="noStrike" kern="0" cap="none" spc="0" baseline="0">
                    <a:solidFill>
                      <a:srgbClr val="000000"/>
                    </a:solidFill>
                    <a:uFillTx/>
                  </a:defRPr>
                </a:pPr>
                <a:r>
                  <a:rPr lang="en-US" sz="1632" b="1" kern="0">
                    <a:solidFill>
                      <a:srgbClr val="000000"/>
                    </a:solidFill>
                    <a:latin typeface="Calibri"/>
                  </a:rPr>
                  <a:t>2013.</a:t>
                </a:r>
                <a:r>
                  <a:rPr lang="en-US" sz="1632" kern="0">
                    <a:solidFill>
                      <a:srgbClr val="000000"/>
                    </a:solidFill>
                    <a:latin typeface="Calibri"/>
                  </a:rPr>
                  <a:t>09</a:t>
                </a:r>
                <a:r>
                  <a:rPr lang="en-US" sz="1632" b="1" kern="0">
                    <a:solidFill>
                      <a:srgbClr val="000000"/>
                    </a:solidFill>
                    <a:latin typeface="Calibri"/>
                  </a:rPr>
                  <a:t> – 2015.</a:t>
                </a:r>
                <a:r>
                  <a:rPr lang="en-US" sz="1632" kern="0">
                    <a:solidFill>
                      <a:srgbClr val="000000"/>
                    </a:solidFill>
                    <a:latin typeface="Calibri"/>
                  </a:rPr>
                  <a:t>09</a:t>
                </a:r>
              </a:p>
            </p:txBody>
          </p:sp>
          <p:sp>
            <p:nvSpPr>
              <p:cNvPr id="55" name="TextBox 7"/>
              <p:cNvSpPr txBox="1"/>
              <p:nvPr/>
            </p:nvSpPr>
            <p:spPr>
              <a:xfrm>
                <a:off x="2574465" y="3829222"/>
                <a:ext cx="4306694" cy="1486399"/>
              </a:xfrm>
              <a:prstGeom prst="rect">
                <a:avLst/>
              </a:prstGeom>
              <a:noFill/>
              <a:ln cap="flat">
                <a:noFill/>
              </a:ln>
            </p:spPr>
            <p:txBody>
              <a:bodyPr vert="horz" wrap="square" lIns="46623" tIns="23312" rIns="46623" bIns="23312" anchor="t" anchorCtr="0" compatLnSpc="1">
                <a:spAutoFit/>
              </a:bodyPr>
              <a:lstStyle/>
              <a:p>
                <a:pPr defTabSz="466254">
                  <a:defRPr sz="1800" b="0" i="0" u="none" strike="noStrike" kern="0" cap="none" spc="0" baseline="0">
                    <a:solidFill>
                      <a:srgbClr val="000000"/>
                    </a:solidFill>
                    <a:uFillTx/>
                  </a:defRPr>
                </a:pPr>
                <a:r>
                  <a:rPr lang="en-US" sz="1632" b="1" kern="0" dirty="0">
                    <a:solidFill>
                      <a:srgbClr val="000000"/>
                    </a:solidFill>
                    <a:latin typeface="Calibri"/>
                  </a:rPr>
                  <a:t>12</a:t>
                </a:r>
                <a:r>
                  <a:rPr lang="en-US" sz="1632" kern="0" dirty="0">
                    <a:solidFill>
                      <a:srgbClr val="000000"/>
                    </a:solidFill>
                    <a:latin typeface="Calibri"/>
                  </a:rPr>
                  <a:t>.x </a:t>
                </a:r>
                <a:r>
                  <a:rPr lang="en-US" sz="1122" kern="0" dirty="0">
                    <a:solidFill>
                      <a:srgbClr val="000000"/>
                    </a:solidFill>
                    <a:latin typeface="Calibri"/>
                  </a:rPr>
                  <a:t>32/64-bit</a:t>
                </a:r>
                <a:br>
                  <a:rPr lang="en-US" sz="1632" kern="0" dirty="0">
                    <a:solidFill>
                      <a:srgbClr val="000000"/>
                    </a:solidFill>
                    <a:latin typeface="Calibri"/>
                  </a:rPr>
                </a:br>
                <a:r>
                  <a:rPr lang="en-US" sz="1632" b="1" kern="0" dirty="0">
                    <a:solidFill>
                      <a:srgbClr val="000000"/>
                    </a:solidFill>
                    <a:latin typeface="Calibri"/>
                  </a:rPr>
                  <a:t>14</a:t>
                </a:r>
                <a:r>
                  <a:rPr lang="en-US" sz="1632" kern="0" dirty="0">
                    <a:solidFill>
                      <a:srgbClr val="000000"/>
                    </a:solidFill>
                    <a:latin typeface="Calibri"/>
                  </a:rPr>
                  <a:t>.x </a:t>
                </a:r>
                <a:r>
                  <a:rPr lang="en-US" sz="1122" kern="0" dirty="0">
                    <a:solidFill>
                      <a:srgbClr val="000000"/>
                    </a:solidFill>
                    <a:latin typeface="Calibri"/>
                  </a:rPr>
                  <a:t>32/64-bit</a:t>
                </a:r>
              </a:p>
              <a:p>
                <a:pPr defTabSz="466254">
                  <a:defRPr sz="1800" b="0" i="0" u="none" strike="noStrike" kern="0" cap="none" spc="0" baseline="0">
                    <a:solidFill>
                      <a:srgbClr val="000000"/>
                    </a:solidFill>
                    <a:uFillTx/>
                  </a:defRPr>
                </a:pPr>
                <a:r>
                  <a:rPr lang="en-US" sz="1632" b="1" kern="0" dirty="0">
                    <a:solidFill>
                      <a:srgbClr val="000000"/>
                    </a:solidFill>
                    <a:latin typeface="Calibri"/>
                  </a:rPr>
                  <a:t>15</a:t>
                </a:r>
                <a:r>
                  <a:rPr lang="en-US" sz="1632" kern="0" dirty="0">
                    <a:solidFill>
                      <a:srgbClr val="000000"/>
                    </a:solidFill>
                    <a:latin typeface="Calibri"/>
                  </a:rPr>
                  <a:t>.x </a:t>
                </a:r>
                <a:r>
                  <a:rPr lang="en-US" sz="1122" kern="0" dirty="0">
                    <a:solidFill>
                      <a:srgbClr val="000000"/>
                    </a:solidFill>
                    <a:latin typeface="Calibri"/>
                  </a:rPr>
                  <a:t>32/64-bit</a:t>
                </a:r>
                <a:br>
                  <a:rPr lang="en-US" sz="1632" kern="0" dirty="0">
                    <a:solidFill>
                      <a:srgbClr val="000000"/>
                    </a:solidFill>
                    <a:latin typeface="Calibri"/>
                  </a:rPr>
                </a:br>
                <a:r>
                  <a:rPr lang="en-US" sz="1632" b="1" kern="0" dirty="0">
                    <a:solidFill>
                      <a:srgbClr val="000000"/>
                    </a:solidFill>
                    <a:latin typeface="Calibri"/>
                  </a:rPr>
                  <a:t>16.</a:t>
                </a:r>
                <a:r>
                  <a:rPr lang="en-US" sz="1632" kern="0" dirty="0">
                    <a:solidFill>
                      <a:srgbClr val="000000"/>
                    </a:solidFill>
                    <a:latin typeface="Calibri"/>
                  </a:rPr>
                  <a:t>x </a:t>
                </a:r>
                <a:r>
                  <a:rPr lang="en-US" sz="1122" kern="0" dirty="0">
                    <a:solidFill>
                      <a:srgbClr val="000000"/>
                    </a:solidFill>
                    <a:latin typeface="Calibri"/>
                  </a:rPr>
                  <a:t>32/64-bit</a:t>
                </a:r>
                <a:endParaRPr lang="en-US" sz="1632" kern="0" dirty="0">
                  <a:solidFill>
                    <a:srgbClr val="000000"/>
                  </a:solidFill>
                  <a:latin typeface="Calibri"/>
                </a:endParaRPr>
              </a:p>
            </p:txBody>
          </p:sp>
          <p:pic>
            <p:nvPicPr>
              <p:cNvPr id="56" name="Picture 4" descr="http://media.corporate-ir.net/media_files/IROL/17/176060/KindleLogos/AWS%20Logo%20-%20New/aws_logo_web_300px.png">
                <a:extLst/>
              </p:cNvPr>
              <p:cNvPicPr>
                <a:picLocks noChangeAspect="1"/>
              </p:cNvPicPr>
              <p:nvPr/>
            </p:nvPicPr>
            <p:blipFill>
              <a:blip r:embed="rId7"/>
              <a:srcRect/>
              <a:stretch>
                <a:fillRect/>
              </a:stretch>
            </p:blipFill>
            <p:spPr>
              <a:xfrm>
                <a:off x="282572" y="2736770"/>
                <a:ext cx="2101125" cy="875468"/>
              </a:xfrm>
              <a:prstGeom prst="rect">
                <a:avLst/>
              </a:prstGeom>
              <a:noFill/>
              <a:ln cap="flat">
                <a:noFill/>
              </a:ln>
            </p:spPr>
          </p:pic>
          <p:pic>
            <p:nvPicPr>
              <p:cNvPr id="57" name="Picture 6" descr="https://assets.ubuntu.com/v1/c037fd75-ubuntu-logo.png">
                <a:extLst/>
              </p:cNvPr>
              <p:cNvPicPr>
                <a:picLocks noChangeAspect="1"/>
              </p:cNvPicPr>
              <p:nvPr/>
            </p:nvPicPr>
            <p:blipFill>
              <a:blip r:embed="rId8"/>
              <a:srcRect/>
              <a:stretch>
                <a:fillRect/>
              </a:stretch>
            </p:blipFill>
            <p:spPr>
              <a:xfrm>
                <a:off x="423163" y="4308172"/>
                <a:ext cx="1960533" cy="442282"/>
              </a:xfrm>
              <a:prstGeom prst="rect">
                <a:avLst/>
              </a:prstGeom>
              <a:noFill/>
              <a:ln cap="flat">
                <a:noFill/>
              </a:ln>
            </p:spPr>
          </p:pic>
          <p:pic>
            <p:nvPicPr>
              <p:cNvPr id="58" name="Picture 8" descr="https://upload.wikimedia.org/wikipedia/commons/thumb/8/8c/CoreOS.svg/2000px-CoreOS.svg.png">
                <a:extLst/>
              </p:cNvPr>
              <p:cNvPicPr>
                <a:picLocks noChangeAspect="1"/>
              </p:cNvPicPr>
              <p:nvPr/>
            </p:nvPicPr>
            <p:blipFill>
              <a:blip r:embed="rId9"/>
              <a:srcRect/>
              <a:stretch>
                <a:fillRect/>
              </a:stretch>
            </p:blipFill>
            <p:spPr>
              <a:xfrm>
                <a:off x="5570226" y="4105761"/>
                <a:ext cx="2103334" cy="812937"/>
              </a:xfrm>
              <a:prstGeom prst="rect">
                <a:avLst/>
              </a:prstGeom>
              <a:noFill/>
              <a:ln cap="flat">
                <a:noFill/>
              </a:ln>
            </p:spPr>
          </p:pic>
          <p:pic>
            <p:nvPicPr>
              <p:cNvPr id="59" name="Picture 10" descr="https://upload.wikimedia.org/wikipedia/commons/thumb/b/bf/Centos-logo-light.svg/200px-Centos-logo-light.svg.png">
                <a:extLst/>
              </p:cNvPr>
              <p:cNvPicPr>
                <a:picLocks noChangeAspect="1"/>
              </p:cNvPicPr>
              <p:nvPr/>
            </p:nvPicPr>
            <p:blipFill>
              <a:blip r:embed="rId10"/>
              <a:srcRect/>
              <a:stretch>
                <a:fillRect/>
              </a:stretch>
            </p:blipFill>
            <p:spPr>
              <a:xfrm>
                <a:off x="5487586" y="1712736"/>
                <a:ext cx="1998992" cy="669662"/>
              </a:xfrm>
              <a:prstGeom prst="rect">
                <a:avLst/>
              </a:prstGeom>
              <a:noFill/>
              <a:ln cap="flat">
                <a:noFill/>
              </a:ln>
            </p:spPr>
          </p:pic>
          <p:pic>
            <p:nvPicPr>
              <p:cNvPr id="60" name="Picture 14" descr="https://d0.awsstatic.com/logos/partners/logo-oracle-linux.png">
                <a:extLst/>
              </p:cNvPr>
              <p:cNvPicPr>
                <a:picLocks noChangeAspect="1"/>
              </p:cNvPicPr>
              <p:nvPr/>
            </p:nvPicPr>
            <p:blipFill>
              <a:blip r:embed="rId11"/>
              <a:srcRect/>
              <a:stretch>
                <a:fillRect/>
              </a:stretch>
            </p:blipFill>
            <p:spPr>
              <a:xfrm>
                <a:off x="5570226" y="2962260"/>
                <a:ext cx="2175990" cy="739837"/>
              </a:xfrm>
              <a:prstGeom prst="rect">
                <a:avLst/>
              </a:prstGeom>
              <a:noFill/>
              <a:ln cap="flat">
                <a:noFill/>
              </a:ln>
            </p:spPr>
          </p:pic>
          <p:cxnSp>
            <p:nvCxnSpPr>
              <p:cNvPr id="61" name="Straight Connector 4"/>
              <p:cNvCxnSpPr/>
              <p:nvPr/>
            </p:nvCxnSpPr>
            <p:spPr>
              <a:xfrm>
                <a:off x="-104272" y="3829222"/>
                <a:ext cx="10830325"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22"/>
              <p:cNvCxnSpPr/>
              <p:nvPr/>
            </p:nvCxnSpPr>
            <p:spPr>
              <a:xfrm>
                <a:off x="-104272" y="2558587"/>
                <a:ext cx="10830325"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64" name="Picture 63" descr="http://www.radicaltechnologiesbangalore.com/wp-content/plugins/ambil-services/resources/images/technologies/SLD4736999.png">
                <a:extLst/>
              </p:cNvPr>
              <p:cNvPicPr>
                <a:picLocks noChangeAspect="1"/>
              </p:cNvPicPr>
              <p:nvPr/>
            </p:nvPicPr>
            <p:blipFill>
              <a:blip r:embed="rId12"/>
              <a:srcRect/>
              <a:stretch>
                <a:fillRect/>
              </a:stretch>
            </p:blipFill>
            <p:spPr>
              <a:xfrm>
                <a:off x="5954806" y="5336930"/>
                <a:ext cx="1406828" cy="1406828"/>
              </a:xfrm>
              <a:prstGeom prst="rect">
                <a:avLst/>
              </a:prstGeom>
              <a:noFill/>
              <a:ln cap="flat">
                <a:noFill/>
              </a:ln>
            </p:spPr>
          </p:pic>
          <p:cxnSp>
            <p:nvCxnSpPr>
              <p:cNvPr id="65" name="Straight Connector 4"/>
              <p:cNvCxnSpPr/>
              <p:nvPr/>
            </p:nvCxnSpPr>
            <p:spPr>
              <a:xfrm>
                <a:off x="-104272" y="5211558"/>
                <a:ext cx="10804814"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13"/>
              <a:stretch>
                <a:fillRect/>
              </a:stretch>
            </p:blipFill>
            <p:spPr>
              <a:xfrm>
                <a:off x="119835" y="5358517"/>
                <a:ext cx="2547505" cy="983864"/>
              </a:xfrm>
              <a:prstGeom prst="rect">
                <a:avLst/>
              </a:prstGeom>
            </p:spPr>
          </p:pic>
          <p:sp>
            <p:nvSpPr>
              <p:cNvPr id="67" name="TextBox 7"/>
              <p:cNvSpPr txBox="1"/>
              <p:nvPr/>
            </p:nvSpPr>
            <p:spPr>
              <a:xfrm>
                <a:off x="2574465" y="5322864"/>
                <a:ext cx="4306694" cy="1119375"/>
              </a:xfrm>
              <a:prstGeom prst="rect">
                <a:avLst/>
              </a:prstGeom>
              <a:noFill/>
              <a:ln cap="flat">
                <a:noFill/>
              </a:ln>
            </p:spPr>
            <p:txBody>
              <a:bodyPr vert="horz" wrap="square" lIns="46623" tIns="23312" rIns="46623" bIns="23312" anchor="t" anchorCtr="0" compatLnSpc="1">
                <a:spAutoFit/>
              </a:bodyPr>
              <a:lstStyle/>
              <a:p>
                <a:pPr defTabSz="466254">
                  <a:defRPr sz="1800" b="0" i="0" u="none" strike="noStrike" kern="0" cap="none" spc="0" baseline="0">
                    <a:solidFill>
                      <a:srgbClr val="000000"/>
                    </a:solidFill>
                    <a:uFillTx/>
                  </a:defRPr>
                </a:pPr>
                <a:r>
                  <a:rPr lang="en-US" sz="1632" b="1" kern="0" dirty="0">
                    <a:solidFill>
                      <a:srgbClr val="000000"/>
                    </a:solidFill>
                    <a:latin typeface="Calibri"/>
                  </a:rPr>
                  <a:t>10</a:t>
                </a:r>
                <a:r>
                  <a:rPr lang="en-US" sz="1632" kern="0" dirty="0">
                    <a:solidFill>
                      <a:srgbClr val="000000"/>
                    </a:solidFill>
                    <a:latin typeface="Calibri"/>
                  </a:rPr>
                  <a:t>.x </a:t>
                </a:r>
                <a:r>
                  <a:rPr lang="en-US" sz="1122" kern="0" dirty="0">
                    <a:solidFill>
                      <a:srgbClr val="000000"/>
                    </a:solidFill>
                    <a:latin typeface="Calibri"/>
                  </a:rPr>
                  <a:t>32/64-bit</a:t>
                </a:r>
                <a:br>
                  <a:rPr lang="en-US" sz="1632" kern="0" dirty="0">
                    <a:solidFill>
                      <a:srgbClr val="000000"/>
                    </a:solidFill>
                    <a:latin typeface="Calibri"/>
                  </a:rPr>
                </a:br>
                <a:r>
                  <a:rPr lang="en-US" sz="1632" b="1" kern="0" dirty="0">
                    <a:solidFill>
                      <a:srgbClr val="000000"/>
                    </a:solidFill>
                    <a:latin typeface="Calibri"/>
                  </a:rPr>
                  <a:t>11</a:t>
                </a:r>
                <a:r>
                  <a:rPr lang="en-US" sz="1632" kern="0" dirty="0">
                    <a:solidFill>
                      <a:srgbClr val="000000"/>
                    </a:solidFill>
                    <a:latin typeface="Calibri"/>
                  </a:rPr>
                  <a:t>.x </a:t>
                </a:r>
                <a:r>
                  <a:rPr lang="en-US" sz="1122" kern="0" dirty="0">
                    <a:solidFill>
                      <a:srgbClr val="000000"/>
                    </a:solidFill>
                    <a:latin typeface="Calibri"/>
                  </a:rPr>
                  <a:t>32/64-bit</a:t>
                </a:r>
              </a:p>
              <a:p>
                <a:pPr defTabSz="466254">
                  <a:defRPr sz="1800" b="0" i="0" u="none" strike="noStrike" kern="0" cap="none" spc="0" baseline="0">
                    <a:solidFill>
                      <a:srgbClr val="000000"/>
                    </a:solidFill>
                    <a:uFillTx/>
                  </a:defRPr>
                </a:pPr>
                <a:r>
                  <a:rPr lang="en-US" sz="1632" b="1" kern="0" dirty="0">
                    <a:solidFill>
                      <a:srgbClr val="000000"/>
                    </a:solidFill>
                    <a:latin typeface="Calibri"/>
                  </a:rPr>
                  <a:t>12</a:t>
                </a:r>
                <a:r>
                  <a:rPr lang="en-US" sz="1632" kern="0" dirty="0">
                    <a:solidFill>
                      <a:srgbClr val="000000"/>
                    </a:solidFill>
                    <a:latin typeface="Calibri"/>
                  </a:rPr>
                  <a:t>.x </a:t>
                </a:r>
                <a:r>
                  <a:rPr lang="en-US" sz="1122" kern="0" dirty="0">
                    <a:solidFill>
                      <a:srgbClr val="000000"/>
                    </a:solidFill>
                    <a:latin typeface="Calibri"/>
                  </a:rPr>
                  <a:t>64-bit</a:t>
                </a:r>
                <a:endParaRPr lang="en-US" sz="1632" kern="0" dirty="0">
                  <a:solidFill>
                    <a:srgbClr val="000000"/>
                  </a:solidFill>
                  <a:latin typeface="Calibri"/>
                </a:endParaRPr>
              </a:p>
            </p:txBody>
          </p:sp>
        </p:grpSp>
      </p:grpSp>
      <p:sp>
        <p:nvSpPr>
          <p:cNvPr id="68" name="Rectangle 67"/>
          <p:cNvSpPr/>
          <p:nvPr/>
        </p:nvSpPr>
        <p:spPr>
          <a:xfrm>
            <a:off x="3861922" y="2112394"/>
            <a:ext cx="8323533" cy="286306"/>
          </a:xfrm>
          <a:prstGeom prst="rect">
            <a:avLst/>
          </a:prstGeom>
        </p:spPr>
        <p:txBody>
          <a:bodyPr wrap="square">
            <a:spAutoFit/>
          </a:bodyPr>
          <a:lstStyle/>
          <a:p>
            <a:pPr defTabSz="932597"/>
            <a:r>
              <a:rPr lang="en-US" sz="1224" dirty="0">
                <a:solidFill>
                  <a:srgbClr val="000000">
                    <a:lumMod val="65000"/>
                    <a:lumOff val="35000"/>
                  </a:srgbClr>
                </a:solidFill>
                <a:latin typeface="Segoe UI" panose="020B0502040204020203" pitchFamily="34" charset="0"/>
                <a:cs typeface="Segoe UI" panose="020B0502040204020203" pitchFamily="34" charset="0"/>
              </a:rPr>
              <a:t>Supported Linux platform</a:t>
            </a:r>
          </a:p>
        </p:txBody>
      </p:sp>
    </p:spTree>
    <p:extLst>
      <p:ext uri="{BB962C8B-B14F-4D97-AF65-F5344CB8AC3E}">
        <p14:creationId xmlns:p14="http://schemas.microsoft.com/office/powerpoint/2010/main" val="242850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085798" y="447353"/>
            <a:ext cx="7837289" cy="145616"/>
            <a:chOff x="4024234" y="438622"/>
            <a:chExt cx="7684314" cy="142774"/>
          </a:xfrm>
        </p:grpSpPr>
        <p:cxnSp>
          <p:nvCxnSpPr>
            <p:cNvPr id="11" name="Straight Connector 10"/>
            <p:cNvCxnSpPr/>
            <p:nvPr/>
          </p:nvCxnSpPr>
          <p:spPr>
            <a:xfrm>
              <a:off x="4024234" y="441797"/>
              <a:ext cx="7680855" cy="0"/>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024234"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1705089" y="438622"/>
              <a:ext cx="3459" cy="142774"/>
            </a:xfrm>
            <a:prstGeom prst="line">
              <a:avLst/>
            </a:prstGeom>
            <a:ln w="12700">
              <a:solidFill>
                <a:srgbClr val="0B97FF"/>
              </a:solidFill>
            </a:ln>
            <a:effectLst/>
          </p:spPr>
          <p:style>
            <a:lnRef idx="2">
              <a:schemeClr val="accent1"/>
            </a:lnRef>
            <a:fillRef idx="0">
              <a:schemeClr val="accent1"/>
            </a:fillRef>
            <a:effectRef idx="1">
              <a:schemeClr val="accent1"/>
            </a:effectRef>
            <a:fontRef idx="minor">
              <a:schemeClr val="tx1"/>
            </a:fontRef>
          </p:style>
        </p:cxn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188" r="15237"/>
          <a:stretch/>
        </p:blipFill>
        <p:spPr>
          <a:xfrm>
            <a:off x="881" y="-1"/>
            <a:ext cx="3410992" cy="6994525"/>
          </a:xfrm>
          <a:prstGeom prst="rect">
            <a:avLst/>
          </a:prstGeom>
        </p:spPr>
      </p:pic>
      <p:sp>
        <p:nvSpPr>
          <p:cNvPr id="3" name="Rectangle 2"/>
          <p:cNvSpPr/>
          <p:nvPr/>
        </p:nvSpPr>
        <p:spPr bwMode="auto">
          <a:xfrm>
            <a:off x="881" y="1984"/>
            <a:ext cx="3410992" cy="6992541"/>
          </a:xfrm>
          <a:prstGeom prst="rect">
            <a:avLst/>
          </a:prstGeom>
          <a:solidFill>
            <a:srgbClr val="0070C0">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14" eaLnBrk="0" fontAlgn="base" hangingPunct="0">
              <a:lnSpc>
                <a:spcPct val="90000"/>
              </a:lnSpc>
              <a:spcBef>
                <a:spcPct val="0"/>
              </a:spcBef>
              <a:spcAft>
                <a:spcPts val="600"/>
              </a:spcAft>
              <a:defRPr/>
            </a:pPr>
            <a:endParaRPr lang="en-US" sz="2448" dirty="0">
              <a:solidFill>
                <a:srgbClr val="FFFFFF"/>
              </a:solidFill>
              <a:latin typeface="Segoe UI Light"/>
              <a:ea typeface="MS PGothic" panose="020B0600070205080204" pitchFamily="34" charset="-128"/>
            </a:endParaRPr>
          </a:p>
        </p:txBody>
      </p:sp>
      <p:grpSp>
        <p:nvGrpSpPr>
          <p:cNvPr id="5" name="Group 4"/>
          <p:cNvGrpSpPr/>
          <p:nvPr/>
        </p:nvGrpSpPr>
        <p:grpSpPr>
          <a:xfrm flipH="1">
            <a:off x="3101949" y="988"/>
            <a:ext cx="619849" cy="6994527"/>
            <a:chOff x="5285978" y="-2"/>
            <a:chExt cx="607750" cy="6858002"/>
          </a:xfrm>
        </p:grpSpPr>
        <p:sp>
          <p:nvSpPr>
            <p:cNvPr id="6" name="Rectangle 5"/>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 name="Title 17"/>
          <p:cNvSpPr txBox="1">
            <a:spLocks/>
          </p:cNvSpPr>
          <p:nvPr/>
        </p:nvSpPr>
        <p:spPr bwMode="auto">
          <a:xfrm>
            <a:off x="4049251"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092FF"/>
                </a:solidFill>
                <a:latin typeface="Segoe UI" charset="0"/>
                <a:ea typeface="Segoe UI" charset="0"/>
                <a:cs typeface="Segoe UI" charset="0"/>
              </a:rPr>
              <a:t>COLLECT AND INDEX DATA</a:t>
            </a:r>
          </a:p>
        </p:txBody>
      </p:sp>
      <p:sp>
        <p:nvSpPr>
          <p:cNvPr id="37" name="Title 17"/>
          <p:cNvSpPr txBox="1">
            <a:spLocks/>
          </p:cNvSpPr>
          <p:nvPr/>
        </p:nvSpPr>
        <p:spPr bwMode="auto">
          <a:xfrm>
            <a:off x="5750896"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SEARCH AND INVESTIGATE</a:t>
            </a:r>
          </a:p>
        </p:txBody>
      </p:sp>
      <p:sp>
        <p:nvSpPr>
          <p:cNvPr id="38" name="Title 17"/>
          <p:cNvSpPr txBox="1">
            <a:spLocks/>
          </p:cNvSpPr>
          <p:nvPr/>
        </p:nvSpPr>
        <p:spPr bwMode="auto">
          <a:xfrm>
            <a:off x="7452541" y="483903"/>
            <a:ext cx="154527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CORRELATE AND ANALYZE</a:t>
            </a:r>
          </a:p>
        </p:txBody>
      </p:sp>
      <p:sp>
        <p:nvSpPr>
          <p:cNvPr id="39" name="Title 17"/>
          <p:cNvSpPr txBox="1">
            <a:spLocks/>
          </p:cNvSpPr>
          <p:nvPr/>
        </p:nvSpPr>
        <p:spPr bwMode="auto">
          <a:xfrm>
            <a:off x="9096506" y="483903"/>
            <a:ext cx="143940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VISUALIZE AND REPORT</a:t>
            </a:r>
          </a:p>
        </p:txBody>
      </p:sp>
      <p:sp>
        <p:nvSpPr>
          <p:cNvPr id="40" name="Title 17"/>
          <p:cNvSpPr txBox="1">
            <a:spLocks/>
          </p:cNvSpPr>
          <p:nvPr/>
        </p:nvSpPr>
        <p:spPr bwMode="auto">
          <a:xfrm>
            <a:off x="10634602" y="479738"/>
            <a:ext cx="1304387" cy="23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MONITOR AND ALERT</a:t>
            </a:r>
          </a:p>
        </p:txBody>
      </p:sp>
      <p:sp>
        <p:nvSpPr>
          <p:cNvPr id="41" name="Title 17"/>
          <p:cNvSpPr txBox="1">
            <a:spLocks/>
          </p:cNvSpPr>
          <p:nvPr/>
        </p:nvSpPr>
        <p:spPr bwMode="auto">
          <a:xfrm>
            <a:off x="4049251" y="211718"/>
            <a:ext cx="1297858" cy="2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UNIFIED EXPERIENCE</a:t>
            </a:r>
          </a:p>
        </p:txBody>
      </p:sp>
      <p:pic>
        <p:nvPicPr>
          <p:cNvPr id="62" name="Picture 61"/>
          <p:cNvPicPr>
            <a:picLocks noChangeAspect="1"/>
          </p:cNvPicPr>
          <p:nvPr/>
        </p:nvPicPr>
        <p:blipFill>
          <a:blip r:embed="rId4"/>
          <a:stretch>
            <a:fillRect/>
          </a:stretch>
        </p:blipFill>
        <p:spPr>
          <a:xfrm>
            <a:off x="579343" y="2029935"/>
            <a:ext cx="1822558" cy="2633082"/>
          </a:xfrm>
          <a:prstGeom prst="rect">
            <a:avLst/>
          </a:prstGeom>
        </p:spPr>
      </p:pic>
      <p:cxnSp>
        <p:nvCxnSpPr>
          <p:cNvPr id="173" name="Straight Arrow Connector 172"/>
          <p:cNvCxnSpPr>
            <a:endCxn id="218" idx="1"/>
          </p:cNvCxnSpPr>
          <p:nvPr/>
        </p:nvCxnSpPr>
        <p:spPr>
          <a:xfrm>
            <a:off x="5440940" y="1653209"/>
            <a:ext cx="3140204" cy="32314"/>
          </a:xfrm>
          <a:prstGeom prst="straightConnector1">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TextBox 180"/>
          <p:cNvSpPr txBox="1"/>
          <p:nvPr/>
        </p:nvSpPr>
        <p:spPr>
          <a:xfrm>
            <a:off x="3774577" y="1038778"/>
            <a:ext cx="2203549" cy="525862"/>
          </a:xfrm>
          <a:prstGeom prst="rect">
            <a:avLst/>
          </a:prstGeom>
          <a:noFill/>
        </p:spPr>
        <p:txBody>
          <a:bodyPr wrap="none" lIns="182802" tIns="146241" rIns="182802" bIns="146241" rtlCol="0">
            <a:spAutoFit/>
          </a:bodyPr>
          <a:lstStyle/>
          <a:p>
            <a:pPr defTabSz="932205">
              <a:lnSpc>
                <a:spcPct val="90000"/>
              </a:lnSpc>
              <a:spcAft>
                <a:spcPts val="600"/>
              </a:spcAft>
              <a:defRPr/>
            </a:pPr>
            <a:r>
              <a:rPr lang="en-US" sz="1632" kern="0" dirty="0">
                <a:solidFill>
                  <a:srgbClr val="000000">
                    <a:lumMod val="75000"/>
                    <a:lumOff val="25000"/>
                  </a:srgbClr>
                </a:solidFill>
                <a:latin typeface="Segoe UI"/>
              </a:rPr>
              <a:t>REST Collection API</a:t>
            </a:r>
          </a:p>
        </p:txBody>
      </p:sp>
      <p:grpSp>
        <p:nvGrpSpPr>
          <p:cNvPr id="182" name="Group 181"/>
          <p:cNvGrpSpPr/>
          <p:nvPr/>
        </p:nvGrpSpPr>
        <p:grpSpPr>
          <a:xfrm>
            <a:off x="4368028" y="1530190"/>
            <a:ext cx="740703" cy="556271"/>
            <a:chOff x="2467699" y="5436613"/>
            <a:chExt cx="740913" cy="556429"/>
          </a:xfrm>
        </p:grpSpPr>
        <p:sp>
          <p:nvSpPr>
            <p:cNvPr id="183" name="Oval 182"/>
            <p:cNvSpPr/>
            <p:nvPr/>
          </p:nvSpPr>
          <p:spPr bwMode="auto">
            <a:xfrm>
              <a:off x="2467699" y="5436613"/>
              <a:ext cx="352932" cy="350858"/>
            </a:xfrm>
            <a:prstGeom prst="ellipse">
              <a:avLst/>
            </a:prstGeom>
            <a:no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836" kern="0" dirty="0">
                <a:solidFill>
                  <a:srgbClr val="000000">
                    <a:lumMod val="75000"/>
                    <a:lumOff val="25000"/>
                  </a:srgbClr>
                </a:solidFill>
                <a:latin typeface="Segoe UI"/>
              </a:endParaRPr>
            </a:p>
          </p:txBody>
        </p:sp>
        <p:cxnSp>
          <p:nvCxnSpPr>
            <p:cNvPr id="184" name="Straight Connector 183"/>
            <p:cNvCxnSpPr>
              <a:stCxn id="183" idx="6"/>
              <a:endCxn id="185" idx="2"/>
            </p:cNvCxnSpPr>
            <p:nvPr/>
          </p:nvCxnSpPr>
          <p:spPr>
            <a:xfrm flipV="1">
              <a:off x="2820631" y="5608774"/>
              <a:ext cx="211515" cy="3268"/>
            </a:xfrm>
            <a:prstGeom prst="line">
              <a:avLst/>
            </a:prstGeom>
            <a:ln>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5" name="Oval 184"/>
            <p:cNvSpPr/>
            <p:nvPr/>
          </p:nvSpPr>
          <p:spPr bwMode="auto">
            <a:xfrm>
              <a:off x="3032146" y="5521059"/>
              <a:ext cx="176466" cy="175429"/>
            </a:xfrm>
            <a:prstGeom prst="ellipse">
              <a:avLst/>
            </a:prstGeom>
            <a:no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836" kern="0" dirty="0">
                <a:solidFill>
                  <a:srgbClr val="000000">
                    <a:lumMod val="75000"/>
                    <a:lumOff val="25000"/>
                  </a:srgbClr>
                </a:solidFill>
                <a:latin typeface="Segoe UI"/>
              </a:endParaRPr>
            </a:p>
          </p:txBody>
        </p:sp>
        <p:sp>
          <p:nvSpPr>
            <p:cNvPr id="186" name="Oval 185"/>
            <p:cNvSpPr/>
            <p:nvPr/>
          </p:nvSpPr>
          <p:spPr bwMode="auto">
            <a:xfrm>
              <a:off x="2903812" y="5817613"/>
              <a:ext cx="176466" cy="175429"/>
            </a:xfrm>
            <a:prstGeom prst="ellipse">
              <a:avLst/>
            </a:prstGeom>
            <a:no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1836" kern="0" dirty="0">
                <a:solidFill>
                  <a:srgbClr val="000000">
                    <a:lumMod val="75000"/>
                    <a:lumOff val="25000"/>
                  </a:srgbClr>
                </a:solidFill>
                <a:latin typeface="Segoe UI"/>
              </a:endParaRPr>
            </a:p>
          </p:txBody>
        </p:sp>
        <p:cxnSp>
          <p:nvCxnSpPr>
            <p:cNvPr id="187" name="Straight Connector 186"/>
            <p:cNvCxnSpPr>
              <a:stCxn id="183" idx="5"/>
              <a:endCxn id="186" idx="1"/>
            </p:cNvCxnSpPr>
            <p:nvPr/>
          </p:nvCxnSpPr>
          <p:spPr>
            <a:xfrm>
              <a:off x="2768945" y="5736089"/>
              <a:ext cx="160710" cy="107215"/>
            </a:xfrm>
            <a:prstGeom prst="line">
              <a:avLst/>
            </a:prstGeom>
            <a:ln>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8" name="Rectangle 217"/>
          <p:cNvSpPr/>
          <p:nvPr/>
        </p:nvSpPr>
        <p:spPr>
          <a:xfrm>
            <a:off x="8581144" y="1293876"/>
            <a:ext cx="3726473" cy="783292"/>
          </a:xfrm>
          <a:prstGeom prst="rect">
            <a:avLst/>
          </a:prstGeom>
          <a:solidFill>
            <a:schemeClr val="tx1"/>
          </a:solidFill>
          <a:ln>
            <a:solidFill>
              <a:srgbClr val="00B0F0"/>
            </a:solidFill>
          </a:ln>
        </p:spPr>
        <p:txBody>
          <a:bodyPr wrap="square" anchor="ctr">
            <a:noAutofit/>
          </a:bodyPr>
          <a:lstStyle/>
          <a:p>
            <a:pPr algn="ctr" defTabSz="621627">
              <a:defRPr/>
            </a:pPr>
            <a:r>
              <a:rPr lang="en-US" sz="2040" kern="0" dirty="0">
                <a:solidFill>
                  <a:schemeClr val="bg1"/>
                </a:solidFill>
                <a:latin typeface="Segoe UI Light"/>
              </a:rPr>
              <a:t>Operations Management Suite</a:t>
            </a:r>
          </a:p>
        </p:txBody>
      </p:sp>
      <p:sp>
        <p:nvSpPr>
          <p:cNvPr id="56" name="Text Placeholder 2"/>
          <p:cNvSpPr txBox="1">
            <a:spLocks/>
          </p:cNvSpPr>
          <p:nvPr/>
        </p:nvSpPr>
        <p:spPr>
          <a:xfrm>
            <a:off x="3899173" y="2607086"/>
            <a:ext cx="5336580" cy="3671859"/>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2"/>
                    </a:gs>
                    <a:gs pos="99000">
                      <a:schemeClr val="tx2"/>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buNone/>
              <a:defRPr/>
            </a:pPr>
            <a:r>
              <a:rPr lang="en-US" sz="2040" dirty="0">
                <a:gradFill>
                  <a:gsLst>
                    <a:gs pos="1250">
                      <a:srgbClr val="0078D7"/>
                    </a:gs>
                    <a:gs pos="99000">
                      <a:srgbClr val="0078D7"/>
                    </a:gs>
                  </a:gsLst>
                  <a:lin ang="5400000" scaled="0"/>
                </a:gradFill>
                <a:latin typeface="Segoe UI Light"/>
              </a:rPr>
              <a:t>Post </a:t>
            </a:r>
            <a:r>
              <a:rPr lang="en-US" sz="2040" dirty="0" err="1">
                <a:gradFill>
                  <a:gsLst>
                    <a:gs pos="1250">
                      <a:srgbClr val="0078D7"/>
                    </a:gs>
                    <a:gs pos="99000">
                      <a:srgbClr val="0078D7"/>
                    </a:gs>
                  </a:gsLst>
                  <a:lin ang="5400000" scaled="0"/>
                </a:gradFill>
                <a:latin typeface="Segoe UI Light"/>
              </a:rPr>
              <a:t>json</a:t>
            </a:r>
            <a:r>
              <a:rPr lang="en-US" sz="2040" dirty="0">
                <a:gradFill>
                  <a:gsLst>
                    <a:gs pos="1250">
                      <a:srgbClr val="0078D7"/>
                    </a:gs>
                    <a:gs pos="99000">
                      <a:srgbClr val="0078D7"/>
                    </a:gs>
                  </a:gsLst>
                  <a:lin ang="5400000" scaled="0"/>
                </a:gradFill>
                <a:latin typeface="Segoe UI Light"/>
              </a:rPr>
              <a:t> document to HTTPS endpoint</a:t>
            </a:r>
          </a:p>
          <a:p>
            <a:pPr marL="342834" lvl="1" indent="0" defTabSz="932563">
              <a:buNone/>
              <a:defRPr/>
            </a:pPr>
            <a:r>
              <a:rPr lang="en-US" sz="1428" dirty="0">
                <a:solidFill>
                  <a:srgbClr val="0078D7"/>
                </a:solidFill>
                <a:latin typeface="Segoe UI"/>
              </a:rPr>
              <a:t>Ensure </a:t>
            </a:r>
            <a:r>
              <a:rPr lang="en-US" sz="1428" dirty="0" err="1">
                <a:solidFill>
                  <a:srgbClr val="0078D7"/>
                </a:solidFill>
                <a:latin typeface="Segoe UI"/>
              </a:rPr>
              <a:t>json</a:t>
            </a:r>
            <a:r>
              <a:rPr lang="en-US" sz="1428" dirty="0">
                <a:solidFill>
                  <a:srgbClr val="0078D7"/>
                </a:solidFill>
                <a:latin typeface="Segoe UI"/>
              </a:rPr>
              <a:t> is flattened and not nested</a:t>
            </a:r>
          </a:p>
          <a:p>
            <a:pPr marL="342834" lvl="1" indent="0" defTabSz="932563">
              <a:buNone/>
              <a:defRPr/>
            </a:pPr>
            <a:endParaRPr lang="en-US" sz="1428" dirty="0">
              <a:solidFill>
                <a:srgbClr val="0078D7"/>
              </a:solidFill>
              <a:latin typeface="Segoe UI"/>
            </a:endParaRPr>
          </a:p>
          <a:p>
            <a:pPr marL="0" indent="0" defTabSz="932563">
              <a:buNone/>
              <a:defRPr/>
            </a:pPr>
            <a:r>
              <a:rPr lang="en-US" sz="1122" dirty="0">
                <a:solidFill>
                  <a:srgbClr val="505050"/>
                </a:solidFill>
                <a:latin typeface="Consolas" panose="020B0609020204030204" pitchFamily="49" charset="0"/>
              </a:rPr>
              <a:t>$</a:t>
            </a:r>
            <a:r>
              <a:rPr lang="en-US" sz="1122" dirty="0" err="1">
                <a:solidFill>
                  <a:srgbClr val="505050"/>
                </a:solidFill>
                <a:latin typeface="Consolas" panose="020B0609020204030204" pitchFamily="49" charset="0"/>
              </a:rPr>
              <a:t>json</a:t>
            </a:r>
            <a:r>
              <a:rPr lang="en-US" sz="1122" dirty="0">
                <a:solidFill>
                  <a:srgbClr val="505050"/>
                </a:solidFill>
                <a:latin typeface="Consolas" panose="020B0609020204030204" pitchFamily="49" charset="0"/>
              </a:rPr>
              <a:t> = @" </a:t>
            </a:r>
          </a:p>
          <a:p>
            <a:pPr marL="0" indent="0" defTabSz="932563">
              <a:buNone/>
              <a:defRPr/>
            </a:pPr>
            <a:r>
              <a:rPr lang="en-US" sz="1122" dirty="0">
                <a:solidFill>
                  <a:srgbClr val="505050"/>
                </a:solidFill>
                <a:latin typeface="Consolas" panose="020B0609020204030204" pitchFamily="49" charset="0"/>
              </a:rPr>
              <a:t>[{ "</a:t>
            </a:r>
            <a:r>
              <a:rPr lang="en-US" sz="1122" dirty="0" err="1">
                <a:solidFill>
                  <a:srgbClr val="505050"/>
                </a:solidFill>
                <a:latin typeface="Consolas" panose="020B0609020204030204" pitchFamily="49" charset="0"/>
              </a:rPr>
              <a:t>slot_ID</a:t>
            </a:r>
            <a:r>
              <a:rPr lang="en-US" sz="1122" dirty="0">
                <a:solidFill>
                  <a:srgbClr val="505050"/>
                </a:solidFill>
                <a:latin typeface="Consolas" panose="020B0609020204030204" pitchFamily="49" charset="0"/>
              </a:rPr>
              <a:t>“           : 12345, </a:t>
            </a:r>
          </a:p>
          <a:p>
            <a:pPr marL="0" indent="0" defTabSz="932563">
              <a:buNone/>
              <a:defRPr/>
            </a:pPr>
            <a:r>
              <a:rPr lang="en-US" sz="1122" dirty="0">
                <a:solidFill>
                  <a:srgbClr val="505050"/>
                </a:solidFill>
                <a:latin typeface="Consolas" panose="020B0609020204030204" pitchFamily="49" charset="0"/>
              </a:rPr>
              <a:t>   "ID“                : "5cdad72f-c848-4df0-8aaa-ffe033e75d57", </a:t>
            </a:r>
          </a:p>
          <a:p>
            <a:pPr marL="0" indent="0" defTabSz="932563">
              <a:buNone/>
              <a:defRPr/>
            </a:pPr>
            <a:r>
              <a:rPr lang="en-US" sz="1122" dirty="0">
                <a:solidFill>
                  <a:srgbClr val="505050"/>
                </a:solidFill>
                <a:latin typeface="Consolas" panose="020B0609020204030204" pitchFamily="49" charset="0"/>
              </a:rPr>
              <a:t>   "</a:t>
            </a:r>
            <a:r>
              <a:rPr lang="en-US" sz="1122" dirty="0" err="1">
                <a:solidFill>
                  <a:srgbClr val="505050"/>
                </a:solidFill>
                <a:latin typeface="Consolas" panose="020B0609020204030204" pitchFamily="49" charset="0"/>
              </a:rPr>
              <a:t>availability_Value</a:t>
            </a:r>
            <a:r>
              <a:rPr lang="en-US" sz="1122" dirty="0">
                <a:solidFill>
                  <a:srgbClr val="505050"/>
                </a:solidFill>
                <a:latin typeface="Consolas" panose="020B0609020204030204" pitchFamily="49" charset="0"/>
              </a:rPr>
              <a:t>": 100, </a:t>
            </a:r>
          </a:p>
          <a:p>
            <a:pPr marL="0" indent="0" defTabSz="932563">
              <a:buNone/>
              <a:defRPr/>
            </a:pPr>
            <a:r>
              <a:rPr lang="en-US" sz="1122" dirty="0">
                <a:solidFill>
                  <a:srgbClr val="505050"/>
                </a:solidFill>
                <a:latin typeface="Consolas" panose="020B0609020204030204" pitchFamily="49" charset="0"/>
              </a:rPr>
              <a:t>   "</a:t>
            </a:r>
            <a:r>
              <a:rPr lang="en-US" sz="1122" dirty="0" err="1">
                <a:solidFill>
                  <a:srgbClr val="505050"/>
                </a:solidFill>
                <a:latin typeface="Consolas" panose="020B0609020204030204" pitchFamily="49" charset="0"/>
              </a:rPr>
              <a:t>measurement_Name</a:t>
            </a:r>
            <a:r>
              <a:rPr lang="en-US" sz="1122" dirty="0">
                <a:solidFill>
                  <a:srgbClr val="505050"/>
                </a:solidFill>
                <a:latin typeface="Consolas" panose="020B0609020204030204" pitchFamily="49" charset="0"/>
              </a:rPr>
              <a:t>“  : "</a:t>
            </a:r>
            <a:r>
              <a:rPr lang="en-US" sz="1122" dirty="0" err="1">
                <a:solidFill>
                  <a:srgbClr val="505050"/>
                </a:solidFill>
                <a:latin typeface="Consolas" panose="020B0609020204030204" pitchFamily="49" charset="0"/>
              </a:rPr>
              <a:t>last_one_hour</a:t>
            </a:r>
            <a:r>
              <a:rPr lang="en-US" sz="1122" dirty="0">
                <a:solidFill>
                  <a:srgbClr val="505050"/>
                </a:solidFill>
                <a:latin typeface="Consolas" panose="020B0609020204030204" pitchFamily="49" charset="0"/>
              </a:rPr>
              <a:t>", </a:t>
            </a:r>
          </a:p>
          <a:p>
            <a:pPr marL="0" indent="0" defTabSz="932563">
              <a:buNone/>
              <a:defRPr/>
            </a:pPr>
            <a:r>
              <a:rPr lang="en-US" sz="1122" dirty="0">
                <a:solidFill>
                  <a:srgbClr val="505050"/>
                </a:solidFill>
                <a:latin typeface="Consolas" panose="020B0609020204030204" pitchFamily="49" charset="0"/>
              </a:rPr>
              <a:t>   "duration“          : 3600, </a:t>
            </a:r>
          </a:p>
          <a:p>
            <a:pPr marL="0" indent="0" defTabSz="932563">
              <a:buNone/>
              <a:defRPr/>
            </a:pPr>
            <a:r>
              <a:rPr lang="en-US" sz="1122" dirty="0">
                <a:solidFill>
                  <a:srgbClr val="505050"/>
                </a:solidFill>
                <a:latin typeface="Consolas" panose="020B0609020204030204" pitchFamily="49" charset="0"/>
              </a:rPr>
              <a:t>   "</a:t>
            </a:r>
            <a:r>
              <a:rPr lang="en-US" sz="1122" dirty="0" err="1">
                <a:solidFill>
                  <a:srgbClr val="505050"/>
                </a:solidFill>
                <a:latin typeface="Consolas" panose="020B0609020204030204" pitchFamily="49" charset="0"/>
              </a:rPr>
              <a:t>ExecutionTime</a:t>
            </a:r>
            <a:r>
              <a:rPr lang="en-US" sz="1122" dirty="0">
                <a:solidFill>
                  <a:srgbClr val="505050"/>
                </a:solidFill>
                <a:latin typeface="Consolas" panose="020B0609020204030204" pitchFamily="49" charset="0"/>
              </a:rPr>
              <a:t>“     : "2016-05-12T20:00:00.625Z" </a:t>
            </a:r>
          </a:p>
          <a:p>
            <a:pPr marL="0" indent="0" defTabSz="932563">
              <a:buNone/>
              <a:defRPr/>
            </a:pPr>
            <a:r>
              <a:rPr lang="en-US" sz="1122" dirty="0">
                <a:solidFill>
                  <a:srgbClr val="505050"/>
                </a:solidFill>
                <a:latin typeface="Consolas" panose="020B0609020204030204" pitchFamily="49" charset="0"/>
              </a:rPr>
              <a:t>}, </a:t>
            </a:r>
          </a:p>
          <a:p>
            <a:pPr marL="0" indent="0" defTabSz="932563">
              <a:buNone/>
              <a:defRPr/>
            </a:pPr>
            <a:r>
              <a:rPr lang="en-US" sz="1122" dirty="0">
                <a:solidFill>
                  <a:srgbClr val="505050"/>
                </a:solidFill>
                <a:latin typeface="Consolas" panose="020B0609020204030204" pitchFamily="49" charset="0"/>
              </a:rPr>
              <a:t>{   …	}] </a:t>
            </a:r>
          </a:p>
          <a:p>
            <a:pPr marL="0" indent="0" defTabSz="932563">
              <a:buNone/>
              <a:defRPr/>
            </a:pPr>
            <a:r>
              <a:rPr lang="en-US" sz="1122" dirty="0">
                <a:solidFill>
                  <a:srgbClr val="505050"/>
                </a:solidFill>
                <a:latin typeface="Consolas" panose="020B0609020204030204" pitchFamily="49" charset="0"/>
              </a:rPr>
              <a:t>"@ </a:t>
            </a:r>
          </a:p>
          <a:p>
            <a:pPr marL="0" indent="0" defTabSz="932563">
              <a:buNone/>
              <a:defRPr/>
            </a:pPr>
            <a:endParaRPr lang="en-US" sz="1122" dirty="0">
              <a:solidFill>
                <a:srgbClr val="505050"/>
              </a:solidFill>
              <a:latin typeface="Consolas" panose="020B0609020204030204" pitchFamily="49" charset="0"/>
            </a:endParaRPr>
          </a:p>
          <a:p>
            <a:pPr marL="0" indent="0" defTabSz="932563">
              <a:buNone/>
              <a:defRPr/>
            </a:pPr>
            <a:r>
              <a:rPr lang="en-US" sz="2040" dirty="0">
                <a:gradFill>
                  <a:gsLst>
                    <a:gs pos="1250">
                      <a:srgbClr val="0078D7"/>
                    </a:gs>
                    <a:gs pos="99000">
                      <a:srgbClr val="0078D7"/>
                    </a:gs>
                  </a:gsLst>
                  <a:lin ang="5400000" scaled="0"/>
                </a:gradFill>
                <a:latin typeface="Segoe UI Light"/>
              </a:rPr>
              <a:t>Authenticated using workspace key to hash content</a:t>
            </a:r>
          </a:p>
        </p:txBody>
      </p:sp>
      <p:graphicFrame>
        <p:nvGraphicFramePr>
          <p:cNvPr id="59" name="Table 58"/>
          <p:cNvGraphicFramePr>
            <a:graphicFrameLocks noGrp="1"/>
          </p:cNvGraphicFramePr>
          <p:nvPr>
            <p:extLst/>
          </p:nvPr>
        </p:nvGraphicFramePr>
        <p:xfrm>
          <a:off x="9413130" y="2585568"/>
          <a:ext cx="2674912" cy="4096119"/>
        </p:xfrm>
        <a:graphic>
          <a:graphicData uri="http://schemas.openxmlformats.org/drawingml/2006/table">
            <a:tbl>
              <a:tblPr firstRow="1" bandRow="1"/>
              <a:tblGrid>
                <a:gridCol w="2674912">
                  <a:extLst>
                    <a:ext uri="{9D8B030D-6E8A-4147-A177-3AD203B41FA5}">
                      <a16:colId xmlns:a16="http://schemas.microsoft.com/office/drawing/2014/main" val="3045784823"/>
                    </a:ext>
                  </a:extLst>
                </a:gridCol>
              </a:tblGrid>
              <a:tr h="277947">
                <a:tc>
                  <a:txBody>
                    <a:bodyPr/>
                    <a:lstStyle>
                      <a:lvl1pPr marL="0" algn="l" defTabSz="457200" rtl="0" eaLnBrk="1" latinLnBrk="0" hangingPunct="1">
                        <a:defRPr sz="1800" b="1" kern="1200">
                          <a:solidFill>
                            <a:schemeClr val="lt1"/>
                          </a:solidFill>
                          <a:latin typeface="Segoe UI"/>
                        </a:defRPr>
                      </a:lvl1pPr>
                      <a:lvl2pPr marL="457200" algn="l" defTabSz="457200" rtl="0" eaLnBrk="1" latinLnBrk="0" hangingPunct="1">
                        <a:defRPr sz="1800" b="1" kern="1200">
                          <a:solidFill>
                            <a:schemeClr val="lt1"/>
                          </a:solidFill>
                          <a:latin typeface="Segoe UI"/>
                        </a:defRPr>
                      </a:lvl2pPr>
                      <a:lvl3pPr marL="914400" algn="l" defTabSz="457200" rtl="0" eaLnBrk="1" latinLnBrk="0" hangingPunct="1">
                        <a:defRPr sz="1800" b="1" kern="1200">
                          <a:solidFill>
                            <a:schemeClr val="lt1"/>
                          </a:solidFill>
                          <a:latin typeface="Segoe UI"/>
                        </a:defRPr>
                      </a:lvl3pPr>
                      <a:lvl4pPr marL="1371600" algn="l" defTabSz="457200" rtl="0" eaLnBrk="1" latinLnBrk="0" hangingPunct="1">
                        <a:defRPr sz="1800" b="1" kern="1200">
                          <a:solidFill>
                            <a:schemeClr val="lt1"/>
                          </a:solidFill>
                          <a:latin typeface="Segoe UI"/>
                        </a:defRPr>
                      </a:lvl4pPr>
                      <a:lvl5pPr marL="1828800" algn="l" defTabSz="457200" rtl="0" eaLnBrk="1" latinLnBrk="0" hangingPunct="1">
                        <a:defRPr sz="1800" b="1" kern="1200">
                          <a:solidFill>
                            <a:schemeClr val="lt1"/>
                          </a:solidFill>
                          <a:latin typeface="Segoe UI"/>
                        </a:defRPr>
                      </a:lvl5pPr>
                      <a:lvl6pPr marL="2286000" algn="l" defTabSz="457200" rtl="0" eaLnBrk="1" latinLnBrk="0" hangingPunct="1">
                        <a:defRPr sz="1800" b="1" kern="1200">
                          <a:solidFill>
                            <a:schemeClr val="lt1"/>
                          </a:solidFill>
                          <a:latin typeface="Segoe UI"/>
                        </a:defRPr>
                      </a:lvl6pPr>
                      <a:lvl7pPr marL="2743200" algn="l" defTabSz="457200" rtl="0" eaLnBrk="1" latinLnBrk="0" hangingPunct="1">
                        <a:defRPr sz="1800" b="1" kern="1200">
                          <a:solidFill>
                            <a:schemeClr val="lt1"/>
                          </a:solidFill>
                          <a:latin typeface="Segoe UI"/>
                        </a:defRPr>
                      </a:lvl7pPr>
                      <a:lvl8pPr marL="3200400" algn="l" defTabSz="457200" rtl="0" eaLnBrk="1" latinLnBrk="0" hangingPunct="1">
                        <a:defRPr sz="1800" b="1" kern="1200">
                          <a:solidFill>
                            <a:schemeClr val="lt1"/>
                          </a:solidFill>
                          <a:latin typeface="Segoe UI"/>
                        </a:defRPr>
                      </a:lvl8pPr>
                      <a:lvl9pPr marL="3657600" algn="l" defTabSz="457200" rtl="0" eaLnBrk="1" latinLnBrk="0" hangingPunct="1">
                        <a:defRPr sz="1800" b="1" kern="1200">
                          <a:solidFill>
                            <a:schemeClr val="lt1"/>
                          </a:solidFill>
                          <a:latin typeface="Segoe UI"/>
                        </a:defRPr>
                      </a:lvl9pPr>
                    </a:lstStyle>
                    <a:p>
                      <a:r>
                        <a:rPr lang="en-US" sz="1200" dirty="0"/>
                        <a:t>API</a:t>
                      </a:r>
                    </a:p>
                  </a:txBody>
                  <a:tcPr marL="91427" marR="91427" marT="45713" marB="45713">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560130474"/>
                  </a:ext>
                </a:extLst>
              </a:tr>
              <a:tr h="1024030">
                <a:tc>
                  <a:txBody>
                    <a:bodyPr/>
                    <a:lstStyle>
                      <a:lvl1pPr marL="0" algn="l" defTabSz="457200" rtl="0" eaLnBrk="1" latinLnBrk="0" hangingPunct="1">
                        <a:defRPr sz="1800" kern="1200">
                          <a:solidFill>
                            <a:schemeClr val="dk1"/>
                          </a:solidFill>
                          <a:latin typeface="Segoe UI"/>
                        </a:defRPr>
                      </a:lvl1pPr>
                      <a:lvl2pPr marL="457200" algn="l" defTabSz="457200" rtl="0" eaLnBrk="1" latinLnBrk="0" hangingPunct="1">
                        <a:defRPr sz="1800" kern="1200">
                          <a:solidFill>
                            <a:schemeClr val="dk1"/>
                          </a:solidFill>
                          <a:latin typeface="Segoe UI"/>
                        </a:defRPr>
                      </a:lvl2pPr>
                      <a:lvl3pPr marL="914400" algn="l" defTabSz="457200" rtl="0" eaLnBrk="1" latinLnBrk="0" hangingPunct="1">
                        <a:defRPr sz="1800" kern="1200">
                          <a:solidFill>
                            <a:schemeClr val="dk1"/>
                          </a:solidFill>
                          <a:latin typeface="Segoe UI"/>
                        </a:defRPr>
                      </a:lvl3pPr>
                      <a:lvl4pPr marL="1371600" algn="l" defTabSz="457200" rtl="0" eaLnBrk="1" latinLnBrk="0" hangingPunct="1">
                        <a:defRPr sz="1800" kern="1200">
                          <a:solidFill>
                            <a:schemeClr val="dk1"/>
                          </a:solidFill>
                          <a:latin typeface="Segoe UI"/>
                        </a:defRPr>
                      </a:lvl4pPr>
                      <a:lvl5pPr marL="1828800" algn="l" defTabSz="457200" rtl="0" eaLnBrk="1" latinLnBrk="0" hangingPunct="1">
                        <a:defRPr sz="1800" kern="1200">
                          <a:solidFill>
                            <a:schemeClr val="dk1"/>
                          </a:solidFill>
                          <a:latin typeface="Segoe UI"/>
                        </a:defRPr>
                      </a:lvl5pPr>
                      <a:lvl6pPr marL="2286000" algn="l" defTabSz="457200" rtl="0" eaLnBrk="1" latinLnBrk="0" hangingPunct="1">
                        <a:defRPr sz="1800" kern="1200">
                          <a:solidFill>
                            <a:schemeClr val="dk1"/>
                          </a:solidFill>
                          <a:latin typeface="Segoe UI"/>
                        </a:defRPr>
                      </a:lvl6pPr>
                      <a:lvl7pPr marL="2743200" algn="l" defTabSz="457200" rtl="0" eaLnBrk="1" latinLnBrk="0" hangingPunct="1">
                        <a:defRPr sz="1800" kern="1200">
                          <a:solidFill>
                            <a:schemeClr val="dk1"/>
                          </a:solidFill>
                          <a:latin typeface="Segoe UI"/>
                        </a:defRPr>
                      </a:lvl7pPr>
                      <a:lvl8pPr marL="3200400" algn="l" defTabSz="457200" rtl="0" eaLnBrk="1" latinLnBrk="0" hangingPunct="1">
                        <a:defRPr sz="1800" kern="1200">
                          <a:solidFill>
                            <a:schemeClr val="dk1"/>
                          </a:solidFill>
                          <a:latin typeface="Segoe UI"/>
                        </a:defRPr>
                      </a:lvl8pPr>
                      <a:lvl9pPr marL="3657600" algn="l" defTabSz="457200" rtl="0" eaLnBrk="1" latinLnBrk="0" hangingPunct="1">
                        <a:defRPr sz="1800" kern="1200">
                          <a:solidFill>
                            <a:schemeClr val="dk1"/>
                          </a:solidFill>
                          <a:latin typeface="Segoe UI"/>
                        </a:defRPr>
                      </a:lvl9pPr>
                    </a:lstStyle>
                    <a:p>
                      <a:r>
                        <a:rPr lang="en-US" sz="1200" dirty="0">
                          <a:hlinkClick r:id="rId5"/>
                        </a:rPr>
                        <a:t>Log Search API</a:t>
                      </a:r>
                      <a:endParaRPr lang="en-US" sz="1200" dirty="0"/>
                    </a:p>
                    <a:p>
                      <a:pPr marL="171450" indent="-171450">
                        <a:buFont typeface="Arial" panose="020B0604020202020204" pitchFamily="34" charset="0"/>
                        <a:buChar char="•"/>
                      </a:pPr>
                      <a:r>
                        <a:rPr lang="en-US" sz="1200" dirty="0"/>
                        <a:t>Create, manage and</a:t>
                      </a:r>
                      <a:r>
                        <a:rPr lang="en-US" sz="1200" baseline="0" dirty="0"/>
                        <a:t> run searches</a:t>
                      </a:r>
                      <a:endParaRPr lang="en-US" sz="1200" dirty="0"/>
                    </a:p>
                    <a:p>
                      <a:endParaRPr lang="en-US" sz="1200" dirty="0"/>
                    </a:p>
                    <a:p>
                      <a:r>
                        <a:rPr lang="en-US" sz="1200" dirty="0">
                          <a:hlinkClick r:id="rId6"/>
                        </a:rPr>
                        <a:t>Alert API</a:t>
                      </a:r>
                      <a:endParaRPr lang="en-US" sz="1200" dirty="0"/>
                    </a:p>
                    <a:p>
                      <a:pPr marL="171450" indent="-171450">
                        <a:buFont typeface="Arial" panose="020B0604020202020204" pitchFamily="34" charset="0"/>
                        <a:buChar char="•"/>
                      </a:pPr>
                      <a:r>
                        <a:rPr lang="en-US" sz="1200" dirty="0"/>
                        <a:t>Create</a:t>
                      </a:r>
                      <a:r>
                        <a:rPr lang="en-US" sz="1200" baseline="0" dirty="0"/>
                        <a:t> and manage alerts</a:t>
                      </a:r>
                      <a:endParaRPr lang="en-US" sz="1200" dirty="0"/>
                    </a:p>
                  </a:txBody>
                  <a:tcPr marL="91427" marR="91427" marT="45713" marB="45713">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467956909"/>
                  </a:ext>
                </a:extLst>
              </a:tr>
              <a:tr h="277947">
                <a:tc>
                  <a:txBody>
                    <a:bodyPr/>
                    <a:lstStyle>
                      <a:lvl1pPr marL="0" algn="l" defTabSz="457200" rtl="0" eaLnBrk="1" latinLnBrk="0" hangingPunct="1">
                        <a:defRPr sz="1800" b="1" kern="1200">
                          <a:solidFill>
                            <a:schemeClr val="lt1"/>
                          </a:solidFill>
                          <a:latin typeface="Segoe UI"/>
                        </a:defRPr>
                      </a:lvl1pPr>
                      <a:lvl2pPr marL="457200" algn="l" defTabSz="457200" rtl="0" eaLnBrk="1" latinLnBrk="0" hangingPunct="1">
                        <a:defRPr sz="1800" b="1" kern="1200">
                          <a:solidFill>
                            <a:schemeClr val="lt1"/>
                          </a:solidFill>
                          <a:latin typeface="Segoe UI"/>
                        </a:defRPr>
                      </a:lvl2pPr>
                      <a:lvl3pPr marL="914400" algn="l" defTabSz="457200" rtl="0" eaLnBrk="1" latinLnBrk="0" hangingPunct="1">
                        <a:defRPr sz="1800" b="1" kern="1200">
                          <a:solidFill>
                            <a:schemeClr val="lt1"/>
                          </a:solidFill>
                          <a:latin typeface="Segoe UI"/>
                        </a:defRPr>
                      </a:lvl3pPr>
                      <a:lvl4pPr marL="1371600" algn="l" defTabSz="457200" rtl="0" eaLnBrk="1" latinLnBrk="0" hangingPunct="1">
                        <a:defRPr sz="1800" b="1" kern="1200">
                          <a:solidFill>
                            <a:schemeClr val="lt1"/>
                          </a:solidFill>
                          <a:latin typeface="Segoe UI"/>
                        </a:defRPr>
                      </a:lvl4pPr>
                      <a:lvl5pPr marL="1828800" algn="l" defTabSz="457200" rtl="0" eaLnBrk="1" latinLnBrk="0" hangingPunct="1">
                        <a:defRPr sz="1800" b="1" kern="1200">
                          <a:solidFill>
                            <a:schemeClr val="lt1"/>
                          </a:solidFill>
                          <a:latin typeface="Segoe UI"/>
                        </a:defRPr>
                      </a:lvl5pPr>
                      <a:lvl6pPr marL="2286000" algn="l" defTabSz="457200" rtl="0" eaLnBrk="1" latinLnBrk="0" hangingPunct="1">
                        <a:defRPr sz="1800" b="1" kern="1200">
                          <a:solidFill>
                            <a:schemeClr val="lt1"/>
                          </a:solidFill>
                          <a:latin typeface="Segoe UI"/>
                        </a:defRPr>
                      </a:lvl6pPr>
                      <a:lvl7pPr marL="2743200" algn="l" defTabSz="457200" rtl="0" eaLnBrk="1" latinLnBrk="0" hangingPunct="1">
                        <a:defRPr sz="1800" b="1" kern="1200">
                          <a:solidFill>
                            <a:schemeClr val="lt1"/>
                          </a:solidFill>
                          <a:latin typeface="Segoe UI"/>
                        </a:defRPr>
                      </a:lvl7pPr>
                      <a:lvl8pPr marL="3200400" algn="l" defTabSz="457200" rtl="0" eaLnBrk="1" latinLnBrk="0" hangingPunct="1">
                        <a:defRPr sz="1800" b="1" kern="1200">
                          <a:solidFill>
                            <a:schemeClr val="lt1"/>
                          </a:solidFill>
                          <a:latin typeface="Segoe UI"/>
                        </a:defRPr>
                      </a:lvl8pPr>
                      <a:lvl9pPr marL="3657600" algn="l" defTabSz="457200" rtl="0" eaLnBrk="1" latinLnBrk="0" hangingPunct="1">
                        <a:defRPr sz="1800" b="1" kern="1200">
                          <a:solidFill>
                            <a:schemeClr val="lt1"/>
                          </a:solidFill>
                          <a:latin typeface="Segoe UI"/>
                        </a:defRPr>
                      </a:lvl9pPr>
                    </a:lstStyle>
                    <a:p>
                      <a:r>
                        <a:rPr lang="en-US" sz="1200" dirty="0"/>
                        <a:t>Powershell</a:t>
                      </a:r>
                    </a:p>
                  </a:txBody>
                  <a:tcPr marL="91427" marR="91427" marT="45713" marB="45713">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38100" cmpd="sng">
                      <a:solidFill>
                        <a:srgbClr val="FFFFFF"/>
                      </a:solidFill>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40658234"/>
                  </a:ext>
                </a:extLst>
              </a:tr>
              <a:tr h="2516195">
                <a:tc>
                  <a:txBody>
                    <a:bodyPr/>
                    <a:lstStyle>
                      <a:lvl1pPr marL="0" algn="l" defTabSz="457200" rtl="0" eaLnBrk="1" latinLnBrk="0" hangingPunct="1">
                        <a:defRPr sz="1800" kern="1200">
                          <a:solidFill>
                            <a:schemeClr val="dk1"/>
                          </a:solidFill>
                          <a:latin typeface="Segoe UI"/>
                        </a:defRPr>
                      </a:lvl1pPr>
                      <a:lvl2pPr marL="457200" algn="l" defTabSz="457200" rtl="0" eaLnBrk="1" latinLnBrk="0" hangingPunct="1">
                        <a:defRPr sz="1800" kern="1200">
                          <a:solidFill>
                            <a:schemeClr val="dk1"/>
                          </a:solidFill>
                          <a:latin typeface="Segoe UI"/>
                        </a:defRPr>
                      </a:lvl2pPr>
                      <a:lvl3pPr marL="914400" algn="l" defTabSz="457200" rtl="0" eaLnBrk="1" latinLnBrk="0" hangingPunct="1">
                        <a:defRPr sz="1800" kern="1200">
                          <a:solidFill>
                            <a:schemeClr val="dk1"/>
                          </a:solidFill>
                          <a:latin typeface="Segoe UI"/>
                        </a:defRPr>
                      </a:lvl3pPr>
                      <a:lvl4pPr marL="1371600" algn="l" defTabSz="457200" rtl="0" eaLnBrk="1" latinLnBrk="0" hangingPunct="1">
                        <a:defRPr sz="1800" kern="1200">
                          <a:solidFill>
                            <a:schemeClr val="dk1"/>
                          </a:solidFill>
                          <a:latin typeface="Segoe UI"/>
                        </a:defRPr>
                      </a:lvl4pPr>
                      <a:lvl5pPr marL="1828800" algn="l" defTabSz="457200" rtl="0" eaLnBrk="1" latinLnBrk="0" hangingPunct="1">
                        <a:defRPr sz="1800" kern="1200">
                          <a:solidFill>
                            <a:schemeClr val="dk1"/>
                          </a:solidFill>
                          <a:latin typeface="Segoe UI"/>
                        </a:defRPr>
                      </a:lvl5pPr>
                      <a:lvl6pPr marL="2286000" algn="l" defTabSz="457200" rtl="0" eaLnBrk="1" latinLnBrk="0" hangingPunct="1">
                        <a:defRPr sz="1800" kern="1200">
                          <a:solidFill>
                            <a:schemeClr val="dk1"/>
                          </a:solidFill>
                          <a:latin typeface="Segoe UI"/>
                        </a:defRPr>
                      </a:lvl6pPr>
                      <a:lvl7pPr marL="2743200" algn="l" defTabSz="457200" rtl="0" eaLnBrk="1" latinLnBrk="0" hangingPunct="1">
                        <a:defRPr sz="1800" kern="1200">
                          <a:solidFill>
                            <a:schemeClr val="dk1"/>
                          </a:solidFill>
                          <a:latin typeface="Segoe UI"/>
                        </a:defRPr>
                      </a:lvl7pPr>
                      <a:lvl8pPr marL="3200400" algn="l" defTabSz="457200" rtl="0" eaLnBrk="1" latinLnBrk="0" hangingPunct="1">
                        <a:defRPr sz="1800" kern="1200">
                          <a:solidFill>
                            <a:schemeClr val="dk1"/>
                          </a:solidFill>
                          <a:latin typeface="Segoe UI"/>
                        </a:defRPr>
                      </a:lvl8pPr>
                      <a:lvl9pPr marL="3657600" algn="l" defTabSz="457200" rtl="0" eaLnBrk="1" latinLnBrk="0" hangingPunct="1">
                        <a:defRPr sz="1800" kern="1200">
                          <a:solidFill>
                            <a:schemeClr val="dk1"/>
                          </a:solidFill>
                          <a:latin typeface="Segoe UI"/>
                        </a:defRPr>
                      </a:lvl9pPr>
                    </a:lstStyle>
                    <a:p>
                      <a:r>
                        <a:rPr lang="en-US" sz="1200" dirty="0">
                          <a:hlinkClick r:id="rId7"/>
                        </a:rPr>
                        <a:t>Log Analytics cmdlets</a:t>
                      </a:r>
                      <a:endParaRPr lang="en-US" sz="1200" dirty="0"/>
                    </a:p>
                    <a:p>
                      <a:endParaRPr lang="en-US" sz="1200" dirty="0"/>
                    </a:p>
                    <a:p>
                      <a:r>
                        <a:rPr lang="en-US" sz="1200" dirty="0">
                          <a:solidFill>
                            <a:srgbClr val="002050"/>
                          </a:solidFill>
                        </a:rPr>
                        <a:t>Nouns</a:t>
                      </a:r>
                    </a:p>
                    <a:p>
                      <a:pPr marL="285750" indent="-285750">
                        <a:buFont typeface="Arial" panose="020B0604020202020204" pitchFamily="34" charset="0"/>
                        <a:buChar char="•"/>
                      </a:pPr>
                      <a:r>
                        <a:rPr lang="en-US" sz="1200" dirty="0" err="1">
                          <a:solidFill>
                            <a:srgbClr val="002050"/>
                          </a:solidFill>
                        </a:rPr>
                        <a:t>ComputerGroup</a:t>
                      </a:r>
                      <a:endParaRPr lang="en-US" sz="1200" dirty="0">
                        <a:solidFill>
                          <a:srgbClr val="002050"/>
                        </a:solidFill>
                      </a:endParaRPr>
                    </a:p>
                    <a:p>
                      <a:pPr marL="285750" indent="-285750">
                        <a:buFont typeface="Arial" panose="020B0604020202020204" pitchFamily="34" charset="0"/>
                        <a:buChar char="•"/>
                      </a:pPr>
                      <a:r>
                        <a:rPr lang="en-US" sz="1200" dirty="0" err="1">
                          <a:solidFill>
                            <a:srgbClr val="002050"/>
                          </a:solidFill>
                        </a:rPr>
                        <a:t>IntelligencePacks</a:t>
                      </a:r>
                      <a:r>
                        <a:rPr lang="en-US" sz="1200" baseline="0" dirty="0">
                          <a:solidFill>
                            <a:srgbClr val="002050"/>
                          </a:solidFill>
                        </a:rPr>
                        <a:t>  (solutions)</a:t>
                      </a:r>
                    </a:p>
                    <a:p>
                      <a:pPr marL="285750" indent="-285750">
                        <a:buFont typeface="Arial" panose="020B0604020202020204" pitchFamily="34" charset="0"/>
                        <a:buChar char="•"/>
                      </a:pPr>
                      <a:r>
                        <a:rPr lang="en-US" sz="1200" baseline="0" dirty="0" err="1">
                          <a:solidFill>
                            <a:srgbClr val="002050"/>
                          </a:solidFill>
                        </a:rPr>
                        <a:t>LinkTargets</a:t>
                      </a:r>
                      <a:endParaRPr lang="en-US" sz="1200" baseline="0" dirty="0">
                        <a:solidFill>
                          <a:srgbClr val="002050"/>
                        </a:solidFill>
                      </a:endParaRPr>
                    </a:p>
                    <a:p>
                      <a:pPr marL="285750" indent="-285750">
                        <a:buFont typeface="Arial" panose="020B0604020202020204" pitchFamily="34" charset="0"/>
                        <a:buChar char="•"/>
                      </a:pPr>
                      <a:r>
                        <a:rPr lang="en-US" sz="1200" baseline="0" dirty="0" err="1">
                          <a:solidFill>
                            <a:srgbClr val="002050"/>
                          </a:solidFill>
                        </a:rPr>
                        <a:t>SavedSearch</a:t>
                      </a:r>
                      <a:endParaRPr lang="en-US" sz="1200" baseline="0" dirty="0">
                        <a:solidFill>
                          <a:srgbClr val="002050"/>
                        </a:solidFill>
                      </a:endParaRPr>
                    </a:p>
                    <a:p>
                      <a:pPr marL="285750" indent="-285750">
                        <a:buFont typeface="Arial" panose="020B0604020202020204" pitchFamily="34" charset="0"/>
                        <a:buChar char="•"/>
                      </a:pPr>
                      <a:r>
                        <a:rPr lang="en-US" sz="1200" baseline="0" dirty="0" err="1">
                          <a:solidFill>
                            <a:srgbClr val="002050"/>
                          </a:solidFill>
                        </a:rPr>
                        <a:t>SavedSearchResults</a:t>
                      </a:r>
                      <a:endParaRPr lang="en-US" sz="1200" baseline="0" dirty="0">
                        <a:solidFill>
                          <a:srgbClr val="002050"/>
                        </a:solidFill>
                      </a:endParaRPr>
                    </a:p>
                    <a:p>
                      <a:pPr marL="285750" indent="-285750">
                        <a:buFont typeface="Arial" panose="020B0604020202020204" pitchFamily="34" charset="0"/>
                        <a:buChar char="•"/>
                      </a:pPr>
                      <a:r>
                        <a:rPr lang="en-US" sz="1200" baseline="0" dirty="0" err="1">
                          <a:solidFill>
                            <a:srgbClr val="002050"/>
                          </a:solidFill>
                        </a:rPr>
                        <a:t>StorageInsights</a:t>
                      </a:r>
                      <a:endParaRPr lang="en-US" sz="1200" baseline="0" dirty="0">
                        <a:solidFill>
                          <a:srgbClr val="002050"/>
                        </a:solidFill>
                      </a:endParaRPr>
                    </a:p>
                    <a:p>
                      <a:pPr marL="285750" indent="-285750">
                        <a:buFont typeface="Arial" panose="020B0604020202020204" pitchFamily="34" charset="0"/>
                        <a:buChar char="•"/>
                      </a:pPr>
                      <a:r>
                        <a:rPr lang="en-US" sz="1200" baseline="0" dirty="0">
                          <a:solidFill>
                            <a:srgbClr val="002050"/>
                          </a:solidFill>
                        </a:rPr>
                        <a:t>Workspace</a:t>
                      </a:r>
                    </a:p>
                    <a:p>
                      <a:pPr marL="285750" indent="-285750">
                        <a:buFont typeface="Arial" panose="020B0604020202020204" pitchFamily="34" charset="0"/>
                        <a:buChar char="•"/>
                      </a:pPr>
                      <a:r>
                        <a:rPr lang="en-US" sz="1200" baseline="0" dirty="0" err="1">
                          <a:solidFill>
                            <a:srgbClr val="002050"/>
                          </a:solidFill>
                        </a:rPr>
                        <a:t>WorkspaceManagementGroups</a:t>
                      </a:r>
                      <a:endParaRPr lang="en-US" sz="1200" baseline="0" dirty="0">
                        <a:solidFill>
                          <a:srgbClr val="002050"/>
                        </a:solidFill>
                      </a:endParaRPr>
                    </a:p>
                    <a:p>
                      <a:pPr marL="285750" indent="-285750">
                        <a:buFont typeface="Arial" panose="020B0604020202020204" pitchFamily="34" charset="0"/>
                        <a:buChar char="•"/>
                      </a:pPr>
                      <a:r>
                        <a:rPr lang="en-US" sz="1200" baseline="0" dirty="0" err="1">
                          <a:solidFill>
                            <a:srgbClr val="002050"/>
                          </a:solidFill>
                        </a:rPr>
                        <a:t>WorkspaceSharedKeys</a:t>
                      </a:r>
                      <a:endParaRPr lang="en-US" sz="1200" baseline="0" dirty="0">
                        <a:solidFill>
                          <a:srgbClr val="002050"/>
                        </a:solidFill>
                      </a:endParaRPr>
                    </a:p>
                    <a:p>
                      <a:pPr marL="285750" indent="-285750">
                        <a:buFont typeface="Arial" panose="020B0604020202020204" pitchFamily="34" charset="0"/>
                        <a:buChar char="•"/>
                      </a:pPr>
                      <a:r>
                        <a:rPr lang="en-US" sz="1200" baseline="0" dirty="0" err="1">
                          <a:solidFill>
                            <a:srgbClr val="002050"/>
                          </a:solidFill>
                        </a:rPr>
                        <a:t>WorkspaceUsage</a:t>
                      </a:r>
                      <a:endParaRPr lang="en-US" sz="1200" dirty="0"/>
                    </a:p>
                  </a:txBody>
                  <a:tcPr marL="91427" marR="91427" marT="45713" marB="45713">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368699887"/>
                  </a:ext>
                </a:extLst>
              </a:tr>
            </a:tbl>
          </a:graphicData>
        </a:graphic>
      </p:graphicFrame>
      <p:sp>
        <p:nvSpPr>
          <p:cNvPr id="60" name="Rectangle 59"/>
          <p:cNvSpPr/>
          <p:nvPr/>
        </p:nvSpPr>
        <p:spPr>
          <a:xfrm>
            <a:off x="3861922" y="2190111"/>
            <a:ext cx="8323533" cy="286306"/>
          </a:xfrm>
          <a:prstGeom prst="rect">
            <a:avLst/>
          </a:prstGeom>
        </p:spPr>
        <p:txBody>
          <a:bodyPr wrap="square">
            <a:spAutoFit/>
          </a:bodyPr>
          <a:lstStyle/>
          <a:p>
            <a:pPr defTabSz="932597"/>
            <a:r>
              <a:rPr lang="en-US" sz="1224" dirty="0">
                <a:solidFill>
                  <a:srgbClr val="000000">
                    <a:lumMod val="65000"/>
                    <a:lumOff val="35000"/>
                  </a:srgbClr>
                </a:solidFill>
                <a:latin typeface="Segoe UI" panose="020B0502040204020203" pitchFamily="34" charset="0"/>
                <a:cs typeface="Segoe UI" panose="020B0502040204020203" pitchFamily="34" charset="0"/>
              </a:rPr>
              <a:t>Leverage REST collection API to ingest custom data to Operations Management Suite</a:t>
            </a:r>
          </a:p>
        </p:txBody>
      </p:sp>
    </p:spTree>
    <p:extLst>
      <p:ext uri="{BB962C8B-B14F-4D97-AF65-F5344CB8AC3E}">
        <p14:creationId xmlns:p14="http://schemas.microsoft.com/office/powerpoint/2010/main" val="344103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188" r="15237"/>
          <a:stretch/>
        </p:blipFill>
        <p:spPr>
          <a:xfrm>
            <a:off x="881" y="-1"/>
            <a:ext cx="3410992" cy="6994525"/>
          </a:xfrm>
          <a:prstGeom prst="rect">
            <a:avLst/>
          </a:prstGeom>
        </p:spPr>
      </p:pic>
      <p:sp>
        <p:nvSpPr>
          <p:cNvPr id="3" name="Rectangle 2"/>
          <p:cNvSpPr/>
          <p:nvPr/>
        </p:nvSpPr>
        <p:spPr bwMode="auto">
          <a:xfrm>
            <a:off x="881" y="1984"/>
            <a:ext cx="3410992" cy="6992541"/>
          </a:xfrm>
          <a:prstGeom prst="rect">
            <a:avLst/>
          </a:prstGeom>
          <a:solidFill>
            <a:srgbClr val="0070C0">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14" eaLnBrk="0" fontAlgn="base" hangingPunct="0">
              <a:lnSpc>
                <a:spcPct val="90000"/>
              </a:lnSpc>
              <a:spcBef>
                <a:spcPct val="0"/>
              </a:spcBef>
              <a:spcAft>
                <a:spcPts val="600"/>
              </a:spcAft>
              <a:defRPr/>
            </a:pPr>
            <a:endParaRPr lang="en-US" sz="2448" dirty="0">
              <a:solidFill>
                <a:srgbClr val="FFFFFF"/>
              </a:solidFill>
              <a:latin typeface="Segoe UI Light"/>
              <a:ea typeface="MS PGothic" panose="020B0600070205080204" pitchFamily="34" charset="-128"/>
            </a:endParaRPr>
          </a:p>
        </p:txBody>
      </p:sp>
      <p:grpSp>
        <p:nvGrpSpPr>
          <p:cNvPr id="5" name="Group 4"/>
          <p:cNvGrpSpPr/>
          <p:nvPr/>
        </p:nvGrpSpPr>
        <p:grpSpPr>
          <a:xfrm flipH="1">
            <a:off x="3101949" y="988"/>
            <a:ext cx="619849" cy="6994527"/>
            <a:chOff x="5285978" y="-2"/>
            <a:chExt cx="607750" cy="6858002"/>
          </a:xfrm>
        </p:grpSpPr>
        <p:sp>
          <p:nvSpPr>
            <p:cNvPr id="6" name="Rectangle 5"/>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7" name="TextBox 16"/>
          <p:cNvSpPr txBox="1"/>
          <p:nvPr/>
        </p:nvSpPr>
        <p:spPr>
          <a:xfrm>
            <a:off x="4055083" y="1162551"/>
            <a:ext cx="7273042" cy="1466342"/>
          </a:xfrm>
          <a:prstGeom prst="rect">
            <a:avLst/>
          </a:prstGeom>
          <a:noFill/>
        </p:spPr>
        <p:txBody>
          <a:bodyPr wrap="square" lIns="182828" tIns="146262" rIns="182828" bIns="146262" rtlCol="0">
            <a:spAutoFit/>
          </a:bodyPr>
          <a:lstStyle/>
          <a:p>
            <a:pPr defTabSz="932014" eaLnBrk="0" fontAlgn="base" hangingPunct="0">
              <a:lnSpc>
                <a:spcPct val="90000"/>
              </a:lnSpc>
              <a:spcBef>
                <a:spcPct val="0"/>
              </a:spcBef>
              <a:spcAft>
                <a:spcPts val="600"/>
              </a:spcAft>
              <a:defRPr/>
            </a:pPr>
            <a:r>
              <a:rPr lang="en-US" sz="3672" dirty="0">
                <a:solidFill>
                  <a:srgbClr val="0092FF"/>
                </a:solidFill>
                <a:latin typeface="Segoe UI Light"/>
                <a:ea typeface="MS PGothic" panose="020B0600070205080204" pitchFamily="34" charset="-128"/>
              </a:rPr>
              <a:t>View designer</a:t>
            </a:r>
          </a:p>
          <a:p>
            <a:pPr defTabSz="932014" eaLnBrk="0" fontAlgn="base" hangingPunct="0">
              <a:lnSpc>
                <a:spcPct val="90000"/>
              </a:lnSpc>
              <a:spcBef>
                <a:spcPct val="0"/>
              </a:spcBef>
              <a:spcAft>
                <a:spcPts val="600"/>
              </a:spcAft>
              <a:defRPr/>
            </a:pPr>
            <a:r>
              <a:rPr lang="en-US" sz="1836" dirty="0">
                <a:solidFill>
                  <a:srgbClr val="000000">
                    <a:lumMod val="65000"/>
                    <a:lumOff val="35000"/>
                  </a:srgbClr>
                </a:solidFill>
                <a:latin typeface="Segoe UI Light"/>
                <a:ea typeface="MS PGothic" panose="020B0600070205080204" pitchFamily="34" charset="-128"/>
              </a:rPr>
              <a:t>Create visual tiles based on searches</a:t>
            </a:r>
          </a:p>
          <a:p>
            <a:pPr defTabSz="932014" eaLnBrk="0" fontAlgn="base" hangingPunct="0">
              <a:lnSpc>
                <a:spcPct val="90000"/>
              </a:lnSpc>
              <a:spcBef>
                <a:spcPct val="0"/>
              </a:spcBef>
              <a:spcAft>
                <a:spcPts val="600"/>
              </a:spcAft>
              <a:defRPr/>
            </a:pPr>
            <a:r>
              <a:rPr lang="en-US" sz="1836" dirty="0">
                <a:solidFill>
                  <a:srgbClr val="000000">
                    <a:lumMod val="65000"/>
                    <a:lumOff val="35000"/>
                  </a:srgbClr>
                </a:solidFill>
                <a:latin typeface="Segoe UI Light"/>
                <a:ea typeface="MS PGothic" panose="020B0600070205080204" pitchFamily="34" charset="-128"/>
              </a:rPr>
              <a:t>Assemble tiles on a dashboard</a:t>
            </a:r>
          </a:p>
        </p:txBody>
      </p:sp>
      <p:grpSp>
        <p:nvGrpSpPr>
          <p:cNvPr id="18" name="Group 17"/>
          <p:cNvGrpSpPr/>
          <p:nvPr/>
        </p:nvGrpSpPr>
        <p:grpSpPr>
          <a:xfrm>
            <a:off x="4085798" y="447353"/>
            <a:ext cx="7837289" cy="145616"/>
            <a:chOff x="4024234" y="438622"/>
            <a:chExt cx="7684314" cy="142774"/>
          </a:xfrm>
        </p:grpSpPr>
        <p:cxnSp>
          <p:nvCxnSpPr>
            <p:cNvPr id="19" name="Straight Connector 18"/>
            <p:cNvCxnSpPr/>
            <p:nvPr/>
          </p:nvCxnSpPr>
          <p:spPr>
            <a:xfrm>
              <a:off x="4024234" y="441797"/>
              <a:ext cx="7680855" cy="0"/>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024234" y="438622"/>
              <a:ext cx="3459" cy="142774"/>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1705089" y="438622"/>
              <a:ext cx="3459" cy="142774"/>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grpSp>
      <p:sp>
        <p:nvSpPr>
          <p:cNvPr id="22" name="Title 17"/>
          <p:cNvSpPr txBox="1">
            <a:spLocks/>
          </p:cNvSpPr>
          <p:nvPr/>
        </p:nvSpPr>
        <p:spPr bwMode="auto">
          <a:xfrm>
            <a:off x="4049251"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COLLECT AND INDEX DATA</a:t>
            </a:r>
          </a:p>
        </p:txBody>
      </p:sp>
      <p:sp>
        <p:nvSpPr>
          <p:cNvPr id="23" name="Title 17"/>
          <p:cNvSpPr txBox="1">
            <a:spLocks/>
          </p:cNvSpPr>
          <p:nvPr/>
        </p:nvSpPr>
        <p:spPr bwMode="auto">
          <a:xfrm>
            <a:off x="5750896"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SEARCH AND INVESTIGATE</a:t>
            </a:r>
          </a:p>
        </p:txBody>
      </p:sp>
      <p:sp>
        <p:nvSpPr>
          <p:cNvPr id="24" name="Title 17"/>
          <p:cNvSpPr txBox="1">
            <a:spLocks/>
          </p:cNvSpPr>
          <p:nvPr/>
        </p:nvSpPr>
        <p:spPr bwMode="auto">
          <a:xfrm>
            <a:off x="7452541" y="483903"/>
            <a:ext cx="154527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CORRELATE AND ANALYZE</a:t>
            </a:r>
          </a:p>
        </p:txBody>
      </p:sp>
      <p:sp>
        <p:nvSpPr>
          <p:cNvPr id="25" name="Title 17"/>
          <p:cNvSpPr txBox="1">
            <a:spLocks/>
          </p:cNvSpPr>
          <p:nvPr/>
        </p:nvSpPr>
        <p:spPr bwMode="auto">
          <a:xfrm>
            <a:off x="9096506" y="483903"/>
            <a:ext cx="143940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VISUALIZE AND REPORT</a:t>
            </a:r>
          </a:p>
        </p:txBody>
      </p:sp>
      <p:sp>
        <p:nvSpPr>
          <p:cNvPr id="26" name="Title 17"/>
          <p:cNvSpPr txBox="1">
            <a:spLocks/>
          </p:cNvSpPr>
          <p:nvPr/>
        </p:nvSpPr>
        <p:spPr bwMode="auto">
          <a:xfrm>
            <a:off x="10634602" y="479738"/>
            <a:ext cx="1304387" cy="23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MONITOR AND ALERT</a:t>
            </a:r>
          </a:p>
        </p:txBody>
      </p:sp>
      <p:sp>
        <p:nvSpPr>
          <p:cNvPr id="27" name="Title 17"/>
          <p:cNvSpPr txBox="1">
            <a:spLocks/>
          </p:cNvSpPr>
          <p:nvPr/>
        </p:nvSpPr>
        <p:spPr bwMode="auto">
          <a:xfrm>
            <a:off x="4049251" y="211718"/>
            <a:ext cx="1297858" cy="2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UNIFIED EXPERIENCE</a:t>
            </a:r>
          </a:p>
        </p:txBody>
      </p:sp>
      <p:grpSp>
        <p:nvGrpSpPr>
          <p:cNvPr id="32" name="Group 31"/>
          <p:cNvGrpSpPr/>
          <p:nvPr/>
        </p:nvGrpSpPr>
        <p:grpSpPr>
          <a:xfrm>
            <a:off x="655976" y="2957788"/>
            <a:ext cx="2083079" cy="1757556"/>
            <a:chOff x="-3678779" y="1750049"/>
            <a:chExt cx="8007083" cy="6755816"/>
          </a:xfrm>
        </p:grpSpPr>
        <p:pic>
          <p:nvPicPr>
            <p:cNvPr id="33" name="Picture 32"/>
            <p:cNvPicPr>
              <a:picLocks noChangeAspect="1"/>
            </p:cNvPicPr>
            <p:nvPr/>
          </p:nvPicPr>
          <p:blipFill>
            <a:blip r:embed="rId4"/>
            <a:stretch>
              <a:fillRect/>
            </a:stretch>
          </p:blipFill>
          <p:spPr>
            <a:xfrm>
              <a:off x="-3678779" y="1750049"/>
              <a:ext cx="6851251" cy="5872501"/>
            </a:xfrm>
            <a:prstGeom prst="rect">
              <a:avLst/>
            </a:prstGeom>
          </p:spPr>
        </p:pic>
        <p:grpSp>
          <p:nvGrpSpPr>
            <p:cNvPr id="34" name="Group 33"/>
            <p:cNvGrpSpPr/>
            <p:nvPr/>
          </p:nvGrpSpPr>
          <p:grpSpPr>
            <a:xfrm>
              <a:off x="-542945" y="3668364"/>
              <a:ext cx="4871249" cy="4837501"/>
              <a:chOff x="-831824" y="3390899"/>
              <a:chExt cx="4871249" cy="4837501"/>
            </a:xfrm>
          </p:grpSpPr>
          <p:sp>
            <p:nvSpPr>
              <p:cNvPr id="35" name="Oval 5"/>
              <p:cNvSpPr>
                <a:spLocks noChangeArrowheads="1"/>
              </p:cNvSpPr>
              <p:nvPr/>
            </p:nvSpPr>
            <p:spPr bwMode="auto">
              <a:xfrm>
                <a:off x="-776288" y="3494088"/>
                <a:ext cx="3746501" cy="3746500"/>
              </a:xfrm>
              <a:prstGeom prst="ellipse">
                <a:avLst/>
              </a:prstGeom>
              <a:solidFill>
                <a:srgbClr val="FFFFFF">
                  <a:alpha val="50196"/>
                </a:srgbClr>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pic>
            <p:nvPicPr>
              <p:cNvPr id="36" name="Picture 35"/>
              <p:cNvPicPr>
                <a:picLocks noChangeAspect="1"/>
              </p:cNvPicPr>
              <p:nvPr/>
            </p:nvPicPr>
            <p:blipFill>
              <a:blip r:embed="rId5"/>
              <a:stretch>
                <a:fillRect/>
              </a:stretch>
            </p:blipFill>
            <p:spPr>
              <a:xfrm>
                <a:off x="-831824" y="3390899"/>
                <a:ext cx="4871249" cy="4837501"/>
              </a:xfrm>
              <a:prstGeom prst="rect">
                <a:avLst/>
              </a:prstGeom>
            </p:spPr>
          </p:pic>
        </p:grpSp>
      </p:grpSp>
      <p:pic>
        <p:nvPicPr>
          <p:cNvPr id="1026" name="Picture 2" descr="Screenshot of the View Overview tile.">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9953" y="2530666"/>
            <a:ext cx="6699705" cy="38553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29383" y="6483199"/>
            <a:ext cx="7934201" cy="270285"/>
          </a:xfrm>
          <a:prstGeom prst="rect">
            <a:avLst/>
          </a:prstGeom>
        </p:spPr>
        <p:txBody>
          <a:bodyPr wrap="square">
            <a:spAutoFit/>
          </a:bodyPr>
          <a:lstStyle/>
          <a:p>
            <a:pPr defTabSz="932597"/>
            <a:r>
              <a:rPr lang="en-US" sz="1122" dirty="0">
                <a:solidFill>
                  <a:srgbClr val="000000">
                    <a:lumMod val="65000"/>
                    <a:lumOff val="35000"/>
                  </a:srgbClr>
                </a:solidFill>
                <a:latin typeface="Segoe UI" panose="020B0502040204020203" pitchFamily="34" charset="0"/>
                <a:cs typeface="Segoe UI" panose="020B0502040204020203" pitchFamily="34" charset="0"/>
              </a:rPr>
              <a:t>View Designer editing Overview Tile to show custom service’s front-end custom events and performance data</a:t>
            </a:r>
          </a:p>
        </p:txBody>
      </p:sp>
    </p:spTree>
    <p:extLst>
      <p:ext uri="{BB962C8B-B14F-4D97-AF65-F5344CB8AC3E}">
        <p14:creationId xmlns:p14="http://schemas.microsoft.com/office/powerpoint/2010/main" val="2008991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8188" r="15237"/>
          <a:stretch/>
        </p:blipFill>
        <p:spPr>
          <a:xfrm>
            <a:off x="881" y="-1"/>
            <a:ext cx="3410992" cy="6994525"/>
          </a:xfrm>
          <a:prstGeom prst="rect">
            <a:avLst/>
          </a:prstGeom>
        </p:spPr>
      </p:pic>
      <p:sp>
        <p:nvSpPr>
          <p:cNvPr id="3" name="Rectangle 2"/>
          <p:cNvSpPr/>
          <p:nvPr/>
        </p:nvSpPr>
        <p:spPr bwMode="auto">
          <a:xfrm>
            <a:off x="881" y="1984"/>
            <a:ext cx="3410992" cy="6992541"/>
          </a:xfrm>
          <a:prstGeom prst="rect">
            <a:avLst/>
          </a:prstGeom>
          <a:solidFill>
            <a:srgbClr val="0070C0">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014" eaLnBrk="0" fontAlgn="base" hangingPunct="0">
              <a:lnSpc>
                <a:spcPct val="90000"/>
              </a:lnSpc>
              <a:spcBef>
                <a:spcPct val="0"/>
              </a:spcBef>
              <a:spcAft>
                <a:spcPts val="600"/>
              </a:spcAft>
              <a:defRPr/>
            </a:pPr>
            <a:endParaRPr lang="en-US" sz="2448" dirty="0">
              <a:solidFill>
                <a:srgbClr val="FFFFFF"/>
              </a:solidFill>
              <a:latin typeface="Segoe UI Light"/>
              <a:ea typeface="MS PGothic" panose="020B0600070205080204" pitchFamily="34" charset="-128"/>
            </a:endParaRPr>
          </a:p>
        </p:txBody>
      </p:sp>
      <p:grpSp>
        <p:nvGrpSpPr>
          <p:cNvPr id="5" name="Group 4"/>
          <p:cNvGrpSpPr/>
          <p:nvPr/>
        </p:nvGrpSpPr>
        <p:grpSpPr>
          <a:xfrm flipH="1">
            <a:off x="3101949" y="988"/>
            <a:ext cx="619849" cy="6994527"/>
            <a:chOff x="5285978" y="-2"/>
            <a:chExt cx="607750" cy="6858002"/>
          </a:xfrm>
        </p:grpSpPr>
        <p:sp>
          <p:nvSpPr>
            <p:cNvPr id="6" name="Rectangle 5"/>
            <p:cNvSpPr/>
            <p:nvPr/>
          </p:nvSpPr>
          <p:spPr bwMode="auto">
            <a:xfrm>
              <a:off x="5285978" y="-2"/>
              <a:ext cx="302023" cy="6857999"/>
            </a:xfrm>
            <a:prstGeom prst="rect">
              <a:avLst/>
            </a:prstGeom>
            <a:solidFill>
              <a:schemeClr val="tx1">
                <a:lumMod val="75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5591705" y="1"/>
              <a:ext cx="302023" cy="6857999"/>
            </a:xfrm>
            <a:prstGeom prst="rect">
              <a:avLst/>
            </a:pr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7" name="TextBox 16"/>
          <p:cNvSpPr txBox="1"/>
          <p:nvPr/>
        </p:nvSpPr>
        <p:spPr>
          <a:xfrm>
            <a:off x="4055083" y="1162551"/>
            <a:ext cx="7273042" cy="1466342"/>
          </a:xfrm>
          <a:prstGeom prst="rect">
            <a:avLst/>
          </a:prstGeom>
          <a:noFill/>
        </p:spPr>
        <p:txBody>
          <a:bodyPr wrap="square" lIns="182828" tIns="146262" rIns="182828" bIns="146262" rtlCol="0">
            <a:spAutoFit/>
          </a:bodyPr>
          <a:lstStyle/>
          <a:p>
            <a:pPr defTabSz="932014" eaLnBrk="0" fontAlgn="base" hangingPunct="0">
              <a:lnSpc>
                <a:spcPct val="90000"/>
              </a:lnSpc>
              <a:spcBef>
                <a:spcPct val="0"/>
              </a:spcBef>
              <a:spcAft>
                <a:spcPts val="600"/>
              </a:spcAft>
              <a:defRPr/>
            </a:pPr>
            <a:r>
              <a:rPr lang="en-US" sz="3672" dirty="0">
                <a:solidFill>
                  <a:srgbClr val="0092FF"/>
                </a:solidFill>
                <a:latin typeface="Segoe UI Light"/>
                <a:ea typeface="MS PGothic" panose="020B0600070205080204" pitchFamily="34" charset="-128"/>
              </a:rPr>
              <a:t>View designer</a:t>
            </a:r>
          </a:p>
          <a:p>
            <a:pPr defTabSz="932014" eaLnBrk="0" fontAlgn="base" hangingPunct="0">
              <a:lnSpc>
                <a:spcPct val="90000"/>
              </a:lnSpc>
              <a:spcBef>
                <a:spcPct val="0"/>
              </a:spcBef>
              <a:spcAft>
                <a:spcPts val="600"/>
              </a:spcAft>
              <a:defRPr/>
            </a:pPr>
            <a:r>
              <a:rPr lang="en-US" sz="1836" dirty="0">
                <a:solidFill>
                  <a:srgbClr val="000000">
                    <a:lumMod val="65000"/>
                    <a:lumOff val="35000"/>
                  </a:srgbClr>
                </a:solidFill>
                <a:latin typeface="Segoe UI Light"/>
                <a:ea typeface="MS PGothic" panose="020B0600070205080204" pitchFamily="34" charset="-128"/>
              </a:rPr>
              <a:t>Create visual tiles based on searches</a:t>
            </a:r>
          </a:p>
          <a:p>
            <a:pPr defTabSz="932014" eaLnBrk="0" fontAlgn="base" hangingPunct="0">
              <a:lnSpc>
                <a:spcPct val="90000"/>
              </a:lnSpc>
              <a:spcBef>
                <a:spcPct val="0"/>
              </a:spcBef>
              <a:spcAft>
                <a:spcPts val="600"/>
              </a:spcAft>
              <a:defRPr/>
            </a:pPr>
            <a:r>
              <a:rPr lang="en-US" sz="1836" dirty="0">
                <a:solidFill>
                  <a:srgbClr val="000000">
                    <a:lumMod val="65000"/>
                    <a:lumOff val="35000"/>
                  </a:srgbClr>
                </a:solidFill>
                <a:latin typeface="Segoe UI Light"/>
                <a:ea typeface="MS PGothic" panose="020B0600070205080204" pitchFamily="34" charset="-128"/>
              </a:rPr>
              <a:t>Assemble tiles on a dashboard</a:t>
            </a:r>
          </a:p>
        </p:txBody>
      </p:sp>
      <p:grpSp>
        <p:nvGrpSpPr>
          <p:cNvPr id="18" name="Group 17"/>
          <p:cNvGrpSpPr/>
          <p:nvPr/>
        </p:nvGrpSpPr>
        <p:grpSpPr>
          <a:xfrm>
            <a:off x="4085798" y="447353"/>
            <a:ext cx="7837289" cy="145616"/>
            <a:chOff x="4024234" y="438622"/>
            <a:chExt cx="7684314" cy="142774"/>
          </a:xfrm>
        </p:grpSpPr>
        <p:cxnSp>
          <p:nvCxnSpPr>
            <p:cNvPr id="19" name="Straight Connector 18"/>
            <p:cNvCxnSpPr/>
            <p:nvPr/>
          </p:nvCxnSpPr>
          <p:spPr>
            <a:xfrm>
              <a:off x="4024234" y="441797"/>
              <a:ext cx="7680855" cy="0"/>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024234" y="438622"/>
              <a:ext cx="3459" cy="142774"/>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1705089" y="438622"/>
              <a:ext cx="3459" cy="142774"/>
            </a:xfrm>
            <a:prstGeom prst="line">
              <a:avLst/>
            </a:prstGeom>
            <a:ln w="12700">
              <a:solidFill>
                <a:srgbClr val="7F7F7F"/>
              </a:solidFill>
            </a:ln>
            <a:effectLst/>
          </p:spPr>
          <p:style>
            <a:lnRef idx="2">
              <a:schemeClr val="accent1"/>
            </a:lnRef>
            <a:fillRef idx="0">
              <a:schemeClr val="accent1"/>
            </a:fillRef>
            <a:effectRef idx="1">
              <a:schemeClr val="accent1"/>
            </a:effectRef>
            <a:fontRef idx="minor">
              <a:schemeClr val="tx1"/>
            </a:fontRef>
          </p:style>
        </p:cxnSp>
      </p:grpSp>
      <p:sp>
        <p:nvSpPr>
          <p:cNvPr id="22" name="Title 17"/>
          <p:cNvSpPr txBox="1">
            <a:spLocks/>
          </p:cNvSpPr>
          <p:nvPr/>
        </p:nvSpPr>
        <p:spPr bwMode="auto">
          <a:xfrm>
            <a:off x="4049251"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COLLECT AND INDEX DATA</a:t>
            </a:r>
          </a:p>
        </p:txBody>
      </p:sp>
      <p:sp>
        <p:nvSpPr>
          <p:cNvPr id="23" name="Title 17"/>
          <p:cNvSpPr txBox="1">
            <a:spLocks/>
          </p:cNvSpPr>
          <p:nvPr/>
        </p:nvSpPr>
        <p:spPr bwMode="auto">
          <a:xfrm>
            <a:off x="5750896" y="483903"/>
            <a:ext cx="1602951"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SEARCH AND INVESTIGATE</a:t>
            </a:r>
          </a:p>
        </p:txBody>
      </p:sp>
      <p:sp>
        <p:nvSpPr>
          <p:cNvPr id="24" name="Title 17"/>
          <p:cNvSpPr txBox="1">
            <a:spLocks/>
          </p:cNvSpPr>
          <p:nvPr/>
        </p:nvSpPr>
        <p:spPr bwMode="auto">
          <a:xfrm>
            <a:off x="7452541" y="483903"/>
            <a:ext cx="154527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CORRELATE AND ANALYZE</a:t>
            </a:r>
          </a:p>
        </p:txBody>
      </p:sp>
      <p:sp>
        <p:nvSpPr>
          <p:cNvPr id="25" name="Title 17"/>
          <p:cNvSpPr txBox="1">
            <a:spLocks/>
          </p:cNvSpPr>
          <p:nvPr/>
        </p:nvSpPr>
        <p:spPr bwMode="auto">
          <a:xfrm>
            <a:off x="9096506" y="483903"/>
            <a:ext cx="1439400" cy="22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0B97FF"/>
                </a:solidFill>
                <a:latin typeface="Segoe UI" charset="0"/>
                <a:ea typeface="Segoe UI" charset="0"/>
                <a:cs typeface="Segoe UI" charset="0"/>
              </a:rPr>
              <a:t>VISUALIZE AND REPORT</a:t>
            </a:r>
          </a:p>
        </p:txBody>
      </p:sp>
      <p:sp>
        <p:nvSpPr>
          <p:cNvPr id="26" name="Title 17"/>
          <p:cNvSpPr txBox="1">
            <a:spLocks/>
          </p:cNvSpPr>
          <p:nvPr/>
        </p:nvSpPr>
        <p:spPr bwMode="auto">
          <a:xfrm>
            <a:off x="10634602" y="479738"/>
            <a:ext cx="1304387" cy="23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MONITOR AND ALERT</a:t>
            </a:r>
          </a:p>
        </p:txBody>
      </p:sp>
      <p:sp>
        <p:nvSpPr>
          <p:cNvPr id="27" name="Title 17"/>
          <p:cNvSpPr txBox="1">
            <a:spLocks/>
          </p:cNvSpPr>
          <p:nvPr/>
        </p:nvSpPr>
        <p:spPr bwMode="auto">
          <a:xfrm>
            <a:off x="4049251" y="211718"/>
            <a:ext cx="1297858" cy="26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816" b="1" dirty="0">
                <a:solidFill>
                  <a:srgbClr val="7F7F7F"/>
                </a:solidFill>
                <a:latin typeface="Segoe UI" charset="0"/>
                <a:ea typeface="Segoe UI" charset="0"/>
                <a:cs typeface="Segoe UI" charset="0"/>
              </a:rPr>
              <a:t>UNIFIED EXPERIENCE</a:t>
            </a:r>
          </a:p>
        </p:txBody>
      </p:sp>
      <p:grpSp>
        <p:nvGrpSpPr>
          <p:cNvPr id="32" name="Group 31"/>
          <p:cNvGrpSpPr/>
          <p:nvPr/>
        </p:nvGrpSpPr>
        <p:grpSpPr>
          <a:xfrm>
            <a:off x="655976" y="2957788"/>
            <a:ext cx="2083079" cy="1757556"/>
            <a:chOff x="-3678779" y="1750049"/>
            <a:chExt cx="8007083" cy="6755816"/>
          </a:xfrm>
        </p:grpSpPr>
        <p:pic>
          <p:nvPicPr>
            <p:cNvPr id="33" name="Picture 32"/>
            <p:cNvPicPr>
              <a:picLocks noChangeAspect="1"/>
            </p:cNvPicPr>
            <p:nvPr/>
          </p:nvPicPr>
          <p:blipFill>
            <a:blip r:embed="rId4"/>
            <a:stretch>
              <a:fillRect/>
            </a:stretch>
          </p:blipFill>
          <p:spPr>
            <a:xfrm>
              <a:off x="-3678779" y="1750049"/>
              <a:ext cx="6851251" cy="5872501"/>
            </a:xfrm>
            <a:prstGeom prst="rect">
              <a:avLst/>
            </a:prstGeom>
          </p:spPr>
        </p:pic>
        <p:grpSp>
          <p:nvGrpSpPr>
            <p:cNvPr id="34" name="Group 33"/>
            <p:cNvGrpSpPr/>
            <p:nvPr/>
          </p:nvGrpSpPr>
          <p:grpSpPr>
            <a:xfrm>
              <a:off x="-542945" y="3668364"/>
              <a:ext cx="4871249" cy="4837501"/>
              <a:chOff x="-831824" y="3390899"/>
              <a:chExt cx="4871249" cy="4837501"/>
            </a:xfrm>
          </p:grpSpPr>
          <p:sp>
            <p:nvSpPr>
              <p:cNvPr id="35" name="Oval 5"/>
              <p:cNvSpPr>
                <a:spLocks noChangeArrowheads="1"/>
              </p:cNvSpPr>
              <p:nvPr/>
            </p:nvSpPr>
            <p:spPr bwMode="auto">
              <a:xfrm>
                <a:off x="-776288" y="3494088"/>
                <a:ext cx="3746501" cy="3746500"/>
              </a:xfrm>
              <a:prstGeom prst="ellipse">
                <a:avLst/>
              </a:prstGeom>
              <a:solidFill>
                <a:srgbClr val="FFFFFF">
                  <a:alpha val="50196"/>
                </a:srgbClr>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pic>
            <p:nvPicPr>
              <p:cNvPr id="36" name="Picture 35"/>
              <p:cNvPicPr>
                <a:picLocks noChangeAspect="1"/>
              </p:cNvPicPr>
              <p:nvPr/>
            </p:nvPicPr>
            <p:blipFill>
              <a:blip r:embed="rId5"/>
              <a:stretch>
                <a:fillRect/>
              </a:stretch>
            </p:blipFill>
            <p:spPr>
              <a:xfrm>
                <a:off x="-831824" y="3390899"/>
                <a:ext cx="4871249" cy="4837501"/>
              </a:xfrm>
              <a:prstGeom prst="rect">
                <a:avLst/>
              </a:prstGeom>
            </p:spPr>
          </p:pic>
        </p:grpSp>
      </p:grpSp>
      <p:sp>
        <p:nvSpPr>
          <p:cNvPr id="2" name="Rectangle 1"/>
          <p:cNvSpPr/>
          <p:nvPr/>
        </p:nvSpPr>
        <p:spPr>
          <a:xfrm>
            <a:off x="4201046" y="6376338"/>
            <a:ext cx="7934201" cy="446397"/>
          </a:xfrm>
          <a:prstGeom prst="rect">
            <a:avLst/>
          </a:prstGeom>
        </p:spPr>
        <p:txBody>
          <a:bodyPr wrap="square">
            <a:spAutoFit/>
          </a:bodyPr>
          <a:lstStyle/>
          <a:p>
            <a:pPr defTabSz="932597"/>
            <a:r>
              <a:rPr lang="en-US" sz="1122" dirty="0">
                <a:solidFill>
                  <a:srgbClr val="000000">
                    <a:lumMod val="65000"/>
                    <a:lumOff val="35000"/>
                  </a:srgbClr>
                </a:solidFill>
                <a:latin typeface="Segoe UI" panose="020B0502040204020203" pitchFamily="34" charset="0"/>
                <a:cs typeface="Segoe UI" panose="020B0502040204020203" pitchFamily="34" charset="0"/>
              </a:rPr>
              <a:t>Complete with metrics visualized in line charts, distributions of event levels for my service, and the amount of data getting for both types of events. Each visualization can drill down into OMS Log search.</a:t>
            </a:r>
          </a:p>
        </p:txBody>
      </p:sp>
      <p:pic>
        <p:nvPicPr>
          <p:cNvPr id="2050" name="Picture 2" descr="Screenshot of a customized view.">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2877" y="2688433"/>
            <a:ext cx="8517779" cy="3302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650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882" y="4584024"/>
            <a:ext cx="12434711" cy="2410499"/>
          </a:xfrm>
          <a:prstGeom prst="rect">
            <a:avLst/>
          </a:prstGeom>
          <a:solidFill>
            <a:srgbClr val="003D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US" sz="1836">
              <a:solidFill>
                <a:srgbClr val="FFFFFF"/>
              </a:solidFill>
              <a:latin typeface="Calibri"/>
            </a:endParaRPr>
          </a:p>
        </p:txBody>
      </p:sp>
      <p:sp>
        <p:nvSpPr>
          <p:cNvPr id="14" name="Rectangle 13"/>
          <p:cNvSpPr/>
          <p:nvPr/>
        </p:nvSpPr>
        <p:spPr>
          <a:xfrm>
            <a:off x="9125802" y="5103534"/>
            <a:ext cx="3137553" cy="1323627"/>
          </a:xfrm>
          <a:prstGeom prst="rect">
            <a:avLst/>
          </a:prstGeom>
        </p:spPr>
        <p:txBody>
          <a:bodyPr wrap="square">
            <a:spAutoFit/>
          </a:bodyPr>
          <a:lstStyle/>
          <a:p>
            <a:pPr marL="198177" indent="-198177" defTabSz="932597">
              <a:lnSpc>
                <a:spcPts val="2162"/>
              </a:lnSpc>
              <a:spcAft>
                <a:spcPts val="612"/>
              </a:spcAft>
              <a:buFont typeface="Arial" charset="0"/>
              <a:buChar char="•"/>
            </a:pPr>
            <a:r>
              <a:rPr lang="en-US" sz="1632" dirty="0">
                <a:solidFill>
                  <a:srgbClr val="FFFFFF"/>
                </a:solidFill>
                <a:latin typeface="Segoe UI" charset="0"/>
                <a:ea typeface="Segoe UI" charset="0"/>
                <a:cs typeface="Segoe UI" charset="0"/>
              </a:rPr>
              <a:t>Leverage automation from the cloud</a:t>
            </a:r>
          </a:p>
          <a:p>
            <a:pPr marL="198177" indent="-198177" defTabSz="932597">
              <a:lnSpc>
                <a:spcPts val="2162"/>
              </a:lnSpc>
              <a:spcAft>
                <a:spcPts val="612"/>
              </a:spcAft>
              <a:buFont typeface="Arial" charset="0"/>
              <a:buChar char="•"/>
            </a:pPr>
            <a:r>
              <a:rPr lang="en-US" sz="1632" dirty="0">
                <a:solidFill>
                  <a:srgbClr val="FFFFFF"/>
                </a:solidFill>
                <a:latin typeface="Segoe UI" charset="0"/>
                <a:ea typeface="Segoe UI" charset="0"/>
                <a:cs typeface="Segoe UI" charset="0"/>
              </a:rPr>
              <a:t>Connect existing alerts to auto remediate</a:t>
            </a:r>
          </a:p>
        </p:txBody>
      </p:sp>
      <p:sp>
        <p:nvSpPr>
          <p:cNvPr id="15" name="Rectangle 14"/>
          <p:cNvSpPr/>
          <p:nvPr/>
        </p:nvSpPr>
        <p:spPr>
          <a:xfrm>
            <a:off x="546492" y="5179151"/>
            <a:ext cx="3041567" cy="748137"/>
          </a:xfrm>
          <a:prstGeom prst="rect">
            <a:avLst/>
          </a:prstGeom>
        </p:spPr>
        <p:txBody>
          <a:bodyPr wrap="square">
            <a:spAutoFit/>
          </a:bodyPr>
          <a:lstStyle/>
          <a:p>
            <a:pPr marL="198177" indent="-198177" defTabSz="932597">
              <a:lnSpc>
                <a:spcPts val="2162"/>
              </a:lnSpc>
              <a:spcAft>
                <a:spcPts val="612"/>
              </a:spcAft>
              <a:buFont typeface="Arial" charset="0"/>
              <a:buChar char="•"/>
            </a:pPr>
            <a:endParaRPr lang="en-US" sz="1632" dirty="0">
              <a:solidFill>
                <a:srgbClr val="FFFFFF"/>
              </a:solidFill>
              <a:latin typeface="Calibri"/>
            </a:endParaRPr>
          </a:p>
          <a:p>
            <a:pPr marL="198177" indent="-198177" defTabSz="932597">
              <a:lnSpc>
                <a:spcPts val="2162"/>
              </a:lnSpc>
              <a:spcAft>
                <a:spcPts val="612"/>
              </a:spcAft>
              <a:buFont typeface="Arial" charset="0"/>
              <a:buChar char="•"/>
            </a:pPr>
            <a:endParaRPr lang="en-US" sz="1632" dirty="0">
              <a:solidFill>
                <a:srgbClr val="FFFFFF"/>
              </a:solidFill>
              <a:latin typeface="Calibri"/>
            </a:endParaRPr>
          </a:p>
        </p:txBody>
      </p:sp>
      <p:sp>
        <p:nvSpPr>
          <p:cNvPr id="16" name="Rectangle 15"/>
          <p:cNvSpPr/>
          <p:nvPr/>
        </p:nvSpPr>
        <p:spPr>
          <a:xfrm>
            <a:off x="4436034" y="5075819"/>
            <a:ext cx="3816322" cy="957406"/>
          </a:xfrm>
          <a:prstGeom prst="rect">
            <a:avLst/>
          </a:prstGeom>
        </p:spPr>
        <p:txBody>
          <a:bodyPr wrap="square">
            <a:spAutoFit/>
          </a:bodyPr>
          <a:lstStyle/>
          <a:p>
            <a:pPr marL="198177" indent="-198177" defTabSz="932597">
              <a:lnSpc>
                <a:spcPts val="2162"/>
              </a:lnSpc>
              <a:spcAft>
                <a:spcPts val="612"/>
              </a:spcAft>
              <a:buFont typeface="Arial" charset="0"/>
              <a:buChar char="•"/>
            </a:pPr>
            <a:r>
              <a:rPr lang="en-US" sz="1632" dirty="0">
                <a:solidFill>
                  <a:srgbClr val="FFFFFF"/>
                </a:solidFill>
                <a:latin typeface="Segoe UI" charset="0"/>
                <a:ea typeface="Segoe UI" charset="0"/>
                <a:cs typeface="Segoe UI" charset="0"/>
              </a:rPr>
              <a:t>Leverage PowerShell community for automating via PowerShell based </a:t>
            </a:r>
            <a:r>
              <a:rPr lang="en-US" sz="1632" dirty="0" err="1">
                <a:solidFill>
                  <a:srgbClr val="FFFFFF"/>
                </a:solidFill>
                <a:latin typeface="Segoe UI" charset="0"/>
                <a:ea typeface="Segoe UI" charset="0"/>
                <a:cs typeface="Segoe UI" charset="0"/>
              </a:rPr>
              <a:t>runbooks</a:t>
            </a:r>
            <a:endParaRPr lang="en-US" sz="1632" dirty="0">
              <a:solidFill>
                <a:srgbClr val="FFFFFF"/>
              </a:solidFill>
              <a:latin typeface="Segoe UI" charset="0"/>
              <a:ea typeface="Segoe UI" charset="0"/>
              <a:cs typeface="Segoe UI" charset="0"/>
            </a:endParaRPr>
          </a:p>
        </p:txBody>
      </p:sp>
      <p:sp>
        <p:nvSpPr>
          <p:cNvPr id="34" name="Rectangle 33"/>
          <p:cNvSpPr/>
          <p:nvPr/>
        </p:nvSpPr>
        <p:spPr>
          <a:xfrm>
            <a:off x="782825" y="5166066"/>
            <a:ext cx="2647631" cy="748137"/>
          </a:xfrm>
          <a:prstGeom prst="rect">
            <a:avLst/>
          </a:prstGeom>
        </p:spPr>
        <p:txBody>
          <a:bodyPr wrap="square">
            <a:spAutoFit/>
          </a:bodyPr>
          <a:lstStyle/>
          <a:p>
            <a:pPr marL="198177" indent="-198177" defTabSz="932597">
              <a:lnSpc>
                <a:spcPts val="2162"/>
              </a:lnSpc>
              <a:spcAft>
                <a:spcPts val="612"/>
              </a:spcAft>
              <a:buFont typeface="Arial" charset="0"/>
              <a:buChar char="•"/>
            </a:pPr>
            <a:r>
              <a:rPr lang="en-US" sz="1632" dirty="0">
                <a:solidFill>
                  <a:srgbClr val="FFFFFF"/>
                </a:solidFill>
                <a:latin typeface="Segoe UI" charset="0"/>
                <a:ea typeface="Segoe UI" charset="0"/>
                <a:cs typeface="Segoe UI" charset="0"/>
              </a:rPr>
              <a:t>Powerful search</a:t>
            </a:r>
          </a:p>
          <a:p>
            <a:pPr marL="198177" indent="-198177" defTabSz="932597">
              <a:lnSpc>
                <a:spcPts val="2162"/>
              </a:lnSpc>
              <a:spcAft>
                <a:spcPts val="612"/>
              </a:spcAft>
              <a:buFont typeface="Arial" charset="0"/>
              <a:buChar char="•"/>
            </a:pPr>
            <a:r>
              <a:rPr lang="en-US" sz="1632" dirty="0">
                <a:solidFill>
                  <a:srgbClr val="FFFFFF"/>
                </a:solidFill>
                <a:latin typeface="Segoe UI" charset="0"/>
                <a:ea typeface="Segoe UI" charset="0"/>
                <a:cs typeface="Segoe UI" charset="0"/>
              </a:rPr>
              <a:t>Alert notification</a:t>
            </a:r>
          </a:p>
        </p:txBody>
      </p:sp>
      <p:sp>
        <p:nvSpPr>
          <p:cNvPr id="2" name="Title 1"/>
          <p:cNvSpPr>
            <a:spLocks noGrp="1"/>
          </p:cNvSpPr>
          <p:nvPr>
            <p:ph type="title"/>
          </p:nvPr>
        </p:nvSpPr>
        <p:spPr/>
        <p:txBody>
          <a:bodyPr/>
          <a:lstStyle/>
          <a:p>
            <a:r>
              <a:rPr lang="en-US" sz="4488" dirty="0"/>
              <a:t>Fast troubleshoot and auto remediate</a:t>
            </a:r>
          </a:p>
        </p:txBody>
      </p:sp>
      <p:grpSp>
        <p:nvGrpSpPr>
          <p:cNvPr id="41" name="Group 40"/>
          <p:cNvGrpSpPr/>
          <p:nvPr/>
        </p:nvGrpSpPr>
        <p:grpSpPr>
          <a:xfrm>
            <a:off x="433363" y="2179784"/>
            <a:ext cx="2765542" cy="1960101"/>
            <a:chOff x="424040" y="2137238"/>
            <a:chExt cx="2711562" cy="1921842"/>
          </a:xfrm>
        </p:grpSpPr>
        <p:sp>
          <p:nvSpPr>
            <p:cNvPr id="42" name="TextBox 41"/>
            <p:cNvSpPr txBox="1"/>
            <p:nvPr/>
          </p:nvSpPr>
          <p:spPr>
            <a:xfrm>
              <a:off x="424040" y="3401721"/>
              <a:ext cx="2711562" cy="657359"/>
            </a:xfrm>
            <a:prstGeom prst="rect">
              <a:avLst/>
            </a:prstGeom>
            <a:noFill/>
          </p:spPr>
          <p:txBody>
            <a:bodyPr wrap="square" rtlCol="0">
              <a:spAutoFit/>
            </a:bodyPr>
            <a:lstStyle/>
            <a:p>
              <a:pPr algn="ctr" defTabSz="932597">
                <a:defRPr/>
              </a:pPr>
              <a:r>
                <a:rPr lang="en-US" sz="1836" b="1" dirty="0">
                  <a:solidFill>
                    <a:srgbClr val="FFFFFF">
                      <a:lumMod val="50000"/>
                    </a:srgbClr>
                  </a:solidFill>
                  <a:latin typeface="Segoe UI" charset="0"/>
                  <a:ea typeface="Segoe UI" charset="0"/>
                  <a:cs typeface="Segoe UI" charset="0"/>
                </a:rPr>
                <a:t>Identify root cause with powerful search</a:t>
              </a:r>
            </a:p>
          </p:txBody>
        </p:sp>
        <p:pic>
          <p:nvPicPr>
            <p:cNvPr id="43" name="Picture 42"/>
            <p:cNvPicPr>
              <a:picLocks noChangeAspect="1"/>
            </p:cNvPicPr>
            <p:nvPr/>
          </p:nvPicPr>
          <p:blipFill>
            <a:blip r:embed="rId3"/>
            <a:stretch>
              <a:fillRect/>
            </a:stretch>
          </p:blipFill>
          <p:spPr>
            <a:xfrm>
              <a:off x="1333016" y="2137238"/>
              <a:ext cx="893611" cy="1079296"/>
            </a:xfrm>
            <a:prstGeom prst="rect">
              <a:avLst/>
            </a:prstGeom>
          </p:spPr>
        </p:pic>
      </p:grpSp>
      <p:grpSp>
        <p:nvGrpSpPr>
          <p:cNvPr id="44" name="Group 43"/>
          <p:cNvGrpSpPr/>
          <p:nvPr/>
        </p:nvGrpSpPr>
        <p:grpSpPr>
          <a:xfrm>
            <a:off x="4946272" y="2035455"/>
            <a:ext cx="2606106" cy="2104430"/>
            <a:chOff x="4848862" y="1995726"/>
            <a:chExt cx="2555238" cy="2063354"/>
          </a:xfrm>
        </p:grpSpPr>
        <p:sp>
          <p:nvSpPr>
            <p:cNvPr id="45" name="TextBox 44"/>
            <p:cNvSpPr txBox="1"/>
            <p:nvPr/>
          </p:nvSpPr>
          <p:spPr>
            <a:xfrm>
              <a:off x="4848862" y="3401721"/>
              <a:ext cx="2555238" cy="657359"/>
            </a:xfrm>
            <a:prstGeom prst="rect">
              <a:avLst/>
            </a:prstGeom>
            <a:noFill/>
          </p:spPr>
          <p:txBody>
            <a:bodyPr wrap="square" rtlCol="0">
              <a:spAutoFit/>
            </a:bodyPr>
            <a:lstStyle/>
            <a:p>
              <a:pPr algn="ctr" defTabSz="932597">
                <a:defRPr/>
              </a:pPr>
              <a:r>
                <a:rPr lang="en-US" sz="1836" b="1" dirty="0">
                  <a:solidFill>
                    <a:srgbClr val="FFFFFF">
                      <a:lumMod val="50000"/>
                    </a:srgbClr>
                  </a:solidFill>
                  <a:latin typeface="Segoe UI" charset="0"/>
                  <a:ea typeface="Segoe UI" charset="0"/>
                  <a:cs typeface="Segoe UI" charset="0"/>
                </a:rPr>
                <a:t>Community based automation </a:t>
              </a:r>
            </a:p>
          </p:txBody>
        </p:sp>
        <p:pic>
          <p:nvPicPr>
            <p:cNvPr id="46" name="Picture 45"/>
            <p:cNvPicPr>
              <a:picLocks noChangeAspect="1"/>
            </p:cNvPicPr>
            <p:nvPr/>
          </p:nvPicPr>
          <p:blipFill>
            <a:blip r:embed="rId4"/>
            <a:stretch>
              <a:fillRect/>
            </a:stretch>
          </p:blipFill>
          <p:spPr>
            <a:xfrm>
              <a:off x="5485423" y="1995726"/>
              <a:ext cx="1282115" cy="1209542"/>
            </a:xfrm>
            <a:prstGeom prst="rect">
              <a:avLst/>
            </a:prstGeom>
          </p:spPr>
        </p:pic>
      </p:grpSp>
      <p:grpSp>
        <p:nvGrpSpPr>
          <p:cNvPr id="47" name="Group 46"/>
          <p:cNvGrpSpPr/>
          <p:nvPr/>
        </p:nvGrpSpPr>
        <p:grpSpPr>
          <a:xfrm>
            <a:off x="9465208" y="2074409"/>
            <a:ext cx="1895301" cy="1769876"/>
            <a:chOff x="9279593" y="2033920"/>
            <a:chExt cx="1858307" cy="1735330"/>
          </a:xfrm>
        </p:grpSpPr>
        <p:sp>
          <p:nvSpPr>
            <p:cNvPr id="48" name="TextBox 47"/>
            <p:cNvSpPr txBox="1"/>
            <p:nvPr/>
          </p:nvSpPr>
          <p:spPr>
            <a:xfrm>
              <a:off x="9279593" y="3401721"/>
              <a:ext cx="1858307" cy="367529"/>
            </a:xfrm>
            <a:prstGeom prst="rect">
              <a:avLst/>
            </a:prstGeom>
            <a:noFill/>
          </p:spPr>
          <p:txBody>
            <a:bodyPr wrap="square" rtlCol="0">
              <a:spAutoFit/>
            </a:bodyPr>
            <a:lstStyle/>
            <a:p>
              <a:pPr algn="ctr" defTabSz="932597">
                <a:defRPr/>
              </a:pPr>
              <a:r>
                <a:rPr lang="en-US" sz="1836" b="1" dirty="0">
                  <a:solidFill>
                    <a:srgbClr val="FFFFFF">
                      <a:lumMod val="50000"/>
                    </a:srgbClr>
                  </a:solidFill>
                  <a:latin typeface="Segoe UI" charset="0"/>
                  <a:ea typeface="Segoe UI" charset="0"/>
                  <a:cs typeface="Segoe UI" charset="0"/>
                </a:rPr>
                <a:t>Auto remediate</a:t>
              </a:r>
            </a:p>
          </p:txBody>
        </p:sp>
        <p:pic>
          <p:nvPicPr>
            <p:cNvPr id="49" name="Picture 48"/>
            <p:cNvPicPr>
              <a:picLocks noChangeAspect="1"/>
            </p:cNvPicPr>
            <p:nvPr/>
          </p:nvPicPr>
          <p:blipFill>
            <a:blip r:embed="rId5"/>
            <a:stretch>
              <a:fillRect/>
            </a:stretch>
          </p:blipFill>
          <p:spPr>
            <a:xfrm>
              <a:off x="9553178" y="2033920"/>
              <a:ext cx="1311135" cy="1133153"/>
            </a:xfrm>
            <a:prstGeom prst="rect">
              <a:avLst/>
            </a:prstGeom>
          </p:spPr>
        </p:pic>
      </p:grpSp>
      <p:sp>
        <p:nvSpPr>
          <p:cNvPr id="50" name="Title 17"/>
          <p:cNvSpPr txBox="1">
            <a:spLocks/>
          </p:cNvSpPr>
          <p:nvPr/>
        </p:nvSpPr>
        <p:spPr bwMode="auto">
          <a:xfrm>
            <a:off x="655281" y="1091293"/>
            <a:ext cx="9162479" cy="630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66298">
              <a:spcBef>
                <a:spcPts val="1224"/>
              </a:spcBef>
              <a:buClr>
                <a:srgbClr val="000000"/>
              </a:buClr>
              <a:buSzPct val="90000"/>
              <a:defRPr/>
            </a:pPr>
            <a:r>
              <a:rPr lang="en-US" sz="2200" dirty="0">
                <a:solidFill>
                  <a:srgbClr val="000000">
                    <a:lumMod val="50000"/>
                    <a:lumOff val="50000"/>
                  </a:srgbClr>
                </a:solidFill>
                <a:latin typeface="Segoe UI" charset="0"/>
                <a:ea typeface="Segoe UI" charset="0"/>
                <a:cs typeface="Segoe UI" charset="0"/>
              </a:rPr>
              <a:t>Solve issues as quickly as possible in an automated fashion to improve your SLA</a:t>
            </a:r>
          </a:p>
        </p:txBody>
      </p:sp>
      <p:grpSp>
        <p:nvGrpSpPr>
          <p:cNvPr id="65" name="Group 64"/>
          <p:cNvGrpSpPr/>
          <p:nvPr/>
        </p:nvGrpSpPr>
        <p:grpSpPr>
          <a:xfrm>
            <a:off x="10465381" y="321347"/>
            <a:ext cx="1652901" cy="1652901"/>
            <a:chOff x="7035892" y="593179"/>
            <a:chExt cx="1620638" cy="1620638"/>
          </a:xfrm>
        </p:grpSpPr>
        <p:sp>
          <p:nvSpPr>
            <p:cNvPr id="66" name="Title 17"/>
            <p:cNvSpPr txBox="1">
              <a:spLocks/>
            </p:cNvSpPr>
            <p:nvPr/>
          </p:nvSpPr>
          <p:spPr bwMode="auto">
            <a:xfrm>
              <a:off x="7207848" y="1262083"/>
              <a:ext cx="1272525" cy="26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3260" tIns="46630" rIns="93260" bIns="46630"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algn="ctr" defTabSz="932597" fontAlgn="auto">
                <a:lnSpc>
                  <a:spcPct val="100000"/>
                </a:lnSpc>
                <a:spcBef>
                  <a:spcPts val="0"/>
                </a:spcBef>
                <a:spcAft>
                  <a:spcPts val="0"/>
                </a:spcAft>
                <a:defRPr/>
              </a:pPr>
              <a:r>
                <a:rPr lang="en-US" sz="1020" b="1" dirty="0">
                  <a:solidFill>
                    <a:srgbClr val="000000">
                      <a:lumMod val="50000"/>
                      <a:lumOff val="50000"/>
                    </a:srgbClr>
                  </a:solidFill>
                  <a:latin typeface="Segoe UI" charset="0"/>
                  <a:ea typeface="Segoe UI" charset="0"/>
                  <a:cs typeface="Segoe UI" charset="0"/>
                </a:rPr>
                <a:t>UNIFIED</a:t>
              </a:r>
            </a:p>
            <a:p>
              <a:pPr algn="ctr" defTabSz="932597" fontAlgn="auto">
                <a:lnSpc>
                  <a:spcPct val="100000"/>
                </a:lnSpc>
                <a:spcBef>
                  <a:spcPts val="0"/>
                </a:spcBef>
                <a:spcAft>
                  <a:spcPts val="0"/>
                </a:spcAft>
                <a:defRPr/>
              </a:pPr>
              <a:r>
                <a:rPr lang="en-US" sz="1020" b="1" dirty="0">
                  <a:solidFill>
                    <a:srgbClr val="000000">
                      <a:lumMod val="50000"/>
                      <a:lumOff val="50000"/>
                    </a:srgbClr>
                  </a:solidFill>
                  <a:latin typeface="Segoe UI" charset="0"/>
                  <a:ea typeface="Segoe UI" charset="0"/>
                  <a:cs typeface="Segoe UI" charset="0"/>
                </a:rPr>
                <a:t>EXPERIENCE</a:t>
              </a:r>
            </a:p>
          </p:txBody>
        </p:sp>
        <p:grpSp>
          <p:nvGrpSpPr>
            <p:cNvPr id="67" name="Group 66"/>
            <p:cNvGrpSpPr/>
            <p:nvPr/>
          </p:nvGrpSpPr>
          <p:grpSpPr>
            <a:xfrm>
              <a:off x="7035892" y="593179"/>
              <a:ext cx="1620638" cy="1620638"/>
              <a:chOff x="12623800" y="-442913"/>
              <a:chExt cx="7750176" cy="7750176"/>
            </a:xfrm>
          </p:grpSpPr>
          <p:sp>
            <p:nvSpPr>
              <p:cNvPr id="73" name="Freeform 5"/>
              <p:cNvSpPr>
                <a:spLocks/>
              </p:cNvSpPr>
              <p:nvPr/>
            </p:nvSpPr>
            <p:spPr bwMode="auto">
              <a:xfrm>
                <a:off x="13446125" y="-442913"/>
                <a:ext cx="4133850" cy="2466975"/>
              </a:xfrm>
              <a:custGeom>
                <a:avLst/>
                <a:gdLst>
                  <a:gd name="T0" fmla="*/ 1008 w 1101"/>
                  <a:gd name="T1" fmla="*/ 95 h 657"/>
                  <a:gd name="T2" fmla="*/ 939 w 1101"/>
                  <a:gd name="T3" fmla="*/ 8 h 657"/>
                  <a:gd name="T4" fmla="*/ 915 w 1101"/>
                  <a:gd name="T5" fmla="*/ 5 h 657"/>
                  <a:gd name="T6" fmla="*/ 813 w 1101"/>
                  <a:gd name="T7" fmla="*/ 0 h 657"/>
                  <a:gd name="T8" fmla="*/ 84 w 1101"/>
                  <a:gd name="T9" fmla="*/ 302 h 657"/>
                  <a:gd name="T10" fmla="*/ 0 w 1101"/>
                  <a:gd name="T11" fmla="*/ 397 h 657"/>
                  <a:gd name="T12" fmla="*/ 87 w 1101"/>
                  <a:gd name="T13" fmla="*/ 395 h 657"/>
                  <a:gd name="T14" fmla="*/ 235 w 1101"/>
                  <a:gd name="T15" fmla="*/ 390 h 657"/>
                  <a:gd name="T16" fmla="*/ 273 w 1101"/>
                  <a:gd name="T17" fmla="*/ 534 h 657"/>
                  <a:gd name="T18" fmla="*/ 305 w 1101"/>
                  <a:gd name="T19" fmla="*/ 657 h 657"/>
                  <a:gd name="T20" fmla="*/ 813 w 1101"/>
                  <a:gd name="T21" fmla="*/ 400 h 657"/>
                  <a:gd name="T22" fmla="*/ 915 w 1101"/>
                  <a:gd name="T23" fmla="*/ 408 h 657"/>
                  <a:gd name="T24" fmla="*/ 940 w 1101"/>
                  <a:gd name="T25" fmla="*/ 413 h 657"/>
                  <a:gd name="T26" fmla="*/ 1008 w 1101"/>
                  <a:gd name="T27" fmla="*/ 327 h 657"/>
                  <a:gd name="T28" fmla="*/ 1101 w 1101"/>
                  <a:gd name="T29" fmla="*/ 211 h 657"/>
                  <a:gd name="T30" fmla="*/ 1008 w 1101"/>
                  <a:gd name="T31" fmla="*/ 9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1" h="657">
                    <a:moveTo>
                      <a:pt x="1008" y="95"/>
                    </a:moveTo>
                    <a:cubicBezTo>
                      <a:pt x="939" y="8"/>
                      <a:pt x="939" y="8"/>
                      <a:pt x="939" y="8"/>
                    </a:cubicBezTo>
                    <a:cubicBezTo>
                      <a:pt x="931" y="7"/>
                      <a:pt x="923" y="6"/>
                      <a:pt x="915" y="5"/>
                    </a:cubicBezTo>
                    <a:cubicBezTo>
                      <a:pt x="882" y="2"/>
                      <a:pt x="848" y="0"/>
                      <a:pt x="813" y="0"/>
                    </a:cubicBezTo>
                    <a:cubicBezTo>
                      <a:pt x="538" y="0"/>
                      <a:pt x="279" y="108"/>
                      <a:pt x="84" y="302"/>
                    </a:cubicBezTo>
                    <a:cubicBezTo>
                      <a:pt x="53" y="333"/>
                      <a:pt x="25" y="364"/>
                      <a:pt x="0" y="397"/>
                    </a:cubicBezTo>
                    <a:cubicBezTo>
                      <a:pt x="87" y="395"/>
                      <a:pt x="87" y="395"/>
                      <a:pt x="87" y="395"/>
                    </a:cubicBezTo>
                    <a:cubicBezTo>
                      <a:pt x="235" y="390"/>
                      <a:pt x="235" y="390"/>
                      <a:pt x="235" y="390"/>
                    </a:cubicBezTo>
                    <a:cubicBezTo>
                      <a:pt x="273" y="534"/>
                      <a:pt x="273" y="534"/>
                      <a:pt x="273" y="534"/>
                    </a:cubicBezTo>
                    <a:cubicBezTo>
                      <a:pt x="305" y="657"/>
                      <a:pt x="305" y="657"/>
                      <a:pt x="305" y="657"/>
                    </a:cubicBezTo>
                    <a:cubicBezTo>
                      <a:pt x="420" y="501"/>
                      <a:pt x="605" y="400"/>
                      <a:pt x="813" y="400"/>
                    </a:cubicBezTo>
                    <a:cubicBezTo>
                      <a:pt x="848" y="400"/>
                      <a:pt x="882" y="403"/>
                      <a:pt x="915" y="408"/>
                    </a:cubicBezTo>
                    <a:cubicBezTo>
                      <a:pt x="923" y="410"/>
                      <a:pt x="932" y="411"/>
                      <a:pt x="940" y="413"/>
                    </a:cubicBezTo>
                    <a:cubicBezTo>
                      <a:pt x="1008" y="327"/>
                      <a:pt x="1008" y="327"/>
                      <a:pt x="1008" y="327"/>
                    </a:cubicBezTo>
                    <a:cubicBezTo>
                      <a:pt x="1101" y="211"/>
                      <a:pt x="1101" y="211"/>
                      <a:pt x="1101" y="211"/>
                    </a:cubicBezTo>
                    <a:lnTo>
                      <a:pt x="1008" y="95"/>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74" name="Freeform 6"/>
              <p:cNvSpPr>
                <a:spLocks/>
              </p:cNvSpPr>
              <p:nvPr/>
            </p:nvSpPr>
            <p:spPr bwMode="auto">
              <a:xfrm>
                <a:off x="16971963" y="-412750"/>
                <a:ext cx="3376613" cy="3992563"/>
              </a:xfrm>
              <a:custGeom>
                <a:avLst/>
                <a:gdLst>
                  <a:gd name="T0" fmla="*/ 895 w 899"/>
                  <a:gd name="T1" fmla="*/ 869 h 1063"/>
                  <a:gd name="T2" fmla="*/ 604 w 899"/>
                  <a:gd name="T3" fmla="*/ 294 h 1063"/>
                  <a:gd name="T4" fmla="*/ 0 w 899"/>
                  <a:gd name="T5" fmla="*/ 0 h 1063"/>
                  <a:gd name="T6" fmla="*/ 69 w 899"/>
                  <a:gd name="T7" fmla="*/ 87 h 1063"/>
                  <a:gd name="T8" fmla="*/ 162 w 899"/>
                  <a:gd name="T9" fmla="*/ 203 h 1063"/>
                  <a:gd name="T10" fmla="*/ 69 w 899"/>
                  <a:gd name="T11" fmla="*/ 319 h 1063"/>
                  <a:gd name="T12" fmla="*/ 1 w 899"/>
                  <a:gd name="T13" fmla="*/ 405 h 1063"/>
                  <a:gd name="T14" fmla="*/ 491 w 899"/>
                  <a:gd name="T15" fmla="*/ 887 h 1063"/>
                  <a:gd name="T16" fmla="*/ 496 w 899"/>
                  <a:gd name="T17" fmla="*/ 911 h 1063"/>
                  <a:gd name="T18" fmla="*/ 586 w 899"/>
                  <a:gd name="T19" fmla="*/ 976 h 1063"/>
                  <a:gd name="T20" fmla="*/ 706 w 899"/>
                  <a:gd name="T21" fmla="*/ 1063 h 1063"/>
                  <a:gd name="T22" fmla="*/ 818 w 899"/>
                  <a:gd name="T23" fmla="*/ 965 h 1063"/>
                  <a:gd name="T24" fmla="*/ 899 w 899"/>
                  <a:gd name="T25" fmla="*/ 895 h 1063"/>
                  <a:gd name="T26" fmla="*/ 895 w 899"/>
                  <a:gd name="T27" fmla="*/ 869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9" h="1063">
                    <a:moveTo>
                      <a:pt x="895" y="869"/>
                    </a:moveTo>
                    <a:cubicBezTo>
                      <a:pt x="862" y="652"/>
                      <a:pt x="762" y="452"/>
                      <a:pt x="604" y="294"/>
                    </a:cubicBezTo>
                    <a:cubicBezTo>
                      <a:pt x="439" y="129"/>
                      <a:pt x="228" y="27"/>
                      <a:pt x="0" y="0"/>
                    </a:cubicBezTo>
                    <a:cubicBezTo>
                      <a:pt x="69" y="87"/>
                      <a:pt x="69" y="87"/>
                      <a:pt x="69" y="87"/>
                    </a:cubicBezTo>
                    <a:cubicBezTo>
                      <a:pt x="162" y="203"/>
                      <a:pt x="162" y="203"/>
                      <a:pt x="162" y="203"/>
                    </a:cubicBezTo>
                    <a:cubicBezTo>
                      <a:pt x="69" y="319"/>
                      <a:pt x="69" y="319"/>
                      <a:pt x="69" y="319"/>
                    </a:cubicBezTo>
                    <a:cubicBezTo>
                      <a:pt x="1" y="405"/>
                      <a:pt x="1" y="405"/>
                      <a:pt x="1" y="405"/>
                    </a:cubicBezTo>
                    <a:cubicBezTo>
                      <a:pt x="245" y="455"/>
                      <a:pt x="438" y="645"/>
                      <a:pt x="491" y="887"/>
                    </a:cubicBezTo>
                    <a:cubicBezTo>
                      <a:pt x="493" y="895"/>
                      <a:pt x="495" y="903"/>
                      <a:pt x="496" y="911"/>
                    </a:cubicBezTo>
                    <a:cubicBezTo>
                      <a:pt x="586" y="976"/>
                      <a:pt x="586" y="976"/>
                      <a:pt x="586" y="976"/>
                    </a:cubicBezTo>
                    <a:cubicBezTo>
                      <a:pt x="706" y="1063"/>
                      <a:pt x="706" y="1063"/>
                      <a:pt x="706" y="1063"/>
                    </a:cubicBezTo>
                    <a:cubicBezTo>
                      <a:pt x="818" y="965"/>
                      <a:pt x="818" y="965"/>
                      <a:pt x="818" y="965"/>
                    </a:cubicBezTo>
                    <a:cubicBezTo>
                      <a:pt x="899" y="895"/>
                      <a:pt x="899" y="895"/>
                      <a:pt x="899" y="895"/>
                    </a:cubicBezTo>
                    <a:cubicBezTo>
                      <a:pt x="897" y="887"/>
                      <a:pt x="896" y="878"/>
                      <a:pt x="895" y="869"/>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75" name="Freeform 7"/>
              <p:cNvSpPr>
                <a:spLocks/>
              </p:cNvSpPr>
              <p:nvPr/>
            </p:nvSpPr>
            <p:spPr bwMode="auto">
              <a:xfrm>
                <a:off x="17340263" y="2947987"/>
                <a:ext cx="3033713" cy="3954463"/>
              </a:xfrm>
              <a:custGeom>
                <a:avLst/>
                <a:gdLst>
                  <a:gd name="T0" fmla="*/ 801 w 808"/>
                  <a:gd name="T1" fmla="*/ 0 h 1053"/>
                  <a:gd name="T2" fmla="*/ 720 w 808"/>
                  <a:gd name="T3" fmla="*/ 70 h 1053"/>
                  <a:gd name="T4" fmla="*/ 608 w 808"/>
                  <a:gd name="T5" fmla="*/ 168 h 1053"/>
                  <a:gd name="T6" fmla="*/ 488 w 808"/>
                  <a:gd name="T7" fmla="*/ 81 h 1053"/>
                  <a:gd name="T8" fmla="*/ 398 w 808"/>
                  <a:gd name="T9" fmla="*/ 16 h 1053"/>
                  <a:gd name="T10" fmla="*/ 408 w 808"/>
                  <a:gd name="T11" fmla="*/ 129 h 1053"/>
                  <a:gd name="T12" fmla="*/ 57 w 808"/>
                  <a:gd name="T13" fmla="*/ 696 h 1053"/>
                  <a:gd name="T14" fmla="*/ 35 w 808"/>
                  <a:gd name="T15" fmla="*/ 706 h 1053"/>
                  <a:gd name="T16" fmla="*/ 20 w 808"/>
                  <a:gd name="T17" fmla="*/ 816 h 1053"/>
                  <a:gd name="T18" fmla="*/ 0 w 808"/>
                  <a:gd name="T19" fmla="*/ 963 h 1053"/>
                  <a:gd name="T20" fmla="*/ 139 w 808"/>
                  <a:gd name="T21" fmla="*/ 1015 h 1053"/>
                  <a:gd name="T22" fmla="*/ 238 w 808"/>
                  <a:gd name="T23" fmla="*/ 1053 h 1053"/>
                  <a:gd name="T24" fmla="*/ 262 w 808"/>
                  <a:gd name="T25" fmla="*/ 1040 h 1053"/>
                  <a:gd name="T26" fmla="*/ 506 w 808"/>
                  <a:gd name="T27" fmla="*/ 859 h 1053"/>
                  <a:gd name="T28" fmla="*/ 808 w 808"/>
                  <a:gd name="T29" fmla="*/ 129 h 1053"/>
                  <a:gd name="T30" fmla="*/ 801 w 808"/>
                  <a:gd name="T31"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1053">
                    <a:moveTo>
                      <a:pt x="801" y="0"/>
                    </a:moveTo>
                    <a:cubicBezTo>
                      <a:pt x="720" y="70"/>
                      <a:pt x="720" y="70"/>
                      <a:pt x="720" y="70"/>
                    </a:cubicBezTo>
                    <a:cubicBezTo>
                      <a:pt x="608" y="168"/>
                      <a:pt x="608" y="168"/>
                      <a:pt x="608" y="168"/>
                    </a:cubicBezTo>
                    <a:cubicBezTo>
                      <a:pt x="488" y="81"/>
                      <a:pt x="488" y="81"/>
                      <a:pt x="488" y="81"/>
                    </a:cubicBezTo>
                    <a:cubicBezTo>
                      <a:pt x="398" y="16"/>
                      <a:pt x="398" y="16"/>
                      <a:pt x="398" y="16"/>
                    </a:cubicBezTo>
                    <a:cubicBezTo>
                      <a:pt x="405" y="53"/>
                      <a:pt x="408" y="91"/>
                      <a:pt x="408" y="129"/>
                    </a:cubicBezTo>
                    <a:cubicBezTo>
                      <a:pt x="408" y="377"/>
                      <a:pt x="265" y="592"/>
                      <a:pt x="57" y="696"/>
                    </a:cubicBezTo>
                    <a:cubicBezTo>
                      <a:pt x="50" y="699"/>
                      <a:pt x="42" y="703"/>
                      <a:pt x="35" y="706"/>
                    </a:cubicBezTo>
                    <a:cubicBezTo>
                      <a:pt x="20" y="816"/>
                      <a:pt x="20" y="816"/>
                      <a:pt x="20" y="816"/>
                    </a:cubicBezTo>
                    <a:cubicBezTo>
                      <a:pt x="0" y="963"/>
                      <a:pt x="0" y="963"/>
                      <a:pt x="0" y="963"/>
                    </a:cubicBezTo>
                    <a:cubicBezTo>
                      <a:pt x="139" y="1015"/>
                      <a:pt x="139" y="1015"/>
                      <a:pt x="139" y="1015"/>
                    </a:cubicBezTo>
                    <a:cubicBezTo>
                      <a:pt x="238" y="1053"/>
                      <a:pt x="238" y="1053"/>
                      <a:pt x="238" y="1053"/>
                    </a:cubicBezTo>
                    <a:cubicBezTo>
                      <a:pt x="246" y="1049"/>
                      <a:pt x="254" y="1045"/>
                      <a:pt x="262" y="1040"/>
                    </a:cubicBezTo>
                    <a:cubicBezTo>
                      <a:pt x="351" y="993"/>
                      <a:pt x="433" y="932"/>
                      <a:pt x="506" y="859"/>
                    </a:cubicBezTo>
                    <a:cubicBezTo>
                      <a:pt x="701" y="664"/>
                      <a:pt x="808" y="405"/>
                      <a:pt x="808" y="129"/>
                    </a:cubicBezTo>
                    <a:cubicBezTo>
                      <a:pt x="808" y="86"/>
                      <a:pt x="806" y="43"/>
                      <a:pt x="801" y="0"/>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76" name="Freeform 8"/>
              <p:cNvSpPr>
                <a:spLocks/>
              </p:cNvSpPr>
              <p:nvPr/>
            </p:nvSpPr>
            <p:spPr bwMode="auto">
              <a:xfrm>
                <a:off x="12995275" y="4311650"/>
                <a:ext cx="5238750" cy="2995613"/>
              </a:xfrm>
              <a:custGeom>
                <a:avLst/>
                <a:gdLst>
                  <a:gd name="T0" fmla="*/ 1296 w 1395"/>
                  <a:gd name="T1" fmla="*/ 652 h 798"/>
                  <a:gd name="T2" fmla="*/ 1157 w 1395"/>
                  <a:gd name="T3" fmla="*/ 600 h 798"/>
                  <a:gd name="T4" fmla="*/ 1177 w 1395"/>
                  <a:gd name="T5" fmla="*/ 453 h 798"/>
                  <a:gd name="T6" fmla="*/ 1192 w 1395"/>
                  <a:gd name="T7" fmla="*/ 343 h 798"/>
                  <a:gd name="T8" fmla="*/ 933 w 1395"/>
                  <a:gd name="T9" fmla="*/ 398 h 798"/>
                  <a:gd name="T10" fmla="*/ 416 w 1395"/>
                  <a:gd name="T11" fmla="*/ 130 h 798"/>
                  <a:gd name="T12" fmla="*/ 406 w 1395"/>
                  <a:gd name="T13" fmla="*/ 114 h 798"/>
                  <a:gd name="T14" fmla="*/ 296 w 1395"/>
                  <a:gd name="T15" fmla="*/ 63 h 798"/>
                  <a:gd name="T16" fmla="*/ 161 w 1395"/>
                  <a:gd name="T17" fmla="*/ 0 h 798"/>
                  <a:gd name="T18" fmla="*/ 70 w 1395"/>
                  <a:gd name="T19" fmla="*/ 118 h 798"/>
                  <a:gd name="T20" fmla="*/ 0 w 1395"/>
                  <a:gd name="T21" fmla="*/ 208 h 798"/>
                  <a:gd name="T22" fmla="*/ 10 w 1395"/>
                  <a:gd name="T23" fmla="*/ 227 h 798"/>
                  <a:gd name="T24" fmla="*/ 204 w 1395"/>
                  <a:gd name="T25" fmla="*/ 496 h 798"/>
                  <a:gd name="T26" fmla="*/ 933 w 1395"/>
                  <a:gd name="T27" fmla="*/ 798 h 798"/>
                  <a:gd name="T28" fmla="*/ 1395 w 1395"/>
                  <a:gd name="T29" fmla="*/ 690 h 798"/>
                  <a:gd name="T30" fmla="*/ 1296 w 1395"/>
                  <a:gd name="T31" fmla="*/ 652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5" h="798">
                    <a:moveTo>
                      <a:pt x="1296" y="652"/>
                    </a:moveTo>
                    <a:cubicBezTo>
                      <a:pt x="1157" y="600"/>
                      <a:pt x="1157" y="600"/>
                      <a:pt x="1157" y="600"/>
                    </a:cubicBezTo>
                    <a:cubicBezTo>
                      <a:pt x="1177" y="453"/>
                      <a:pt x="1177" y="453"/>
                      <a:pt x="1177" y="453"/>
                    </a:cubicBezTo>
                    <a:cubicBezTo>
                      <a:pt x="1192" y="343"/>
                      <a:pt x="1192" y="343"/>
                      <a:pt x="1192" y="343"/>
                    </a:cubicBezTo>
                    <a:cubicBezTo>
                      <a:pt x="1113" y="379"/>
                      <a:pt x="1026" y="398"/>
                      <a:pt x="933" y="398"/>
                    </a:cubicBezTo>
                    <a:cubicBezTo>
                      <a:pt x="720" y="398"/>
                      <a:pt x="531" y="292"/>
                      <a:pt x="416" y="130"/>
                    </a:cubicBezTo>
                    <a:cubicBezTo>
                      <a:pt x="413" y="124"/>
                      <a:pt x="409" y="119"/>
                      <a:pt x="406" y="114"/>
                    </a:cubicBezTo>
                    <a:cubicBezTo>
                      <a:pt x="296" y="63"/>
                      <a:pt x="296" y="63"/>
                      <a:pt x="296" y="63"/>
                    </a:cubicBezTo>
                    <a:cubicBezTo>
                      <a:pt x="161" y="0"/>
                      <a:pt x="161" y="0"/>
                      <a:pt x="161" y="0"/>
                    </a:cubicBezTo>
                    <a:cubicBezTo>
                      <a:pt x="70" y="118"/>
                      <a:pt x="70" y="118"/>
                      <a:pt x="70" y="118"/>
                    </a:cubicBezTo>
                    <a:cubicBezTo>
                      <a:pt x="0" y="208"/>
                      <a:pt x="0" y="208"/>
                      <a:pt x="0" y="208"/>
                    </a:cubicBezTo>
                    <a:cubicBezTo>
                      <a:pt x="3" y="214"/>
                      <a:pt x="6" y="221"/>
                      <a:pt x="10" y="227"/>
                    </a:cubicBezTo>
                    <a:cubicBezTo>
                      <a:pt x="59" y="326"/>
                      <a:pt x="124" y="416"/>
                      <a:pt x="204" y="496"/>
                    </a:cubicBezTo>
                    <a:cubicBezTo>
                      <a:pt x="399" y="691"/>
                      <a:pt x="658" y="798"/>
                      <a:pt x="933" y="798"/>
                    </a:cubicBezTo>
                    <a:cubicBezTo>
                      <a:pt x="1096" y="798"/>
                      <a:pt x="1254" y="761"/>
                      <a:pt x="1395" y="690"/>
                    </a:cubicBezTo>
                    <a:lnTo>
                      <a:pt x="1296" y="65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FFFFFF"/>
                  </a:solidFill>
                  <a:latin typeface="Calibri"/>
                </a:endParaRPr>
              </a:p>
            </p:txBody>
          </p:sp>
          <p:sp>
            <p:nvSpPr>
              <p:cNvPr id="77" name="Freeform 9"/>
              <p:cNvSpPr>
                <a:spLocks/>
              </p:cNvSpPr>
              <p:nvPr/>
            </p:nvSpPr>
            <p:spPr bwMode="auto">
              <a:xfrm>
                <a:off x="12623800" y="1022350"/>
                <a:ext cx="1966913" cy="4070351"/>
              </a:xfrm>
              <a:custGeom>
                <a:avLst/>
                <a:gdLst>
                  <a:gd name="T0" fmla="*/ 524 w 524"/>
                  <a:gd name="T1" fmla="*/ 267 h 1084"/>
                  <a:gd name="T2" fmla="*/ 492 w 524"/>
                  <a:gd name="T3" fmla="*/ 144 h 1084"/>
                  <a:gd name="T4" fmla="*/ 454 w 524"/>
                  <a:gd name="T5" fmla="*/ 0 h 1084"/>
                  <a:gd name="T6" fmla="*/ 306 w 524"/>
                  <a:gd name="T7" fmla="*/ 5 h 1084"/>
                  <a:gd name="T8" fmla="*/ 219 w 524"/>
                  <a:gd name="T9" fmla="*/ 7 h 1084"/>
                  <a:gd name="T10" fmla="*/ 196 w 524"/>
                  <a:gd name="T11" fmla="*/ 38 h 1084"/>
                  <a:gd name="T12" fmla="*/ 0 w 524"/>
                  <a:gd name="T13" fmla="*/ 642 h 1084"/>
                  <a:gd name="T14" fmla="*/ 99 w 524"/>
                  <a:gd name="T15" fmla="*/ 1084 h 1084"/>
                  <a:gd name="T16" fmla="*/ 169 w 524"/>
                  <a:gd name="T17" fmla="*/ 994 h 1084"/>
                  <a:gd name="T18" fmla="*/ 260 w 524"/>
                  <a:gd name="T19" fmla="*/ 876 h 1084"/>
                  <a:gd name="T20" fmla="*/ 395 w 524"/>
                  <a:gd name="T21" fmla="*/ 939 h 1084"/>
                  <a:gd name="T22" fmla="*/ 505 w 524"/>
                  <a:gd name="T23" fmla="*/ 990 h 1084"/>
                  <a:gd name="T24" fmla="*/ 400 w 524"/>
                  <a:gd name="T25" fmla="*/ 642 h 1084"/>
                  <a:gd name="T26" fmla="*/ 516 w 524"/>
                  <a:gd name="T27" fmla="*/ 278 h 1084"/>
                  <a:gd name="T28" fmla="*/ 524 w 524"/>
                  <a:gd name="T29" fmla="*/ 267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4" h="1084">
                    <a:moveTo>
                      <a:pt x="524" y="267"/>
                    </a:moveTo>
                    <a:cubicBezTo>
                      <a:pt x="492" y="144"/>
                      <a:pt x="492" y="144"/>
                      <a:pt x="492" y="144"/>
                    </a:cubicBezTo>
                    <a:cubicBezTo>
                      <a:pt x="454" y="0"/>
                      <a:pt x="454" y="0"/>
                      <a:pt x="454" y="0"/>
                    </a:cubicBezTo>
                    <a:cubicBezTo>
                      <a:pt x="306" y="5"/>
                      <a:pt x="306" y="5"/>
                      <a:pt x="306" y="5"/>
                    </a:cubicBezTo>
                    <a:cubicBezTo>
                      <a:pt x="219" y="7"/>
                      <a:pt x="219" y="7"/>
                      <a:pt x="219" y="7"/>
                    </a:cubicBezTo>
                    <a:cubicBezTo>
                      <a:pt x="211" y="17"/>
                      <a:pt x="203" y="28"/>
                      <a:pt x="196" y="38"/>
                    </a:cubicBezTo>
                    <a:cubicBezTo>
                      <a:pt x="69" y="213"/>
                      <a:pt x="0" y="422"/>
                      <a:pt x="0" y="642"/>
                    </a:cubicBezTo>
                    <a:cubicBezTo>
                      <a:pt x="0" y="797"/>
                      <a:pt x="34" y="947"/>
                      <a:pt x="99" y="1084"/>
                    </a:cubicBezTo>
                    <a:cubicBezTo>
                      <a:pt x="169" y="994"/>
                      <a:pt x="169" y="994"/>
                      <a:pt x="169" y="994"/>
                    </a:cubicBezTo>
                    <a:cubicBezTo>
                      <a:pt x="260" y="876"/>
                      <a:pt x="260" y="876"/>
                      <a:pt x="260" y="876"/>
                    </a:cubicBezTo>
                    <a:cubicBezTo>
                      <a:pt x="395" y="939"/>
                      <a:pt x="395" y="939"/>
                      <a:pt x="395" y="939"/>
                    </a:cubicBezTo>
                    <a:cubicBezTo>
                      <a:pt x="505" y="990"/>
                      <a:pt x="505" y="990"/>
                      <a:pt x="505" y="990"/>
                    </a:cubicBezTo>
                    <a:cubicBezTo>
                      <a:pt x="439" y="890"/>
                      <a:pt x="400" y="771"/>
                      <a:pt x="400" y="642"/>
                    </a:cubicBezTo>
                    <a:cubicBezTo>
                      <a:pt x="400" y="507"/>
                      <a:pt x="443" y="381"/>
                      <a:pt x="516" y="278"/>
                    </a:cubicBezTo>
                    <a:cubicBezTo>
                      <a:pt x="519" y="274"/>
                      <a:pt x="521" y="271"/>
                      <a:pt x="524" y="267"/>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grpSp>
        <p:sp>
          <p:nvSpPr>
            <p:cNvPr id="68" name="TextBox 29"/>
            <p:cNvSpPr txBox="1"/>
            <p:nvPr/>
          </p:nvSpPr>
          <p:spPr>
            <a:xfrm rot="20450695">
              <a:off x="7453599" y="816208"/>
              <a:ext cx="445269" cy="114178"/>
            </a:xfrm>
            <a:prstGeom prst="rect">
              <a:avLst/>
            </a:prstGeom>
            <a:noFill/>
          </p:spPr>
          <p:txBody>
            <a:bodyPr spcFirstLastPara="1" wrap="square" numCol="1" rtlCol="0">
              <a:prstTxWarp prst="textArchUp">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COLLECT AND </a:t>
              </a:r>
            </a:p>
            <a:p>
              <a:pPr algn="ctr" defTabSz="932597"/>
              <a:r>
                <a:rPr lang="en-US" sz="1020" b="1" dirty="0">
                  <a:solidFill>
                    <a:srgbClr val="FFFFFF"/>
                  </a:solidFill>
                  <a:latin typeface="Segoe UI" panose="020B0502040204020203" pitchFamily="34" charset="0"/>
                  <a:ea typeface="Segoe UI" panose="020B0502040204020203" pitchFamily="34" charset="0"/>
                </a:rPr>
                <a:t>INDEX DATA</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69" name="TextBox 29"/>
            <p:cNvSpPr txBox="1"/>
            <p:nvPr/>
          </p:nvSpPr>
          <p:spPr>
            <a:xfrm rot="3000701">
              <a:off x="8021598" y="984828"/>
              <a:ext cx="445269" cy="114178"/>
            </a:xfrm>
            <a:prstGeom prst="rect">
              <a:avLst/>
            </a:prstGeom>
            <a:noFill/>
          </p:spPr>
          <p:txBody>
            <a:bodyPr spcFirstLastPara="1" wrap="square" numCol="1" rtlCol="0">
              <a:prstTxWarp prst="textArchUp">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SEARCH AND </a:t>
              </a:r>
            </a:p>
            <a:p>
              <a:pPr algn="ctr" defTabSz="932597"/>
              <a:r>
                <a:rPr lang="en-US" sz="1020" b="1" dirty="0">
                  <a:solidFill>
                    <a:srgbClr val="FFFFFF"/>
                  </a:solidFill>
                  <a:latin typeface="Segoe UI" panose="020B0502040204020203" pitchFamily="34" charset="0"/>
                  <a:ea typeface="Segoe UI" panose="020B0502040204020203" pitchFamily="34" charset="0"/>
                </a:rPr>
                <a:t>INVESTIGATE</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70" name="TextBox 27"/>
            <p:cNvSpPr txBox="1"/>
            <p:nvPr/>
          </p:nvSpPr>
          <p:spPr>
            <a:xfrm rot="18280262">
              <a:off x="8082755" y="1647531"/>
              <a:ext cx="468945" cy="118796"/>
            </a:xfrm>
            <a:prstGeom prst="rect">
              <a:avLst/>
            </a:prstGeom>
            <a:noFill/>
          </p:spPr>
          <p:txBody>
            <a:bodyPr spcFirstLastPara="1" wrap="square" numCol="1" rtlCol="0">
              <a:prstTxWarp prst="textArchDown">
                <a:avLst>
                  <a:gd name="adj" fmla="val 20622710"/>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CORRELATE </a:t>
              </a:r>
              <a:br>
                <a:rPr lang="en-US" sz="1020" b="1" dirty="0">
                  <a:solidFill>
                    <a:srgbClr val="FFFFFF"/>
                  </a:solidFill>
                  <a:latin typeface="Segoe UI" panose="020B0502040204020203" pitchFamily="34" charset="0"/>
                  <a:ea typeface="Segoe UI" panose="020B0502040204020203" pitchFamily="34" charset="0"/>
                </a:rPr>
              </a:br>
              <a:r>
                <a:rPr lang="en-US" sz="1020" b="1" dirty="0">
                  <a:solidFill>
                    <a:srgbClr val="FFFFFF"/>
                  </a:solidFill>
                  <a:latin typeface="Segoe UI" panose="020B0502040204020203" pitchFamily="34" charset="0"/>
                  <a:ea typeface="Segoe UI" panose="020B0502040204020203" pitchFamily="34" charset="0"/>
                </a:rPr>
                <a:t>AND ANALYZE</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71" name="TextBox 27"/>
            <p:cNvSpPr txBox="1"/>
            <p:nvPr/>
          </p:nvSpPr>
          <p:spPr>
            <a:xfrm rot="1539451">
              <a:off x="7409385" y="1851828"/>
              <a:ext cx="432328" cy="109520"/>
            </a:xfrm>
            <a:prstGeom prst="rect">
              <a:avLst/>
            </a:prstGeom>
            <a:noFill/>
          </p:spPr>
          <p:txBody>
            <a:bodyPr spcFirstLastPara="1" wrap="square" numCol="1" rtlCol="0">
              <a:prstTxWarp prst="textArchDown">
                <a:avLst>
                  <a:gd name="adj" fmla="val 20622710"/>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VISUALIZE</a:t>
              </a:r>
            </a:p>
            <a:p>
              <a:pPr algn="ctr" defTabSz="932597"/>
              <a:r>
                <a:rPr lang="en-US" sz="1020" b="1" dirty="0">
                  <a:solidFill>
                    <a:srgbClr val="FFFFFF"/>
                  </a:solidFill>
                  <a:latin typeface="Segoe UI" panose="020B0502040204020203" pitchFamily="34" charset="0"/>
                  <a:ea typeface="Segoe UI" panose="020B0502040204020203" pitchFamily="34" charset="0"/>
                </a:rPr>
                <a:t>AND REPORT</a:t>
              </a:r>
              <a:endParaRPr lang="en-US" sz="1224" dirty="0">
                <a:solidFill>
                  <a:srgbClr val="FFFFFF"/>
                </a:solidFill>
                <a:latin typeface="Times New Roman" panose="02020603050405020304" pitchFamily="18" charset="0"/>
                <a:ea typeface="Times New Roman" panose="02020603050405020304" pitchFamily="18" charset="0"/>
              </a:endParaRPr>
            </a:p>
          </p:txBody>
        </p:sp>
        <p:sp>
          <p:nvSpPr>
            <p:cNvPr id="72" name="TextBox 29"/>
            <p:cNvSpPr txBox="1"/>
            <p:nvPr/>
          </p:nvSpPr>
          <p:spPr>
            <a:xfrm rot="17176231">
              <a:off x="7122197" y="1227287"/>
              <a:ext cx="399574" cy="102461"/>
            </a:xfrm>
            <a:prstGeom prst="rect">
              <a:avLst/>
            </a:prstGeom>
            <a:noFill/>
          </p:spPr>
          <p:txBody>
            <a:bodyPr spcFirstLastPara="1" wrap="square" numCol="1" rtlCol="0">
              <a:prstTxWarp prst="textArchUp">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MONITOR</a:t>
              </a:r>
            </a:p>
            <a:p>
              <a:pPr algn="ctr" defTabSz="932597"/>
              <a:r>
                <a:rPr lang="en-US" sz="1020" b="1" dirty="0">
                  <a:solidFill>
                    <a:srgbClr val="FFFFFF"/>
                  </a:solidFill>
                  <a:latin typeface="Segoe UI" panose="020B0502040204020203" pitchFamily="34" charset="0"/>
                  <a:ea typeface="Segoe UI" panose="020B0502040204020203" pitchFamily="34" charset="0"/>
                </a:rPr>
                <a:t>AND ALERT</a:t>
              </a:r>
            </a:p>
          </p:txBody>
        </p:sp>
      </p:grpSp>
      <p:sp>
        <p:nvSpPr>
          <p:cNvPr id="78" name="Freeform 9"/>
          <p:cNvSpPr>
            <a:spLocks/>
          </p:cNvSpPr>
          <p:nvPr/>
        </p:nvSpPr>
        <p:spPr bwMode="auto">
          <a:xfrm>
            <a:off x="10464650" y="635550"/>
            <a:ext cx="419489" cy="868094"/>
          </a:xfrm>
          <a:custGeom>
            <a:avLst/>
            <a:gdLst>
              <a:gd name="T0" fmla="*/ 524 w 524"/>
              <a:gd name="T1" fmla="*/ 267 h 1084"/>
              <a:gd name="T2" fmla="*/ 492 w 524"/>
              <a:gd name="T3" fmla="*/ 144 h 1084"/>
              <a:gd name="T4" fmla="*/ 454 w 524"/>
              <a:gd name="T5" fmla="*/ 0 h 1084"/>
              <a:gd name="T6" fmla="*/ 306 w 524"/>
              <a:gd name="T7" fmla="*/ 5 h 1084"/>
              <a:gd name="T8" fmla="*/ 219 w 524"/>
              <a:gd name="T9" fmla="*/ 7 h 1084"/>
              <a:gd name="T10" fmla="*/ 196 w 524"/>
              <a:gd name="T11" fmla="*/ 38 h 1084"/>
              <a:gd name="T12" fmla="*/ 0 w 524"/>
              <a:gd name="T13" fmla="*/ 642 h 1084"/>
              <a:gd name="T14" fmla="*/ 99 w 524"/>
              <a:gd name="T15" fmla="*/ 1084 h 1084"/>
              <a:gd name="T16" fmla="*/ 169 w 524"/>
              <a:gd name="T17" fmla="*/ 994 h 1084"/>
              <a:gd name="T18" fmla="*/ 260 w 524"/>
              <a:gd name="T19" fmla="*/ 876 h 1084"/>
              <a:gd name="T20" fmla="*/ 395 w 524"/>
              <a:gd name="T21" fmla="*/ 939 h 1084"/>
              <a:gd name="T22" fmla="*/ 505 w 524"/>
              <a:gd name="T23" fmla="*/ 990 h 1084"/>
              <a:gd name="T24" fmla="*/ 400 w 524"/>
              <a:gd name="T25" fmla="*/ 642 h 1084"/>
              <a:gd name="T26" fmla="*/ 516 w 524"/>
              <a:gd name="T27" fmla="*/ 278 h 1084"/>
              <a:gd name="T28" fmla="*/ 524 w 524"/>
              <a:gd name="T29" fmla="*/ 267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4" h="1084">
                <a:moveTo>
                  <a:pt x="524" y="267"/>
                </a:moveTo>
                <a:cubicBezTo>
                  <a:pt x="492" y="144"/>
                  <a:pt x="492" y="144"/>
                  <a:pt x="492" y="144"/>
                </a:cubicBezTo>
                <a:cubicBezTo>
                  <a:pt x="454" y="0"/>
                  <a:pt x="454" y="0"/>
                  <a:pt x="454" y="0"/>
                </a:cubicBezTo>
                <a:cubicBezTo>
                  <a:pt x="306" y="5"/>
                  <a:pt x="306" y="5"/>
                  <a:pt x="306" y="5"/>
                </a:cubicBezTo>
                <a:cubicBezTo>
                  <a:pt x="219" y="7"/>
                  <a:pt x="219" y="7"/>
                  <a:pt x="219" y="7"/>
                </a:cubicBezTo>
                <a:cubicBezTo>
                  <a:pt x="211" y="17"/>
                  <a:pt x="203" y="28"/>
                  <a:pt x="196" y="38"/>
                </a:cubicBezTo>
                <a:cubicBezTo>
                  <a:pt x="69" y="213"/>
                  <a:pt x="0" y="422"/>
                  <a:pt x="0" y="642"/>
                </a:cubicBezTo>
                <a:cubicBezTo>
                  <a:pt x="0" y="797"/>
                  <a:pt x="34" y="947"/>
                  <a:pt x="99" y="1084"/>
                </a:cubicBezTo>
                <a:cubicBezTo>
                  <a:pt x="169" y="994"/>
                  <a:pt x="169" y="994"/>
                  <a:pt x="169" y="994"/>
                </a:cubicBezTo>
                <a:cubicBezTo>
                  <a:pt x="260" y="876"/>
                  <a:pt x="260" y="876"/>
                  <a:pt x="260" y="876"/>
                </a:cubicBezTo>
                <a:cubicBezTo>
                  <a:pt x="395" y="939"/>
                  <a:pt x="395" y="939"/>
                  <a:pt x="395" y="939"/>
                </a:cubicBezTo>
                <a:cubicBezTo>
                  <a:pt x="505" y="990"/>
                  <a:pt x="505" y="990"/>
                  <a:pt x="505" y="990"/>
                </a:cubicBezTo>
                <a:cubicBezTo>
                  <a:pt x="439" y="890"/>
                  <a:pt x="400" y="771"/>
                  <a:pt x="400" y="642"/>
                </a:cubicBezTo>
                <a:cubicBezTo>
                  <a:pt x="400" y="507"/>
                  <a:pt x="443" y="381"/>
                  <a:pt x="516" y="278"/>
                </a:cubicBezTo>
                <a:cubicBezTo>
                  <a:pt x="519" y="274"/>
                  <a:pt x="521" y="271"/>
                  <a:pt x="524" y="267"/>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79" name="TextBox 29"/>
          <p:cNvSpPr txBox="1"/>
          <p:nvPr/>
        </p:nvSpPr>
        <p:spPr>
          <a:xfrm rot="17176231">
            <a:off x="10552672" y="969781"/>
            <a:ext cx="407528" cy="104501"/>
          </a:xfrm>
          <a:prstGeom prst="rect">
            <a:avLst/>
          </a:prstGeom>
          <a:noFill/>
        </p:spPr>
        <p:txBody>
          <a:bodyPr spcFirstLastPara="1" wrap="square" numCol="1" rtlCol="0">
            <a:prstTxWarp prst="textArchUp">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MONITOR</a:t>
            </a:r>
          </a:p>
          <a:p>
            <a:pPr algn="ctr" defTabSz="932597"/>
            <a:r>
              <a:rPr lang="en-US" sz="1020" b="1" dirty="0">
                <a:solidFill>
                  <a:srgbClr val="FFFFFF"/>
                </a:solidFill>
                <a:latin typeface="Segoe UI" panose="020B0502040204020203" pitchFamily="34" charset="0"/>
                <a:ea typeface="Segoe UI" panose="020B0502040204020203" pitchFamily="34" charset="0"/>
              </a:rPr>
              <a:t>AND ALERT</a:t>
            </a:r>
          </a:p>
        </p:txBody>
      </p:sp>
      <p:sp>
        <p:nvSpPr>
          <p:cNvPr id="80" name="Freeform 7"/>
          <p:cNvSpPr>
            <a:spLocks/>
          </p:cNvSpPr>
          <p:nvPr/>
        </p:nvSpPr>
        <p:spPr bwMode="auto">
          <a:xfrm>
            <a:off x="11474994" y="1051144"/>
            <a:ext cx="647008" cy="843379"/>
          </a:xfrm>
          <a:custGeom>
            <a:avLst/>
            <a:gdLst>
              <a:gd name="T0" fmla="*/ 801 w 808"/>
              <a:gd name="T1" fmla="*/ 0 h 1053"/>
              <a:gd name="T2" fmla="*/ 720 w 808"/>
              <a:gd name="T3" fmla="*/ 70 h 1053"/>
              <a:gd name="T4" fmla="*/ 608 w 808"/>
              <a:gd name="T5" fmla="*/ 168 h 1053"/>
              <a:gd name="T6" fmla="*/ 488 w 808"/>
              <a:gd name="T7" fmla="*/ 81 h 1053"/>
              <a:gd name="T8" fmla="*/ 398 w 808"/>
              <a:gd name="T9" fmla="*/ 16 h 1053"/>
              <a:gd name="T10" fmla="*/ 408 w 808"/>
              <a:gd name="T11" fmla="*/ 129 h 1053"/>
              <a:gd name="T12" fmla="*/ 57 w 808"/>
              <a:gd name="T13" fmla="*/ 696 h 1053"/>
              <a:gd name="T14" fmla="*/ 35 w 808"/>
              <a:gd name="T15" fmla="*/ 706 h 1053"/>
              <a:gd name="T16" fmla="*/ 20 w 808"/>
              <a:gd name="T17" fmla="*/ 816 h 1053"/>
              <a:gd name="T18" fmla="*/ 0 w 808"/>
              <a:gd name="T19" fmla="*/ 963 h 1053"/>
              <a:gd name="T20" fmla="*/ 139 w 808"/>
              <a:gd name="T21" fmla="*/ 1015 h 1053"/>
              <a:gd name="T22" fmla="*/ 238 w 808"/>
              <a:gd name="T23" fmla="*/ 1053 h 1053"/>
              <a:gd name="T24" fmla="*/ 262 w 808"/>
              <a:gd name="T25" fmla="*/ 1040 h 1053"/>
              <a:gd name="T26" fmla="*/ 506 w 808"/>
              <a:gd name="T27" fmla="*/ 859 h 1053"/>
              <a:gd name="T28" fmla="*/ 808 w 808"/>
              <a:gd name="T29" fmla="*/ 129 h 1053"/>
              <a:gd name="T30" fmla="*/ 801 w 808"/>
              <a:gd name="T31"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8" h="1053">
                <a:moveTo>
                  <a:pt x="801" y="0"/>
                </a:moveTo>
                <a:cubicBezTo>
                  <a:pt x="720" y="70"/>
                  <a:pt x="720" y="70"/>
                  <a:pt x="720" y="70"/>
                </a:cubicBezTo>
                <a:cubicBezTo>
                  <a:pt x="608" y="168"/>
                  <a:pt x="608" y="168"/>
                  <a:pt x="608" y="168"/>
                </a:cubicBezTo>
                <a:cubicBezTo>
                  <a:pt x="488" y="81"/>
                  <a:pt x="488" y="81"/>
                  <a:pt x="488" y="81"/>
                </a:cubicBezTo>
                <a:cubicBezTo>
                  <a:pt x="398" y="16"/>
                  <a:pt x="398" y="16"/>
                  <a:pt x="398" y="16"/>
                </a:cubicBezTo>
                <a:cubicBezTo>
                  <a:pt x="405" y="53"/>
                  <a:pt x="408" y="91"/>
                  <a:pt x="408" y="129"/>
                </a:cubicBezTo>
                <a:cubicBezTo>
                  <a:pt x="408" y="377"/>
                  <a:pt x="265" y="592"/>
                  <a:pt x="57" y="696"/>
                </a:cubicBezTo>
                <a:cubicBezTo>
                  <a:pt x="50" y="699"/>
                  <a:pt x="42" y="703"/>
                  <a:pt x="35" y="706"/>
                </a:cubicBezTo>
                <a:cubicBezTo>
                  <a:pt x="20" y="816"/>
                  <a:pt x="20" y="816"/>
                  <a:pt x="20" y="816"/>
                </a:cubicBezTo>
                <a:cubicBezTo>
                  <a:pt x="0" y="963"/>
                  <a:pt x="0" y="963"/>
                  <a:pt x="0" y="963"/>
                </a:cubicBezTo>
                <a:cubicBezTo>
                  <a:pt x="139" y="1015"/>
                  <a:pt x="139" y="1015"/>
                  <a:pt x="139" y="1015"/>
                </a:cubicBezTo>
                <a:cubicBezTo>
                  <a:pt x="238" y="1053"/>
                  <a:pt x="238" y="1053"/>
                  <a:pt x="238" y="1053"/>
                </a:cubicBezTo>
                <a:cubicBezTo>
                  <a:pt x="246" y="1049"/>
                  <a:pt x="254" y="1045"/>
                  <a:pt x="262" y="1040"/>
                </a:cubicBezTo>
                <a:cubicBezTo>
                  <a:pt x="351" y="993"/>
                  <a:pt x="433" y="932"/>
                  <a:pt x="506" y="859"/>
                </a:cubicBezTo>
                <a:cubicBezTo>
                  <a:pt x="701" y="664"/>
                  <a:pt x="808" y="405"/>
                  <a:pt x="808" y="129"/>
                </a:cubicBezTo>
                <a:cubicBezTo>
                  <a:pt x="808" y="86"/>
                  <a:pt x="806" y="43"/>
                  <a:pt x="801" y="0"/>
                </a:cubicBezTo>
                <a:close/>
              </a:path>
            </a:pathLst>
          </a:custGeom>
          <a:solidFill>
            <a:srgbClr val="39CE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Calibri"/>
            </a:endParaRPr>
          </a:p>
        </p:txBody>
      </p:sp>
      <p:sp>
        <p:nvSpPr>
          <p:cNvPr id="81" name="TextBox 27"/>
          <p:cNvSpPr txBox="1"/>
          <p:nvPr/>
        </p:nvSpPr>
        <p:spPr>
          <a:xfrm rot="18280262">
            <a:off x="11536805" y="1403298"/>
            <a:ext cx="478280" cy="121161"/>
          </a:xfrm>
          <a:prstGeom prst="rect">
            <a:avLst/>
          </a:prstGeom>
          <a:noFill/>
        </p:spPr>
        <p:txBody>
          <a:bodyPr spcFirstLastPara="1" wrap="square" numCol="1" rtlCol="0">
            <a:prstTxWarp prst="textArchDown">
              <a:avLst>
                <a:gd name="adj" fmla="val 20622710"/>
              </a:avLst>
            </a:prstTxWarp>
            <a:noAutofit/>
          </a:bodyPr>
          <a:lstStyle/>
          <a:p>
            <a:pPr algn="ctr" defTabSz="932597"/>
            <a:r>
              <a:rPr lang="en-US" sz="1020" b="1" dirty="0">
                <a:solidFill>
                  <a:srgbClr val="FFFFFF"/>
                </a:solidFill>
                <a:latin typeface="Segoe UI" panose="020B0502040204020203" pitchFamily="34" charset="0"/>
                <a:ea typeface="Segoe UI" panose="020B0502040204020203" pitchFamily="34" charset="0"/>
              </a:rPr>
              <a:t>CORRELATE </a:t>
            </a:r>
            <a:br>
              <a:rPr lang="en-US" sz="1020" b="1" dirty="0">
                <a:solidFill>
                  <a:srgbClr val="FFFFFF"/>
                </a:solidFill>
                <a:latin typeface="Segoe UI" panose="020B0502040204020203" pitchFamily="34" charset="0"/>
                <a:ea typeface="Segoe UI" panose="020B0502040204020203" pitchFamily="34" charset="0"/>
              </a:rPr>
            </a:br>
            <a:r>
              <a:rPr lang="en-US" sz="1020" b="1" dirty="0">
                <a:solidFill>
                  <a:srgbClr val="FFFFFF"/>
                </a:solidFill>
                <a:latin typeface="Segoe UI" panose="020B0502040204020203" pitchFamily="34" charset="0"/>
                <a:ea typeface="Segoe UI" panose="020B0502040204020203" pitchFamily="34" charset="0"/>
              </a:rPr>
              <a:t>AND ANALYZE</a:t>
            </a:r>
            <a:endParaRPr lang="en-US" sz="1224" dirty="0">
              <a:solidFill>
                <a:srgbClr val="FFFFFF"/>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3167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anim calcmode="lin" valueType="num">
                                      <p:cBhvr>
                                        <p:cTn id="13" dur="500" fill="hold"/>
                                        <p:tgtEl>
                                          <p:spTgt spid="44"/>
                                        </p:tgtEl>
                                        <p:attrNameLst>
                                          <p:attrName>ppt_x</p:attrName>
                                        </p:attrNameLst>
                                      </p:cBhvr>
                                      <p:tavLst>
                                        <p:tav tm="0">
                                          <p:val>
                                            <p:strVal val="#ppt_x"/>
                                          </p:val>
                                        </p:tav>
                                        <p:tav tm="100000">
                                          <p:val>
                                            <p:strVal val="#ppt_x"/>
                                          </p:val>
                                        </p:tav>
                                      </p:tavLst>
                                    </p:anim>
                                    <p:anim calcmode="lin" valueType="num">
                                      <p:cBhvr>
                                        <p:cTn id="14" dur="5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anim calcmode="lin" valueType="num">
                                      <p:cBhvr>
                                        <p:cTn id="18" dur="500" fill="hold"/>
                                        <p:tgtEl>
                                          <p:spTgt spid="47"/>
                                        </p:tgtEl>
                                        <p:attrNameLst>
                                          <p:attrName>ppt_x</p:attrName>
                                        </p:attrNameLst>
                                      </p:cBhvr>
                                      <p:tavLst>
                                        <p:tav tm="0">
                                          <p:val>
                                            <p:strVal val="#ppt_x"/>
                                          </p:val>
                                        </p:tav>
                                        <p:tav tm="100000">
                                          <p:val>
                                            <p:strVal val="#ppt_x"/>
                                          </p:val>
                                        </p:tav>
                                      </p:tavLst>
                                    </p:anim>
                                    <p:anim calcmode="lin" valueType="num">
                                      <p:cBhvr>
                                        <p:cTn id="1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3A6B16-3635-4F8C-9D70-DC57F3FD0ECB}"/>
              </a:ext>
            </a:extLst>
          </p:cNvPr>
          <p:cNvSpPr>
            <a:spLocks noGrp="1"/>
          </p:cNvSpPr>
          <p:nvPr>
            <p:ph type="title"/>
          </p:nvPr>
        </p:nvSpPr>
        <p:spPr/>
        <p:txBody>
          <a:bodyPr/>
          <a:lstStyle/>
          <a:p>
            <a:r>
              <a:rPr lang="en-US"/>
              <a:t>Application monitoring and analytics</a:t>
            </a:r>
            <a:endParaRPr lang="en-US" dirty="0"/>
          </a:p>
        </p:txBody>
      </p:sp>
      <p:grpSp>
        <p:nvGrpSpPr>
          <p:cNvPr id="22" name="Group 21">
            <a:extLst>
              <a:ext uri="{FF2B5EF4-FFF2-40B4-BE49-F238E27FC236}">
                <a16:creationId xmlns:a16="http://schemas.microsoft.com/office/drawing/2014/main" id="{B98594CF-521F-4C4A-91B4-ECE9B464AE5D}"/>
              </a:ext>
            </a:extLst>
          </p:cNvPr>
          <p:cNvGrpSpPr/>
          <p:nvPr/>
        </p:nvGrpSpPr>
        <p:grpSpPr>
          <a:xfrm>
            <a:off x="1274010" y="2921470"/>
            <a:ext cx="1262642" cy="1262643"/>
            <a:chOff x="4840313" y="2832565"/>
            <a:chExt cx="1302215" cy="1302216"/>
          </a:xfrm>
        </p:grpSpPr>
        <p:sp>
          <p:nvSpPr>
            <p:cNvPr id="32" name="Oval 31">
              <a:extLst>
                <a:ext uri="{FF2B5EF4-FFF2-40B4-BE49-F238E27FC236}">
                  <a16:creationId xmlns:a16="http://schemas.microsoft.com/office/drawing/2014/main" id="{1049F4D3-FA79-4EF3-B5E5-30E716E30E18}"/>
                </a:ext>
              </a:extLst>
            </p:cNvPr>
            <p:cNvSpPr/>
            <p:nvPr/>
          </p:nvSpPr>
          <p:spPr>
            <a:xfrm>
              <a:off x="4840313" y="2832565"/>
              <a:ext cx="1302215" cy="1302216"/>
            </a:xfrm>
            <a:prstGeom prst="ellipse">
              <a:avLst/>
            </a:prstGeom>
            <a:solidFill>
              <a:schemeClr val="accent3"/>
            </a:solidFill>
            <a:ln w="254000" cap="flat" cmpd="sng" algn="ctr">
              <a:solidFill>
                <a:schemeClr val="accent3">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33" name="Eye" title="Icon of an eye">
              <a:extLst>
                <a:ext uri="{FF2B5EF4-FFF2-40B4-BE49-F238E27FC236}">
                  <a16:creationId xmlns:a16="http://schemas.microsoft.com/office/drawing/2014/main" id="{19A8A04E-0068-44CF-A814-C3EECBC7C51C}"/>
                </a:ext>
              </a:extLst>
            </p:cNvPr>
            <p:cNvSpPr>
              <a:spLocks noChangeAspect="1" noEditPoints="1"/>
            </p:cNvSpPr>
            <p:nvPr/>
          </p:nvSpPr>
          <p:spPr bwMode="auto">
            <a:xfrm>
              <a:off x="5117849" y="3277417"/>
              <a:ext cx="747142" cy="412513"/>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Light"/>
                <a:ea typeface="+mn-ea"/>
                <a:cs typeface="+mn-cs"/>
              </a:endParaRPr>
            </a:p>
          </p:txBody>
        </p:sp>
      </p:grpSp>
      <p:sp>
        <p:nvSpPr>
          <p:cNvPr id="23" name="TextBox 22">
            <a:extLst>
              <a:ext uri="{FF2B5EF4-FFF2-40B4-BE49-F238E27FC236}">
                <a16:creationId xmlns:a16="http://schemas.microsoft.com/office/drawing/2014/main" id="{FD1DA7E5-662B-42A3-8AF8-E50AB59C7395}"/>
              </a:ext>
            </a:extLst>
          </p:cNvPr>
          <p:cNvSpPr txBox="1"/>
          <p:nvPr/>
        </p:nvSpPr>
        <p:spPr>
          <a:xfrm>
            <a:off x="1056145" y="2052669"/>
            <a:ext cx="1737388" cy="566614"/>
          </a:xfrm>
          <a:prstGeom prst="rect">
            <a:avLst/>
          </a:prstGeom>
          <a:noFill/>
        </p:spPr>
        <p:txBody>
          <a:bodyPr wrap="square" lIns="179259" tIns="143407" rIns="179259" bIns="143407"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Visibility</a:t>
            </a:r>
          </a:p>
        </p:txBody>
      </p:sp>
      <p:grpSp>
        <p:nvGrpSpPr>
          <p:cNvPr id="24" name="Group 23">
            <a:extLst>
              <a:ext uri="{FF2B5EF4-FFF2-40B4-BE49-F238E27FC236}">
                <a16:creationId xmlns:a16="http://schemas.microsoft.com/office/drawing/2014/main" id="{26DC66A2-E51E-482C-90D3-243BDA201196}"/>
              </a:ext>
            </a:extLst>
          </p:cNvPr>
          <p:cNvGrpSpPr/>
          <p:nvPr/>
        </p:nvGrpSpPr>
        <p:grpSpPr>
          <a:xfrm>
            <a:off x="5527007" y="2921470"/>
            <a:ext cx="1262643" cy="1262643"/>
            <a:chOff x="7114081" y="2832565"/>
            <a:chExt cx="1302216" cy="1302216"/>
          </a:xfrm>
        </p:grpSpPr>
        <p:sp>
          <p:nvSpPr>
            <p:cNvPr id="30" name="Oval 29">
              <a:extLst>
                <a:ext uri="{FF2B5EF4-FFF2-40B4-BE49-F238E27FC236}">
                  <a16:creationId xmlns:a16="http://schemas.microsoft.com/office/drawing/2014/main" id="{C1DAEDD0-1226-4358-A96D-3621714E245B}"/>
                </a:ext>
              </a:extLst>
            </p:cNvPr>
            <p:cNvSpPr/>
            <p:nvPr/>
          </p:nvSpPr>
          <p:spPr>
            <a:xfrm>
              <a:off x="7114081" y="2832565"/>
              <a:ext cx="1302216" cy="1302216"/>
            </a:xfrm>
            <a:prstGeom prst="ellipse">
              <a:avLst/>
            </a:prstGeom>
            <a:solidFill>
              <a:schemeClr val="accent3">
                <a:lumMod val="75000"/>
              </a:schemeClr>
            </a:solidFill>
            <a:ln w="254000" cap="flat" cmpd="sng" algn="ctr">
              <a:solidFill>
                <a:schemeClr val="accent3">
                  <a:lumMod val="75000"/>
                  <a:alpha val="3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31" name="magnify" title="Icon of a magnifying glass">
              <a:extLst>
                <a:ext uri="{FF2B5EF4-FFF2-40B4-BE49-F238E27FC236}">
                  <a16:creationId xmlns:a16="http://schemas.microsoft.com/office/drawing/2014/main" id="{1FB6137B-D5D8-450E-ACBE-C7A13B68AE75}"/>
                </a:ext>
              </a:extLst>
            </p:cNvPr>
            <p:cNvSpPr>
              <a:spLocks noChangeAspect="1" noEditPoints="1"/>
            </p:cNvSpPr>
            <p:nvPr/>
          </p:nvSpPr>
          <p:spPr bwMode="auto">
            <a:xfrm flipH="1">
              <a:off x="7517227" y="3206033"/>
              <a:ext cx="537704" cy="52742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cmpd="sng" algn="ctr">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rgbClr val="505050"/>
                    </a:gs>
                    <a:gs pos="100000">
                      <a:srgbClr val="505050"/>
                    </a:gs>
                  </a:gsLst>
                </a:gradFill>
                <a:effectLst/>
                <a:uLnTx/>
                <a:uFillTx/>
                <a:latin typeface="Segoe UI Light"/>
                <a:ea typeface="+mn-ea"/>
                <a:cs typeface="+mn-cs"/>
              </a:endParaRPr>
            </a:p>
          </p:txBody>
        </p:sp>
      </p:grpSp>
      <p:sp>
        <p:nvSpPr>
          <p:cNvPr id="25" name="TextBox 24">
            <a:extLst>
              <a:ext uri="{FF2B5EF4-FFF2-40B4-BE49-F238E27FC236}">
                <a16:creationId xmlns:a16="http://schemas.microsoft.com/office/drawing/2014/main" id="{3AA6F364-3B7E-4D1B-AC0B-C29F2BA4EAD1}"/>
              </a:ext>
            </a:extLst>
          </p:cNvPr>
          <p:cNvSpPr txBox="1"/>
          <p:nvPr/>
        </p:nvSpPr>
        <p:spPr>
          <a:xfrm>
            <a:off x="5278725" y="2049462"/>
            <a:ext cx="1798221" cy="566614"/>
          </a:xfrm>
          <a:prstGeom prst="rect">
            <a:avLst/>
          </a:prstGeom>
          <a:noFill/>
        </p:spPr>
        <p:txBody>
          <a:bodyPr wrap="square" lIns="179259" tIns="143407" rIns="179259" bIns="143407"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Insights</a:t>
            </a:r>
          </a:p>
        </p:txBody>
      </p:sp>
      <p:grpSp>
        <p:nvGrpSpPr>
          <p:cNvPr id="26" name="Group 25">
            <a:extLst>
              <a:ext uri="{FF2B5EF4-FFF2-40B4-BE49-F238E27FC236}">
                <a16:creationId xmlns:a16="http://schemas.microsoft.com/office/drawing/2014/main" id="{2F333239-966B-461D-BF83-7C69795F3D57}"/>
              </a:ext>
            </a:extLst>
          </p:cNvPr>
          <p:cNvGrpSpPr/>
          <p:nvPr/>
        </p:nvGrpSpPr>
        <p:grpSpPr>
          <a:xfrm>
            <a:off x="9780005" y="2921470"/>
            <a:ext cx="1262643" cy="1262643"/>
            <a:chOff x="9434048" y="2832565"/>
            <a:chExt cx="1302216" cy="1302216"/>
          </a:xfrm>
        </p:grpSpPr>
        <p:sp>
          <p:nvSpPr>
            <p:cNvPr id="28" name="Oval 27">
              <a:extLst>
                <a:ext uri="{FF2B5EF4-FFF2-40B4-BE49-F238E27FC236}">
                  <a16:creationId xmlns:a16="http://schemas.microsoft.com/office/drawing/2014/main" id="{B6C427AF-F5CA-46EE-98D4-DA8439E253E9}"/>
                </a:ext>
              </a:extLst>
            </p:cNvPr>
            <p:cNvSpPr/>
            <p:nvPr/>
          </p:nvSpPr>
          <p:spPr>
            <a:xfrm>
              <a:off x="9434048" y="2832565"/>
              <a:ext cx="1302216" cy="1302216"/>
            </a:xfrm>
            <a:prstGeom prst="ellipse">
              <a:avLst/>
            </a:prstGeom>
            <a:solidFill>
              <a:schemeClr val="accent3">
                <a:lumMod val="50000"/>
              </a:schemeClr>
            </a:solidFill>
            <a:ln w="254000" cap="flat" cmpd="sng" algn="ctr">
              <a:solidFill>
                <a:schemeClr val="accent3">
                  <a:lumMod val="50000"/>
                  <a:alpha val="3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29" name="graph_9" title="Icon of a line chart with connected circles at varying points">
              <a:extLst>
                <a:ext uri="{FF2B5EF4-FFF2-40B4-BE49-F238E27FC236}">
                  <a16:creationId xmlns:a16="http://schemas.microsoft.com/office/drawing/2014/main" id="{A0938617-02EC-4867-925E-19A1247409B6}"/>
                </a:ext>
              </a:extLst>
            </p:cNvPr>
            <p:cNvSpPr>
              <a:spLocks noChangeAspect="1" noEditPoints="1"/>
            </p:cNvSpPr>
            <p:nvPr/>
          </p:nvSpPr>
          <p:spPr bwMode="auto">
            <a:xfrm>
              <a:off x="9763678" y="3193588"/>
              <a:ext cx="642957" cy="580169"/>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flat" cmpd="sng" algn="ctr">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rgbClr val="505050"/>
                    </a:gs>
                    <a:gs pos="100000">
                      <a:srgbClr val="505050"/>
                    </a:gs>
                  </a:gsLst>
                </a:gradFill>
                <a:effectLst/>
                <a:uLnTx/>
                <a:uFillTx/>
                <a:latin typeface="Segoe UI Light"/>
                <a:ea typeface="+mn-ea"/>
                <a:cs typeface="+mn-cs"/>
              </a:endParaRPr>
            </a:p>
          </p:txBody>
        </p:sp>
      </p:grpSp>
      <p:sp>
        <p:nvSpPr>
          <p:cNvPr id="27" name="TextBox 26">
            <a:extLst>
              <a:ext uri="{FF2B5EF4-FFF2-40B4-BE49-F238E27FC236}">
                <a16:creationId xmlns:a16="http://schemas.microsoft.com/office/drawing/2014/main" id="{FB8C4E6B-A1F8-427C-B5C6-92787FD465B8}"/>
              </a:ext>
            </a:extLst>
          </p:cNvPr>
          <p:cNvSpPr txBox="1"/>
          <p:nvPr/>
        </p:nvSpPr>
        <p:spPr>
          <a:xfrm>
            <a:off x="9410639" y="2049462"/>
            <a:ext cx="2040389" cy="566614"/>
          </a:xfrm>
          <a:prstGeom prst="rect">
            <a:avLst/>
          </a:prstGeom>
          <a:noFill/>
        </p:spPr>
        <p:txBody>
          <a:bodyPr wrap="square" lIns="0" tIns="143407" rIns="0" bIns="143407"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Optimization</a:t>
            </a:r>
          </a:p>
        </p:txBody>
      </p:sp>
      <p:sp>
        <p:nvSpPr>
          <p:cNvPr id="42" name="Rectangle: Rounded Corners 4">
            <a:extLst>
              <a:ext uri="{FF2B5EF4-FFF2-40B4-BE49-F238E27FC236}">
                <a16:creationId xmlns:a16="http://schemas.microsoft.com/office/drawing/2014/main" id="{12E2B1FF-9400-4112-A530-83AA7B4FAFAE}"/>
              </a:ext>
            </a:extLst>
          </p:cNvPr>
          <p:cNvSpPr txBox="1"/>
          <p:nvPr/>
        </p:nvSpPr>
        <p:spPr>
          <a:xfrm>
            <a:off x="404127" y="4536410"/>
            <a:ext cx="3041424" cy="566614"/>
          </a:xfrm>
          <a:prstGeom prst="rect">
            <a:avLst/>
          </a:prstGeom>
          <a:noFill/>
        </p:spPr>
        <p:txBody>
          <a:bodyPr wrap="square" lIns="179259" tIns="143407" rIns="179259" bIns="143407" rtlCol="0">
            <a:spAutoFit/>
          </a:bodyPr>
          <a:lstStyle>
            <a:defPPr>
              <a:defRPr lang="en-US"/>
            </a:defPPr>
            <a:lvl1pPr marR="0" lvl="0" indent="0" algn="ctr" defTabSz="914400" fontAlgn="auto">
              <a:lnSpc>
                <a:spcPct val="90000"/>
              </a:lnSpc>
              <a:spcBef>
                <a:spcPts val="0"/>
              </a:spcBef>
              <a:spcAft>
                <a:spcPts val="588"/>
              </a:spcAft>
              <a:buClrTx/>
              <a:buSzTx/>
              <a:buFontTx/>
              <a:buNone/>
              <a:tabLst/>
              <a:defRPr kumimoji="0" sz="2000" b="1"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IN" sz="2000" b="1"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Get the big picture</a:t>
            </a:r>
            <a:endParaRPr kumimoji="0" lang="en-US" sz="2000" b="1"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p:txBody>
      </p:sp>
      <p:sp>
        <p:nvSpPr>
          <p:cNvPr id="40" name="Rectangle: Rounded Corners 6">
            <a:extLst>
              <a:ext uri="{FF2B5EF4-FFF2-40B4-BE49-F238E27FC236}">
                <a16:creationId xmlns:a16="http://schemas.microsoft.com/office/drawing/2014/main" id="{B3BB7738-FDF7-4CBD-8BD8-8A408F961D08}"/>
              </a:ext>
            </a:extLst>
          </p:cNvPr>
          <p:cNvSpPr txBox="1"/>
          <p:nvPr/>
        </p:nvSpPr>
        <p:spPr>
          <a:xfrm>
            <a:off x="4901540" y="4486300"/>
            <a:ext cx="2513574" cy="569125"/>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11760" tIns="83820" rIns="111760" bIns="83820"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IN" sz="2000" b="1"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Find &amp; fix problems</a:t>
            </a:r>
            <a:endParaRPr kumimoji="0" lang="en-US" sz="2000" b="1"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p:txBody>
      </p:sp>
      <p:sp>
        <p:nvSpPr>
          <p:cNvPr id="38" name="Rectangle: Rounded Corners 8">
            <a:extLst>
              <a:ext uri="{FF2B5EF4-FFF2-40B4-BE49-F238E27FC236}">
                <a16:creationId xmlns:a16="http://schemas.microsoft.com/office/drawing/2014/main" id="{D2F757F3-7452-4DA0-8D5F-F562B823BB55}"/>
              </a:ext>
            </a:extLst>
          </p:cNvPr>
          <p:cNvSpPr txBox="1"/>
          <p:nvPr/>
        </p:nvSpPr>
        <p:spPr>
          <a:xfrm>
            <a:off x="8923137" y="4544471"/>
            <a:ext cx="3041424" cy="452783"/>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11760" tIns="83820" rIns="111760" bIns="83820" numCol="1" spcCol="1270" anchor="ctr" anchorCtr="0">
            <a:noAutofit/>
          </a:bodyPr>
          <a:lstStyle>
            <a:defPPr>
              <a:defRPr lang="en-US"/>
            </a:defPPr>
            <a:lvl1pPr lvl="0" indent="0" algn="ctr" defTabSz="1955800">
              <a:lnSpc>
                <a:spcPct val="90000"/>
              </a:lnSpc>
              <a:spcBef>
                <a:spcPct val="0"/>
              </a:spcBef>
              <a:spcAft>
                <a:spcPct val="35000"/>
              </a:spcAft>
              <a:buNone/>
              <a:defRPr sz="2000" b="1" kern="0">
                <a:solidFill>
                  <a:srgbClr val="505050"/>
                </a:solidFill>
                <a:latin typeface="Segoe UI Semibold" panose="020B0702040204020203" pitchFamily="34" charset="0"/>
                <a:cs typeface="Segoe UI Semibold" panose="020B0702040204020203" pitchFamily="34" charset="0"/>
              </a:defRPr>
            </a:lvl1p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IN" sz="2000" b="1"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Build, measure, learn</a:t>
            </a:r>
            <a:endParaRPr kumimoji="0" lang="en-US" sz="2000" b="1" i="0" u="none" strike="noStrike" kern="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p:txBody>
      </p:sp>
      <p:cxnSp>
        <p:nvCxnSpPr>
          <p:cNvPr id="43" name="Straight Connector 42">
            <a:extLst>
              <a:ext uri="{FF2B5EF4-FFF2-40B4-BE49-F238E27FC236}">
                <a16:creationId xmlns:a16="http://schemas.microsoft.com/office/drawing/2014/main" id="{8DCD0E85-CC1C-426F-AAF4-B6F537FE13CC}"/>
              </a:ext>
            </a:extLst>
          </p:cNvPr>
          <p:cNvCxnSpPr/>
          <p:nvPr/>
        </p:nvCxnSpPr>
        <p:spPr>
          <a:xfrm>
            <a:off x="4084637" y="2616076"/>
            <a:ext cx="0" cy="18288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C5EFE2-4CAC-4FD5-8709-6158C1DADA6A}"/>
              </a:ext>
            </a:extLst>
          </p:cNvPr>
          <p:cNvCxnSpPr/>
          <p:nvPr/>
        </p:nvCxnSpPr>
        <p:spPr>
          <a:xfrm>
            <a:off x="8351837" y="2582862"/>
            <a:ext cx="0" cy="18288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785021"/>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30711DD-624D-4EB4-8EBB-7E7975E391C2}"/>
              </a:ext>
            </a:extLst>
          </p:cNvPr>
          <p:cNvGrpSpPr/>
          <p:nvPr/>
        </p:nvGrpSpPr>
        <p:grpSpPr>
          <a:xfrm>
            <a:off x="2789237" y="139387"/>
            <a:ext cx="10560257" cy="5401465"/>
            <a:chOff x="1144380" y="591006"/>
            <a:chExt cx="10103057" cy="5167612"/>
          </a:xfrm>
        </p:grpSpPr>
        <p:pic>
          <p:nvPicPr>
            <p:cNvPr id="3" name="Picture 2">
              <a:extLst>
                <a:ext uri="{FF2B5EF4-FFF2-40B4-BE49-F238E27FC236}">
                  <a16:creationId xmlns:a16="http://schemas.microsoft.com/office/drawing/2014/main" id="{F726DF3B-D0CF-4BF3-95D3-C7A46D29F5F6}"/>
                </a:ext>
              </a:extLst>
            </p:cNvPr>
            <p:cNvPicPr>
              <a:picLocks noChangeAspect="1"/>
            </p:cNvPicPr>
            <p:nvPr/>
          </p:nvPicPr>
          <p:blipFill>
            <a:blip r:embed="rId3"/>
            <a:stretch>
              <a:fillRect/>
            </a:stretch>
          </p:blipFill>
          <p:spPr>
            <a:xfrm>
              <a:off x="2448276" y="1042007"/>
              <a:ext cx="7539921" cy="4179630"/>
            </a:xfrm>
            <a:prstGeom prst="rect">
              <a:avLst/>
            </a:prstGeom>
            <a:ln>
              <a:noFill/>
            </a:ln>
            <a:effectLst/>
          </p:spPr>
        </p:pic>
        <p:pic>
          <p:nvPicPr>
            <p:cNvPr id="15" name="Device">
              <a:extLst>
                <a:ext uri="{FF2B5EF4-FFF2-40B4-BE49-F238E27FC236}">
                  <a16:creationId xmlns:a16="http://schemas.microsoft.com/office/drawing/2014/main" id="{086EB0AA-AF60-41F2-BEF1-C1F83D38869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144380" y="591006"/>
              <a:ext cx="10103057" cy="5167612"/>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44B2EFEB-B3B7-42C3-8FC6-93518FCD308B}"/>
              </a:ext>
            </a:extLst>
          </p:cNvPr>
          <p:cNvSpPr>
            <a:spLocks noGrp="1"/>
          </p:cNvSpPr>
          <p:nvPr>
            <p:ph type="title" idx="4294967295"/>
          </p:nvPr>
        </p:nvSpPr>
        <p:spPr>
          <a:xfrm>
            <a:off x="374659" y="1668463"/>
            <a:ext cx="4344988" cy="836612"/>
          </a:xfrm>
        </p:spPr>
        <p:txBody>
          <a:bodyPr/>
          <a:lstStyle/>
          <a:p>
            <a:r>
              <a:rPr lang="en-US" dirty="0"/>
              <a:t>Azure Application Insights</a:t>
            </a:r>
          </a:p>
        </p:txBody>
      </p:sp>
      <p:grpSp>
        <p:nvGrpSpPr>
          <p:cNvPr id="22" name="Group 21">
            <a:extLst>
              <a:ext uri="{FF2B5EF4-FFF2-40B4-BE49-F238E27FC236}">
                <a16:creationId xmlns:a16="http://schemas.microsoft.com/office/drawing/2014/main" id="{91FF2670-AA55-4602-A252-D9FB1BE772B1}"/>
              </a:ext>
            </a:extLst>
          </p:cNvPr>
          <p:cNvGrpSpPr/>
          <p:nvPr/>
        </p:nvGrpSpPr>
        <p:grpSpPr>
          <a:xfrm>
            <a:off x="503237" y="5714629"/>
            <a:ext cx="3532451" cy="861774"/>
            <a:chOff x="503237" y="5783262"/>
            <a:chExt cx="3532451" cy="861774"/>
          </a:xfrm>
        </p:grpSpPr>
        <p:grpSp>
          <p:nvGrpSpPr>
            <p:cNvPr id="5" name="Group 4">
              <a:extLst>
                <a:ext uri="{FF2B5EF4-FFF2-40B4-BE49-F238E27FC236}">
                  <a16:creationId xmlns:a16="http://schemas.microsoft.com/office/drawing/2014/main" id="{E3B8BA83-77DA-4478-9FB1-169FD7D1C434}"/>
                </a:ext>
              </a:extLst>
            </p:cNvPr>
            <p:cNvGrpSpPr/>
            <p:nvPr/>
          </p:nvGrpSpPr>
          <p:grpSpPr>
            <a:xfrm>
              <a:off x="503237" y="5973644"/>
              <a:ext cx="481011" cy="481011"/>
              <a:chOff x="4840313" y="2832565"/>
              <a:chExt cx="1302215" cy="1302216"/>
            </a:xfrm>
          </p:grpSpPr>
          <p:sp>
            <p:nvSpPr>
              <p:cNvPr id="6" name="Oval 5">
                <a:extLst>
                  <a:ext uri="{FF2B5EF4-FFF2-40B4-BE49-F238E27FC236}">
                    <a16:creationId xmlns:a16="http://schemas.microsoft.com/office/drawing/2014/main" id="{DE2F5333-AB56-42AD-9BEA-63864AFB0036}"/>
                  </a:ext>
                </a:extLst>
              </p:cNvPr>
              <p:cNvSpPr/>
              <p:nvPr/>
            </p:nvSpPr>
            <p:spPr>
              <a:xfrm>
                <a:off x="4840313" y="2832565"/>
                <a:ext cx="1302215" cy="1302216"/>
              </a:xfrm>
              <a:prstGeom prst="ellipse">
                <a:avLst/>
              </a:prstGeom>
              <a:solidFill>
                <a:schemeClr val="accent3"/>
              </a:solidFill>
              <a:ln w="127000" cap="flat" cmpd="sng" algn="ctr">
                <a:solidFill>
                  <a:schemeClr val="accent3">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7" name="Eye" title="Icon of an eye">
                <a:extLst>
                  <a:ext uri="{FF2B5EF4-FFF2-40B4-BE49-F238E27FC236}">
                    <a16:creationId xmlns:a16="http://schemas.microsoft.com/office/drawing/2014/main" id="{45BD9BF0-690A-4334-9CD5-9D1307EFE3CE}"/>
                  </a:ext>
                </a:extLst>
              </p:cNvPr>
              <p:cNvSpPr>
                <a:spLocks noChangeAspect="1" noEditPoints="1"/>
              </p:cNvSpPr>
              <p:nvPr/>
            </p:nvSpPr>
            <p:spPr bwMode="auto">
              <a:xfrm>
                <a:off x="5117849" y="3277417"/>
                <a:ext cx="747142" cy="412513"/>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Light"/>
                  <a:ea typeface="+mn-ea"/>
                  <a:cs typeface="+mn-cs"/>
                </a:endParaRPr>
              </a:p>
            </p:txBody>
          </p:sp>
        </p:grpSp>
        <p:sp>
          <p:nvSpPr>
            <p:cNvPr id="4" name="Rectangle 3">
              <a:extLst>
                <a:ext uri="{FF2B5EF4-FFF2-40B4-BE49-F238E27FC236}">
                  <a16:creationId xmlns:a16="http://schemas.microsoft.com/office/drawing/2014/main" id="{685C5749-AD84-47EF-A2F3-992FB17AAC59}"/>
                </a:ext>
              </a:extLst>
            </p:cNvPr>
            <p:cNvSpPr/>
            <p:nvPr/>
          </p:nvSpPr>
          <p:spPr>
            <a:xfrm>
              <a:off x="1144380" y="5783262"/>
              <a:ext cx="2891308" cy="86177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Visibility – Get the big picture</a:t>
              </a:r>
              <a:endPar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53535"/>
                  </a:solidFill>
                  <a:effectLst/>
                  <a:uLnTx/>
                  <a:uFillTx/>
                  <a:latin typeface="Segoe UI Semilight"/>
                  <a:ea typeface="+mn-ea"/>
                  <a:cs typeface="+mn-cs"/>
                </a:rPr>
                <a:t>Monitoring across App &amp; Infra</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53535"/>
                  </a:solidFill>
                  <a:effectLst/>
                  <a:uLnTx/>
                  <a:uFillTx/>
                  <a:latin typeface="Segoe UI Semilight"/>
                  <a:ea typeface="+mn-ea"/>
                  <a:cs typeface="+mn-cs"/>
                </a:rPr>
                <a:t>Alerts &amp; Notifications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53535"/>
                  </a:solidFill>
                  <a:effectLst/>
                  <a:uLnTx/>
                  <a:uFillTx/>
                  <a:latin typeface="Segoe UI Semilight"/>
                  <a:ea typeface="+mn-ea"/>
                  <a:cs typeface="+mn-cs"/>
                </a:rPr>
                <a:t>Visualization &amp; Collaboration</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cxnSp>
        <p:nvCxnSpPr>
          <p:cNvPr id="18" name="Straight Connector 17">
            <a:extLst>
              <a:ext uri="{FF2B5EF4-FFF2-40B4-BE49-F238E27FC236}">
                <a16:creationId xmlns:a16="http://schemas.microsoft.com/office/drawing/2014/main" id="{D087D6B1-1234-4A5A-8FDC-B04D7BCA0585}"/>
              </a:ext>
            </a:extLst>
          </p:cNvPr>
          <p:cNvCxnSpPr>
            <a:cxnSpLocks/>
          </p:cNvCxnSpPr>
          <p:nvPr/>
        </p:nvCxnSpPr>
        <p:spPr>
          <a:xfrm>
            <a:off x="0" y="5516211"/>
            <a:ext cx="12436475" cy="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FB1E6F23-F8AF-4A85-BDD5-D9FDCBF6AF53}"/>
              </a:ext>
            </a:extLst>
          </p:cNvPr>
          <p:cNvGrpSpPr/>
          <p:nvPr/>
        </p:nvGrpSpPr>
        <p:grpSpPr>
          <a:xfrm>
            <a:off x="4372117" y="5714629"/>
            <a:ext cx="3645008" cy="861774"/>
            <a:chOff x="4372117" y="5783262"/>
            <a:chExt cx="3645008" cy="861774"/>
          </a:xfrm>
        </p:grpSpPr>
        <p:grpSp>
          <p:nvGrpSpPr>
            <p:cNvPr id="8" name="Group 7">
              <a:extLst>
                <a:ext uri="{FF2B5EF4-FFF2-40B4-BE49-F238E27FC236}">
                  <a16:creationId xmlns:a16="http://schemas.microsoft.com/office/drawing/2014/main" id="{3DA17DA4-1886-4C61-A9B8-12ED85E23F5D}"/>
                </a:ext>
              </a:extLst>
            </p:cNvPr>
            <p:cNvGrpSpPr/>
            <p:nvPr/>
          </p:nvGrpSpPr>
          <p:grpSpPr>
            <a:xfrm>
              <a:off x="4372117" y="5973644"/>
              <a:ext cx="481011" cy="481011"/>
              <a:chOff x="7114081" y="2832565"/>
              <a:chExt cx="1302216" cy="1302216"/>
            </a:xfrm>
          </p:grpSpPr>
          <p:sp>
            <p:nvSpPr>
              <p:cNvPr id="10" name="Oval 9">
                <a:extLst>
                  <a:ext uri="{FF2B5EF4-FFF2-40B4-BE49-F238E27FC236}">
                    <a16:creationId xmlns:a16="http://schemas.microsoft.com/office/drawing/2014/main" id="{B4AB7431-7886-4F59-AD68-B84AFC55C4C5}"/>
                  </a:ext>
                </a:extLst>
              </p:cNvPr>
              <p:cNvSpPr/>
              <p:nvPr/>
            </p:nvSpPr>
            <p:spPr>
              <a:xfrm>
                <a:off x="7114081" y="2832565"/>
                <a:ext cx="1302216" cy="1302216"/>
              </a:xfrm>
              <a:prstGeom prst="ellipse">
                <a:avLst/>
              </a:prstGeom>
              <a:solidFill>
                <a:schemeClr val="accent3">
                  <a:lumMod val="75000"/>
                </a:schemeClr>
              </a:solidFill>
              <a:ln w="127000" cap="flat" cmpd="sng" algn="ctr">
                <a:solidFill>
                  <a:schemeClr val="accent3">
                    <a:lumMod val="75000"/>
                    <a:alpha val="3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11" name="magnify" title="Icon of a magnifying glass">
                <a:extLst>
                  <a:ext uri="{FF2B5EF4-FFF2-40B4-BE49-F238E27FC236}">
                    <a16:creationId xmlns:a16="http://schemas.microsoft.com/office/drawing/2014/main" id="{795529D1-36C4-46D0-8F58-3A7555044FFA}"/>
                  </a:ext>
                </a:extLst>
              </p:cNvPr>
              <p:cNvSpPr>
                <a:spLocks noChangeAspect="1" noEditPoints="1"/>
              </p:cNvSpPr>
              <p:nvPr/>
            </p:nvSpPr>
            <p:spPr bwMode="auto">
              <a:xfrm flipH="1">
                <a:off x="7517227" y="3206033"/>
                <a:ext cx="537704" cy="52742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cmpd="sng" algn="ctr">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rgbClr val="505050"/>
                      </a:gs>
                      <a:gs pos="100000">
                        <a:srgbClr val="505050"/>
                      </a:gs>
                    </a:gsLst>
                  </a:gradFill>
                  <a:effectLst/>
                  <a:uLnTx/>
                  <a:uFillTx/>
                  <a:latin typeface="Segoe UI Light"/>
                  <a:ea typeface="+mn-ea"/>
                  <a:cs typeface="+mn-cs"/>
                </a:endParaRPr>
              </a:p>
            </p:txBody>
          </p:sp>
        </p:grpSp>
        <p:sp>
          <p:nvSpPr>
            <p:cNvPr id="20" name="Rectangle 19">
              <a:extLst>
                <a:ext uri="{FF2B5EF4-FFF2-40B4-BE49-F238E27FC236}">
                  <a16:creationId xmlns:a16="http://schemas.microsoft.com/office/drawing/2014/main" id="{2CBD8765-B4FA-446E-94EF-C3108AFFCB3E}"/>
                </a:ext>
              </a:extLst>
            </p:cNvPr>
            <p:cNvSpPr/>
            <p:nvPr/>
          </p:nvSpPr>
          <p:spPr>
            <a:xfrm>
              <a:off x="4969125" y="5783262"/>
              <a:ext cx="3048000" cy="86177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Insights – Find &amp; fix problems</a:t>
              </a:r>
              <a:endPar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53535"/>
                  </a:solidFill>
                  <a:effectLst/>
                  <a:uLnTx/>
                  <a:uFillTx/>
                  <a:latin typeface="Segoe UI Semilight"/>
                  <a:ea typeface="+mn-ea"/>
                  <a:cs typeface="+mn-cs"/>
                </a:rPr>
                <a:t>Detect, Diagnose &amp; Debug Failures</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53535"/>
                  </a:solidFill>
                  <a:effectLst/>
                  <a:uLnTx/>
                  <a:uFillTx/>
                  <a:latin typeface="Segoe UI Semilight"/>
                  <a:ea typeface="+mn-ea"/>
                  <a:cs typeface="+mn-cs"/>
                </a:rPr>
                <a:t>Advanced Analytics with ML</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53535"/>
                  </a:solidFill>
                  <a:effectLst/>
                  <a:uLnTx/>
                  <a:uFillTx/>
                  <a:latin typeface="Segoe UI Semilight"/>
                  <a:ea typeface="+mn-ea"/>
                  <a:cs typeface="+mn-cs"/>
                </a:rPr>
                <a:t>Setup automated actions</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F8E15508-9298-4FA7-BF3A-07C296D8775C}"/>
              </a:ext>
            </a:extLst>
          </p:cNvPr>
          <p:cNvGrpSpPr/>
          <p:nvPr/>
        </p:nvGrpSpPr>
        <p:grpSpPr>
          <a:xfrm>
            <a:off x="8347793" y="5714629"/>
            <a:ext cx="3966444" cy="861774"/>
            <a:chOff x="8347793" y="5783262"/>
            <a:chExt cx="3966444" cy="861774"/>
          </a:xfrm>
        </p:grpSpPr>
        <p:grpSp>
          <p:nvGrpSpPr>
            <p:cNvPr id="12" name="Group 11">
              <a:extLst>
                <a:ext uri="{FF2B5EF4-FFF2-40B4-BE49-F238E27FC236}">
                  <a16:creationId xmlns:a16="http://schemas.microsoft.com/office/drawing/2014/main" id="{1FDFAFA7-5AB4-4AB2-831B-93F093867C13}"/>
                </a:ext>
              </a:extLst>
            </p:cNvPr>
            <p:cNvGrpSpPr/>
            <p:nvPr/>
          </p:nvGrpSpPr>
          <p:grpSpPr>
            <a:xfrm>
              <a:off x="8347793" y="5973644"/>
              <a:ext cx="481011" cy="481011"/>
              <a:chOff x="9434048" y="2832565"/>
              <a:chExt cx="1302216" cy="1302216"/>
            </a:xfrm>
          </p:grpSpPr>
          <p:sp>
            <p:nvSpPr>
              <p:cNvPr id="13" name="Oval 12">
                <a:extLst>
                  <a:ext uri="{FF2B5EF4-FFF2-40B4-BE49-F238E27FC236}">
                    <a16:creationId xmlns:a16="http://schemas.microsoft.com/office/drawing/2014/main" id="{03F5A6C6-09DE-4AD8-87E1-458E12C6EBB5}"/>
                  </a:ext>
                </a:extLst>
              </p:cNvPr>
              <p:cNvSpPr/>
              <p:nvPr/>
            </p:nvSpPr>
            <p:spPr>
              <a:xfrm>
                <a:off x="9434048" y="2832565"/>
                <a:ext cx="1302216" cy="1302216"/>
              </a:xfrm>
              <a:prstGeom prst="ellipse">
                <a:avLst/>
              </a:prstGeom>
              <a:solidFill>
                <a:schemeClr val="accent3">
                  <a:lumMod val="50000"/>
                </a:schemeClr>
              </a:solidFill>
              <a:ln w="127000" cap="flat" cmpd="sng" algn="ctr">
                <a:solidFill>
                  <a:schemeClr val="accent3">
                    <a:lumMod val="50000"/>
                    <a:alpha val="30000"/>
                  </a:scheme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14" name="graph_9" title="Icon of a line chart with connected circles at varying points">
                <a:extLst>
                  <a:ext uri="{FF2B5EF4-FFF2-40B4-BE49-F238E27FC236}">
                    <a16:creationId xmlns:a16="http://schemas.microsoft.com/office/drawing/2014/main" id="{CFF87B4F-A023-4494-ADCF-ADFE86A8C166}"/>
                  </a:ext>
                </a:extLst>
              </p:cNvPr>
              <p:cNvSpPr>
                <a:spLocks noChangeAspect="1" noEditPoints="1"/>
              </p:cNvSpPr>
              <p:nvPr/>
            </p:nvSpPr>
            <p:spPr bwMode="auto">
              <a:xfrm>
                <a:off x="9763678" y="3193588"/>
                <a:ext cx="642957" cy="580169"/>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flat" cmpd="sng" algn="ctr">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gradFill>
                    <a:gsLst>
                      <a:gs pos="0">
                        <a:srgbClr val="505050"/>
                      </a:gs>
                      <a:gs pos="100000">
                        <a:srgbClr val="505050"/>
                      </a:gs>
                    </a:gsLst>
                  </a:gradFill>
                  <a:effectLst/>
                  <a:uLnTx/>
                  <a:uFillTx/>
                  <a:latin typeface="Segoe UI Light"/>
                  <a:ea typeface="+mn-ea"/>
                  <a:cs typeface="+mn-cs"/>
                </a:endParaRPr>
              </a:p>
            </p:txBody>
          </p:sp>
        </p:grpSp>
        <p:sp>
          <p:nvSpPr>
            <p:cNvPr id="21" name="Rectangle 20">
              <a:extLst>
                <a:ext uri="{FF2B5EF4-FFF2-40B4-BE49-F238E27FC236}">
                  <a16:creationId xmlns:a16="http://schemas.microsoft.com/office/drawing/2014/main" id="{64C056F5-CBC3-4E9D-99CB-20CF868D16FD}"/>
                </a:ext>
              </a:extLst>
            </p:cNvPr>
            <p:cNvSpPr/>
            <p:nvPr/>
          </p:nvSpPr>
          <p:spPr>
            <a:xfrm>
              <a:off x="8950562" y="5783262"/>
              <a:ext cx="3363675" cy="86177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Optimization – Build, measure, learn</a:t>
              </a:r>
              <a:endParaRPr kumimoji="0" lang="en-US" sz="14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a:p>
              <a:pPr marL="0" marR="0" lvl="1" indent="0" algn="l"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53535"/>
                  </a:solidFill>
                  <a:effectLst/>
                  <a:uLnTx/>
                  <a:uFillTx/>
                  <a:latin typeface="Segoe UI Semilight"/>
                  <a:ea typeface="+mn-ea"/>
                  <a:cs typeface="+mn-cs"/>
                </a:rPr>
                <a:t>Performance Optimization &amp; Profiling</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53535"/>
                  </a:solidFill>
                  <a:effectLst/>
                  <a:uLnTx/>
                  <a:uFillTx/>
                  <a:latin typeface="Segoe UI Semilight"/>
                  <a:ea typeface="+mn-ea"/>
                  <a:cs typeface="+mn-cs"/>
                </a:rPr>
                <a:t>User Behaviour &amp; Customer Insights</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353535"/>
                  </a:solidFill>
                  <a:effectLst/>
                  <a:uLnTx/>
                  <a:uFillTx/>
                  <a:latin typeface="Segoe UI Semilight"/>
                  <a:ea typeface="+mn-ea"/>
                  <a:cs typeface="+mn-cs"/>
                </a:rPr>
                <a:t>Impact Correlation</a:t>
              </a:r>
              <a:endParaRPr kumimoji="0" lang="en-US" sz="1200" b="0" i="0" u="none" strike="noStrike" kern="120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42000984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par>
                                <p:cTn id="15" presetID="2" presetClass="entr" presetSubtype="4" decel="10000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decel="10000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 Insights ecosystem</a:t>
            </a:r>
          </a:p>
        </p:txBody>
      </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30779" y="4262049"/>
            <a:ext cx="11987214" cy="523252"/>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7294" tIns="37294" rIns="37294" bIns="37294" numCol="1" anchor="t" anchorCtr="0" compatLnSpc="1">
            <a:prstTxWarp prst="textNoShape">
              <a:avLst/>
            </a:prstTxWarp>
          </a:bodyPr>
          <a:lstStyle/>
          <a:p>
            <a:pPr marL="0" marR="0" lvl="0" indent="0" algn="ctr" defTabSz="932239" rtl="0" eaLnBrk="0" fontAlgn="base" latinLnBrk="0" hangingPunct="0">
              <a:lnSpc>
                <a:spcPct val="100000"/>
              </a:lnSpc>
              <a:spcBef>
                <a:spcPct val="0"/>
              </a:spcBef>
              <a:spcAft>
                <a:spcPct val="0"/>
              </a:spcAft>
              <a:buClrTx/>
              <a:buSzTx/>
              <a:buFontTx/>
              <a:buNone/>
              <a:tabLst/>
              <a:defRPr/>
            </a:pPr>
            <a:r>
              <a:rPr kumimoji="0" lang="en-US" altLang="en-US" sz="2856"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Support (Cloud</a:t>
            </a:r>
            <a:r>
              <a:rPr kumimoji="0" lang="en-US" altLang="en-US" sz="2856" b="0" i="0" u="none" strike="noStrike" kern="1200" cap="none" spc="0" normalizeH="0" baseline="0" noProof="0">
                <a:ln>
                  <a:noFill/>
                </a:ln>
                <a:solidFill>
                  <a:srgbClr val="FFFFFF"/>
                </a:solidFill>
                <a:effectLst/>
                <a:uLnTx/>
                <a:uFillTx/>
                <a:latin typeface="Segoe UI Light" panose="020B0502040204020203" pitchFamily="34" charset="0"/>
                <a:ea typeface="+mn-ea"/>
                <a:cs typeface="+mn-cs"/>
              </a:rPr>
              <a:t>/On-Premises/</a:t>
            </a:r>
            <a:r>
              <a:rPr kumimoji="0" lang="en-US" altLang="en-US" sz="2856"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Hybrid)</a:t>
            </a:r>
            <a:endParaRPr kumimoji="0" lang="en-US" altLang="en-US" sz="2856"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30779" y="4781506"/>
            <a:ext cx="11987214" cy="186058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7294" tIns="37294" rIns="37294" bIns="37294" numCol="5" anchor="t" anchorCtr="0" compatLnSpc="1">
            <a:prstTxWarp prst="textNoShape">
              <a:avLst/>
            </a:prstTxWarp>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Officially Supported</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C#/VB.NET</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Java</a:t>
            </a:r>
            <a:endParaRPr kumimoji="0" lang="en-IN"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JavaScript</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Node.JS</a:t>
            </a:r>
            <a:endParaRPr kumimoji="0" lang="en-IN"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Public Endpoints</a:t>
            </a:r>
            <a:endParaRPr kumimoji="0" lang="en-US" sz="1428" b="0" i="0" u="sng"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428" b="0" i="0" u="sng"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428" b="0" i="0" u="sng"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Community Supported</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PHP</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Python</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Ruby</a:t>
            </a:r>
          </a:p>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428" b="0" i="0" u="sng"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428" b="0" i="0" u="sng"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428" b="0" i="0" u="sng"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428" b="0" i="0" u="sng"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Platforms &amp; Frameworks</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ASP.NET &amp; Core</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J2EE</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Android &amp; iOS</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App &amp; Cloud Services</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Functions</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Service Fabric</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Docker &amp; Kubernetes</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CMS</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Drupal</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Joomla</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SharePoint</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WordPress</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Orchard</a:t>
            </a:r>
          </a:p>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sng" strike="noStrike" kern="1200" cap="none" spc="0" normalizeH="0" baseline="0" noProof="0" dirty="0">
                <a:ln>
                  <a:noFill/>
                </a:ln>
                <a:solidFill>
                  <a:srgbClr val="00B0F0"/>
                </a:solidFill>
                <a:effectLst/>
                <a:uLnTx/>
                <a:uFillTx/>
                <a:latin typeface="Segoe UI Semibold" panose="020B0702040204020203" pitchFamily="34" charset="0"/>
                <a:ea typeface="+mn-ea"/>
                <a:cs typeface="Segoe UI Semibold" panose="020B0702040204020203" pitchFamily="34" charset="0"/>
              </a:rPr>
              <a:t>Logging Frameworks</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Log4Net &amp; </a:t>
            </a:r>
            <a:r>
              <a:rPr kumimoji="0" lang="en-US" sz="1428"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NLog</a:t>
            </a:r>
            <a:endPar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Log4J &amp; </a:t>
            </a:r>
            <a:r>
              <a:rPr kumimoji="0" lang="en-US" sz="1428"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Logback</a:t>
            </a:r>
            <a:endPar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System.Diagnostics</a:t>
            </a:r>
          </a:p>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Semantic Logging (SLAB)</a:t>
            </a:r>
          </a:p>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7" name="Text Box 37">
            <a:extLst>
              <a:ext uri="{FF2B5EF4-FFF2-40B4-BE49-F238E27FC236}">
                <a16:creationId xmlns:a16="http://schemas.microsoft.com/office/drawing/2014/main" id="{700DEE7C-7E23-49CA-8251-3368F2496CE0}"/>
              </a:ext>
            </a:extLst>
          </p:cNvPr>
          <p:cNvSpPr txBox="1">
            <a:spLocks noChangeArrowheads="1"/>
          </p:cNvSpPr>
          <p:nvPr/>
        </p:nvSpPr>
        <p:spPr bwMode="auto">
          <a:xfrm>
            <a:off x="4261862" y="1745136"/>
            <a:ext cx="3913030" cy="523400"/>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2856"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Exploration</a:t>
            </a:r>
            <a:endParaRPr kumimoji="0" lang="en-US" altLang="en-US" sz="2856"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8" name="Rectangle 38">
            <a:extLst>
              <a:ext uri="{FF2B5EF4-FFF2-40B4-BE49-F238E27FC236}">
                <a16:creationId xmlns:a16="http://schemas.microsoft.com/office/drawing/2014/main" id="{82861893-5DD1-414B-9B45-50D0409A02B8}"/>
              </a:ext>
            </a:extLst>
          </p:cNvPr>
          <p:cNvSpPr>
            <a:spLocks noChangeArrowheads="1"/>
          </p:cNvSpPr>
          <p:nvPr/>
        </p:nvSpPr>
        <p:spPr bwMode="auto">
          <a:xfrm>
            <a:off x="4261862" y="2268537"/>
            <a:ext cx="3913030" cy="1587737"/>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7304" tIns="37304" rIns="37304" bIns="3730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 Box 23">
            <a:extLst>
              <a:ext uri="{FF2B5EF4-FFF2-40B4-BE49-F238E27FC236}">
                <a16:creationId xmlns:a16="http://schemas.microsoft.com/office/drawing/2014/main" id="{4A6E8DA0-4BAD-4B09-B0E1-8B01CEF51F22}"/>
              </a:ext>
            </a:extLst>
          </p:cNvPr>
          <p:cNvSpPr txBox="1">
            <a:spLocks noChangeArrowheads="1"/>
          </p:cNvSpPr>
          <p:nvPr/>
        </p:nvSpPr>
        <p:spPr bwMode="auto">
          <a:xfrm>
            <a:off x="8294644" y="1745137"/>
            <a:ext cx="3925049" cy="523096"/>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2856"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Export &amp; Correlation</a:t>
            </a:r>
            <a:endParaRPr kumimoji="0" lang="en-US" altLang="en-US" sz="2856"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0" name="Rectangle 24">
            <a:extLst>
              <a:ext uri="{FF2B5EF4-FFF2-40B4-BE49-F238E27FC236}">
                <a16:creationId xmlns:a16="http://schemas.microsoft.com/office/drawing/2014/main" id="{6C066623-B58E-4638-B8CD-C1F6725CDE41}"/>
              </a:ext>
            </a:extLst>
          </p:cNvPr>
          <p:cNvSpPr>
            <a:spLocks noChangeArrowheads="1"/>
          </p:cNvSpPr>
          <p:nvPr/>
        </p:nvSpPr>
        <p:spPr bwMode="auto">
          <a:xfrm>
            <a:off x="8294644" y="2268233"/>
            <a:ext cx="3925049" cy="1588042"/>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7304" tIns="37304" rIns="37304" bIns="3730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 Box 3">
            <a:extLst>
              <a:ext uri="{FF2B5EF4-FFF2-40B4-BE49-F238E27FC236}">
                <a16:creationId xmlns:a16="http://schemas.microsoft.com/office/drawing/2014/main" id="{BDA44FBC-29CA-443A-917E-33EDBC724E1A}"/>
              </a:ext>
            </a:extLst>
          </p:cNvPr>
          <p:cNvSpPr txBox="1">
            <a:spLocks noChangeArrowheads="1"/>
          </p:cNvSpPr>
          <p:nvPr/>
        </p:nvSpPr>
        <p:spPr bwMode="auto">
          <a:xfrm>
            <a:off x="229080" y="1745136"/>
            <a:ext cx="3913030" cy="523400"/>
          </a:xfrm>
          <a:prstGeom prst="rect">
            <a:avLst/>
          </a:prstGeom>
          <a:solidFill>
            <a:schemeClr val="tx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2856"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rPr>
              <a:t>Ingestion</a:t>
            </a:r>
            <a:endParaRPr kumimoji="0" lang="en-US" altLang="en-US" sz="714"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nvGrpSpPr>
          <p:cNvPr id="92" name="Group 91">
            <a:extLst>
              <a:ext uri="{FF2B5EF4-FFF2-40B4-BE49-F238E27FC236}">
                <a16:creationId xmlns:a16="http://schemas.microsoft.com/office/drawing/2014/main" id="{E9684A34-4849-4EDD-B908-1BE6133D337F}"/>
              </a:ext>
            </a:extLst>
          </p:cNvPr>
          <p:cNvGrpSpPr/>
          <p:nvPr/>
        </p:nvGrpSpPr>
        <p:grpSpPr>
          <a:xfrm>
            <a:off x="4338414" y="2298371"/>
            <a:ext cx="3930390" cy="1544078"/>
            <a:chOff x="4338414" y="2943626"/>
            <a:chExt cx="3930390" cy="1544078"/>
          </a:xfrm>
        </p:grpSpPr>
        <p:grpSp>
          <p:nvGrpSpPr>
            <p:cNvPr id="93" name="Group 92">
              <a:extLst>
                <a:ext uri="{FF2B5EF4-FFF2-40B4-BE49-F238E27FC236}">
                  <a16:creationId xmlns:a16="http://schemas.microsoft.com/office/drawing/2014/main" id="{1D3939CD-6788-46C0-A44C-B83B0C2B2026}"/>
                </a:ext>
              </a:extLst>
            </p:cNvPr>
            <p:cNvGrpSpPr/>
            <p:nvPr/>
          </p:nvGrpSpPr>
          <p:grpSpPr>
            <a:xfrm>
              <a:off x="4399174" y="2943626"/>
              <a:ext cx="3869630" cy="1492081"/>
              <a:chOff x="4367109" y="1706319"/>
              <a:chExt cx="3794099" cy="1462956"/>
            </a:xfrm>
          </p:grpSpPr>
          <p:grpSp>
            <p:nvGrpSpPr>
              <p:cNvPr id="96" name="Group 95">
                <a:extLst>
                  <a:ext uri="{FF2B5EF4-FFF2-40B4-BE49-F238E27FC236}">
                    <a16:creationId xmlns:a16="http://schemas.microsoft.com/office/drawing/2014/main" id="{FD010DC6-0269-4D4B-9054-6D991685922F}"/>
                  </a:ext>
                </a:extLst>
              </p:cNvPr>
              <p:cNvGrpSpPr/>
              <p:nvPr/>
            </p:nvGrpSpPr>
            <p:grpSpPr>
              <a:xfrm>
                <a:off x="4367109" y="1706319"/>
                <a:ext cx="3176108" cy="890053"/>
                <a:chOff x="935444" y="1660018"/>
                <a:chExt cx="3176108" cy="890053"/>
              </a:xfrm>
            </p:grpSpPr>
            <p:pic>
              <p:nvPicPr>
                <p:cNvPr id="98" name="Picture 11" descr="AppInsights">
                  <a:extLst>
                    <a:ext uri="{FF2B5EF4-FFF2-40B4-BE49-F238E27FC236}">
                      <a16:creationId xmlns:a16="http://schemas.microsoft.com/office/drawing/2014/main" id="{E45BB34C-737B-4F88-A36C-38EC6D966B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9" name="Text Box 12">
                  <a:extLst>
                    <a:ext uri="{FF2B5EF4-FFF2-40B4-BE49-F238E27FC236}">
                      <a16:creationId xmlns:a16="http://schemas.microsoft.com/office/drawing/2014/main" id="{C0EA1D01-DBE2-4C17-A721-01AA900D1A71}"/>
                    </a:ext>
                  </a:extLst>
                </p:cNvPr>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304" tIns="37304" rIns="37304" bIns="37304" numCol="1" anchor="ctr" anchorCtr="0" compatLnSpc="1">
                  <a:prstTxWarp prst="textNoShape">
                    <a:avLst/>
                  </a:prstTxWarp>
                </a:bodyPr>
                <a:lstStyle/>
                <a:p>
                  <a:pPr marL="0" marR="0" lvl="0" indent="0" algn="ctr" defTabSz="932742"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29A2DA"/>
                      </a:solidFill>
                      <a:effectLst/>
                      <a:uLnTx/>
                      <a:uFillTx/>
                      <a:latin typeface="Segoe UI Semibold" panose="020B0702040204020203" pitchFamily="34" charset="0"/>
                      <a:ea typeface="+mn-ea"/>
                      <a:cs typeface="+mn-cs"/>
                    </a:rPr>
                    <a:t>Microsoft Azure </a:t>
                  </a: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Portal</a:t>
                  </a:r>
                  <a:endParaRPr kumimoji="0" lang="en-US" altLang="en-US" sz="918" b="1" i="0" u="none" strike="noStrike" kern="1200" cap="none" spc="0" normalizeH="0" baseline="0" noProof="0" dirty="0">
                    <a:ln>
                      <a:noFill/>
                    </a:ln>
                    <a:solidFill>
                      <a:srgbClr val="FFFFFF"/>
                    </a:solidFill>
                    <a:effectLst/>
                    <a:uLnTx/>
                    <a:uFillTx/>
                    <a:latin typeface="Segoe UI Bold" panose="020B0802040204020203" pitchFamily="34" charset="0"/>
                    <a:ea typeface="+mn-ea"/>
                    <a:cs typeface="Segoe UI Bold" panose="020B0802040204020203" pitchFamily="34" charset="0"/>
                  </a:endParaRPr>
                </a:p>
              </p:txBody>
            </p:sp>
            <p:sp>
              <p:nvSpPr>
                <p:cNvPr id="100" name="Text Box 13">
                  <a:extLst>
                    <a:ext uri="{FF2B5EF4-FFF2-40B4-BE49-F238E27FC236}">
                      <a16:creationId xmlns:a16="http://schemas.microsoft.com/office/drawing/2014/main" id="{209FD8BF-D6F1-4392-884F-9BC1A1102593}"/>
                    </a:ext>
                  </a:extLst>
                </p:cNvPr>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Azure Monitor</a:t>
                  </a:r>
                </a:p>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Application Map</a:t>
                  </a:r>
                </a:p>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Live Metrics Stream</a:t>
                  </a:r>
                </a:p>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Profiler &amp; Debugger</a:t>
                  </a:r>
                </a:p>
              </p:txBody>
            </p:sp>
          </p:grpSp>
          <p:sp>
            <p:nvSpPr>
              <p:cNvPr id="97" name="Rectangle 96">
                <a:extLst>
                  <a:ext uri="{FF2B5EF4-FFF2-40B4-BE49-F238E27FC236}">
                    <a16:creationId xmlns:a16="http://schemas.microsoft.com/office/drawing/2014/main" id="{B6B48F85-22EE-4F56-9E48-632DF3299689}"/>
                  </a:ext>
                </a:extLst>
              </p:cNvPr>
              <p:cNvSpPr/>
              <p:nvPr/>
            </p:nvSpPr>
            <p:spPr>
              <a:xfrm>
                <a:off x="6203515" y="2863293"/>
                <a:ext cx="1957693" cy="305982"/>
              </a:xfrm>
              <a:prstGeom prst="rect">
                <a:avLst/>
              </a:prstGeom>
            </p:spPr>
            <p:txBody>
              <a:bodyPr wrap="square">
                <a:spAutoFit/>
              </a:bodyPr>
              <a:lstStyle/>
              <a:p>
                <a:pPr marL="0" marR="0" lvl="0" indent="0" algn="ctr" defTabSz="932742"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Analytics Portal</a:t>
                </a:r>
                <a:endParaRPr kumimoji="0" lang="en-US" altLang="en-US" sz="1428"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sp>
          <p:nvSpPr>
            <p:cNvPr id="94" name="Rectangle 93">
              <a:extLst>
                <a:ext uri="{FF2B5EF4-FFF2-40B4-BE49-F238E27FC236}">
                  <a16:creationId xmlns:a16="http://schemas.microsoft.com/office/drawing/2014/main" id="{FC08B18D-B54B-4D36-A448-AFAC380907B3}"/>
                </a:ext>
              </a:extLst>
            </p:cNvPr>
            <p:cNvSpPr/>
            <p:nvPr/>
          </p:nvSpPr>
          <p:spPr>
            <a:xfrm>
              <a:off x="4699245" y="4146524"/>
              <a:ext cx="1624975" cy="3182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B379C1"/>
                  </a:solidFill>
                  <a:effectLst/>
                  <a:uLnTx/>
                  <a:uFillTx/>
                  <a:latin typeface="Segoe UI Semibold" panose="020B0702040204020203" pitchFamily="34" charset="0"/>
                  <a:ea typeface="+mn-ea"/>
                  <a:cs typeface="Segoe UI Semibold" panose="020B0702040204020203" pitchFamily="34" charset="0"/>
                </a:rPr>
                <a:t>Visual Studio </a:t>
              </a: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IDE</a:t>
              </a:r>
            </a:p>
          </p:txBody>
        </p:sp>
        <p:pic>
          <p:nvPicPr>
            <p:cNvPr id="95" name="Picture 2" descr="Image result for visual studio">
              <a:extLst>
                <a:ext uri="{FF2B5EF4-FFF2-40B4-BE49-F238E27FC236}">
                  <a16:creationId xmlns:a16="http://schemas.microsoft.com/office/drawing/2014/main" id="{CB9B1B6C-594C-4F1C-A9D7-8238AAC599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414" y="4117210"/>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Rectangle 71">
            <a:extLst>
              <a:ext uri="{FF2B5EF4-FFF2-40B4-BE49-F238E27FC236}">
                <a16:creationId xmlns:a16="http://schemas.microsoft.com/office/drawing/2014/main" id="{726FF8BC-5419-43B6-B5F6-DEB80513FEB0}"/>
              </a:ext>
            </a:extLst>
          </p:cNvPr>
          <p:cNvSpPr>
            <a:spLocks noChangeArrowheads="1"/>
          </p:cNvSpPr>
          <p:nvPr/>
        </p:nvSpPr>
        <p:spPr bwMode="auto">
          <a:xfrm>
            <a:off x="229080" y="2268537"/>
            <a:ext cx="3913030" cy="1587738"/>
          </a:xfrm>
          <a:prstGeom prst="rect">
            <a:avLst/>
          </a:prstGeom>
          <a:solidFill>
            <a:schemeClr val="tx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37304" tIns="37304" rIns="37304" bIns="3730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EA124209-F09E-4C92-9B19-D8E375081162}"/>
              </a:ext>
            </a:extLst>
          </p:cNvPr>
          <p:cNvGrpSpPr/>
          <p:nvPr/>
        </p:nvGrpSpPr>
        <p:grpSpPr>
          <a:xfrm>
            <a:off x="337119" y="2330040"/>
            <a:ext cx="3627256" cy="1432823"/>
            <a:chOff x="337119" y="2439369"/>
            <a:chExt cx="3627256" cy="1432823"/>
          </a:xfrm>
        </p:grpSpPr>
        <p:grpSp>
          <p:nvGrpSpPr>
            <p:cNvPr id="11" name="Group 10">
              <a:extLst>
                <a:ext uri="{FF2B5EF4-FFF2-40B4-BE49-F238E27FC236}">
                  <a16:creationId xmlns:a16="http://schemas.microsoft.com/office/drawing/2014/main" id="{A7507052-7F58-4E30-878C-1F88CC688EEA}"/>
                </a:ext>
              </a:extLst>
            </p:cNvPr>
            <p:cNvGrpSpPr/>
            <p:nvPr/>
          </p:nvGrpSpPr>
          <p:grpSpPr>
            <a:xfrm>
              <a:off x="337119" y="2439369"/>
              <a:ext cx="3065326" cy="1432823"/>
              <a:chOff x="337119" y="2439369"/>
              <a:chExt cx="3065326" cy="1432823"/>
            </a:xfrm>
          </p:grpSpPr>
          <p:grpSp>
            <p:nvGrpSpPr>
              <p:cNvPr id="87" name="Group 86">
                <a:extLst>
                  <a:ext uri="{FF2B5EF4-FFF2-40B4-BE49-F238E27FC236}">
                    <a16:creationId xmlns:a16="http://schemas.microsoft.com/office/drawing/2014/main" id="{AD7AC635-8882-4743-ABF4-73441808B542}"/>
                  </a:ext>
                </a:extLst>
              </p:cNvPr>
              <p:cNvGrpSpPr/>
              <p:nvPr/>
            </p:nvGrpSpPr>
            <p:grpSpPr>
              <a:xfrm>
                <a:off x="514783" y="2439369"/>
                <a:ext cx="2887662" cy="899569"/>
                <a:chOff x="929743" y="1660018"/>
                <a:chExt cx="2831298" cy="882010"/>
              </a:xfrm>
            </p:grpSpPr>
            <p:pic>
              <p:nvPicPr>
                <p:cNvPr id="89" name="Picture 11" descr="AppInsights">
                  <a:extLst>
                    <a:ext uri="{FF2B5EF4-FFF2-40B4-BE49-F238E27FC236}">
                      <a16:creationId xmlns:a16="http://schemas.microsoft.com/office/drawing/2014/main" id="{FEB246F7-A125-497A-825F-7F97F8DB41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0" name="Text Box 12">
                  <a:extLst>
                    <a:ext uri="{FF2B5EF4-FFF2-40B4-BE49-F238E27FC236}">
                      <a16:creationId xmlns:a16="http://schemas.microsoft.com/office/drawing/2014/main" id="{E74CE19F-A274-497E-BC2A-190DF72E58FC}"/>
                    </a:ext>
                  </a:extLst>
                </p:cNvPr>
                <p:cNvSpPr txBox="1">
                  <a:spLocks noChangeArrowheads="1"/>
                </p:cNvSpPr>
                <p:nvPr/>
              </p:nvSpPr>
              <p:spPr bwMode="auto">
                <a:xfrm>
                  <a:off x="1906595" y="1660018"/>
                  <a:ext cx="180322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304" tIns="37304" rIns="37304" bIns="37304" numCol="1" anchor="ctr"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1" i="0" u="none" strike="noStrike" kern="1200" cap="none" spc="0" normalizeH="0" baseline="0" noProof="0" dirty="0">
                      <a:ln>
                        <a:noFill/>
                      </a:ln>
                      <a:solidFill>
                        <a:srgbClr val="E0C8E6"/>
                      </a:solidFill>
                      <a:effectLst/>
                      <a:uLnTx/>
                      <a:uFillTx/>
                      <a:latin typeface="Segoe UI Bold" panose="020B0802040204020203" pitchFamily="34" charset="0"/>
                      <a:ea typeface="+mn-ea"/>
                      <a:cs typeface="Segoe UI Bold" panose="020B0802040204020203" pitchFamily="34" charset="0"/>
                    </a:rPr>
                    <a:t>Application Insights</a:t>
                  </a:r>
                  <a:endParaRPr kumimoji="0" lang="en-US" altLang="en-US" sz="918" b="1" i="0" u="none" strike="noStrike" kern="1200" cap="none" spc="0" normalizeH="0" baseline="0" noProof="0" dirty="0">
                    <a:ln>
                      <a:noFill/>
                    </a:ln>
                    <a:solidFill>
                      <a:srgbClr val="E0C8E6"/>
                    </a:solidFill>
                    <a:effectLst/>
                    <a:uLnTx/>
                    <a:uFillTx/>
                    <a:latin typeface="Segoe UI Bold" panose="020B0802040204020203" pitchFamily="34" charset="0"/>
                    <a:ea typeface="+mn-ea"/>
                    <a:cs typeface="Segoe UI Bold" panose="020B0802040204020203" pitchFamily="34" charset="0"/>
                  </a:endParaRPr>
                </a:p>
              </p:txBody>
            </p:sp>
            <p:sp>
              <p:nvSpPr>
                <p:cNvPr id="91" name="Text Box 13">
                  <a:extLst>
                    <a:ext uri="{FF2B5EF4-FFF2-40B4-BE49-F238E27FC236}">
                      <a16:creationId xmlns:a16="http://schemas.microsoft.com/office/drawing/2014/main" id="{4D1425A4-7681-4461-8CFE-11063122ABF9}"/>
                    </a:ext>
                  </a:extLst>
                </p:cNvPr>
                <p:cNvSpPr txBox="1">
                  <a:spLocks noChangeArrowheads="1"/>
                </p:cNvSpPr>
                <p:nvPr/>
              </p:nvSpPr>
              <p:spPr bwMode="auto">
                <a:xfrm>
                  <a:off x="1855376" y="1899625"/>
                  <a:ext cx="190566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Open Source SDKs</a:t>
                  </a:r>
                </a:p>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Status Monitor </a:t>
                  </a:r>
                </a:p>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Azure Extensions</a:t>
                  </a:r>
                  <a:endParaRPr kumimoji="0" lang="en-US" altLang="en-US" sz="918"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sp>
            <p:nvSpPr>
              <p:cNvPr id="116" name="Text Box 13">
                <a:extLst>
                  <a:ext uri="{FF2B5EF4-FFF2-40B4-BE49-F238E27FC236}">
                    <a16:creationId xmlns:a16="http://schemas.microsoft.com/office/drawing/2014/main" id="{F3DEFC82-A4C4-4640-B8F3-D150EF857CDB}"/>
                  </a:ext>
                </a:extLst>
              </p:cNvPr>
              <p:cNvSpPr txBox="1">
                <a:spLocks noChangeArrowheads="1"/>
              </p:cNvSpPr>
              <p:nvPr/>
            </p:nvSpPr>
            <p:spPr bwMode="auto">
              <a:xfrm>
                <a:off x="475373" y="3443160"/>
                <a:ext cx="886446" cy="35732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marL="0" marR="0" lvl="0" indent="0" algn="ctr" defTabSz="932418"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    SCOM MP</a:t>
                </a:r>
                <a:endParaRPr kumimoji="0" lang="en-US" altLang="en-US" sz="918"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pic>
            <p:nvPicPr>
              <p:cNvPr id="117" name="Picture 4" descr="Image result for scom icon">
                <a:extLst>
                  <a:ext uri="{FF2B5EF4-FFF2-40B4-BE49-F238E27FC236}">
                    <a16:creationId xmlns:a16="http://schemas.microsoft.com/office/drawing/2014/main" id="{7F4E5943-EF70-4675-9B85-BBF4ED0E53B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7119" y="3466527"/>
                <a:ext cx="380311" cy="405665"/>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descr="Visual Studio App Center logo">
              <a:extLst>
                <a:ext uri="{FF2B5EF4-FFF2-40B4-BE49-F238E27FC236}">
                  <a16:creationId xmlns:a16="http://schemas.microsoft.com/office/drawing/2014/main" id="{E27F86D0-93D4-4B5E-963B-3F364B0816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661" y="3517439"/>
              <a:ext cx="344893" cy="344893"/>
            </a:xfrm>
            <a:prstGeom prst="rect">
              <a:avLst/>
            </a:prstGeom>
            <a:noFill/>
            <a:extLst>
              <a:ext uri="{909E8E84-426E-40DD-AFC4-6F175D3DCCD1}">
                <a14:hiddenFill xmlns:a14="http://schemas.microsoft.com/office/drawing/2010/main">
                  <a:solidFill>
                    <a:srgbClr val="FFFFFF"/>
                  </a:solidFill>
                </a14:hiddenFill>
              </a:ext>
            </a:extLst>
          </p:spPr>
        </p:pic>
        <p:sp>
          <p:nvSpPr>
            <p:cNvPr id="51" name="Text Box 13">
              <a:extLst>
                <a:ext uri="{FF2B5EF4-FFF2-40B4-BE49-F238E27FC236}">
                  <a16:creationId xmlns:a16="http://schemas.microsoft.com/office/drawing/2014/main" id="{9ABB808A-3078-416E-90F2-1DBB1ECB8F4E}"/>
                </a:ext>
              </a:extLst>
            </p:cNvPr>
            <p:cNvSpPr txBox="1">
              <a:spLocks noChangeArrowheads="1"/>
            </p:cNvSpPr>
            <p:nvPr/>
          </p:nvSpPr>
          <p:spPr bwMode="auto">
            <a:xfrm>
              <a:off x="1950938" y="3454771"/>
              <a:ext cx="886446" cy="35732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marL="0" marR="0" lvl="0" indent="0" algn="ctr" defTabSz="932418"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VS App Center</a:t>
              </a:r>
              <a:endParaRPr kumimoji="0" lang="en-US" altLang="en-US" sz="918"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2" name="Text Box 13">
              <a:extLst>
                <a:ext uri="{FF2B5EF4-FFF2-40B4-BE49-F238E27FC236}">
                  <a16:creationId xmlns:a16="http://schemas.microsoft.com/office/drawing/2014/main" id="{D53BB122-A74F-4356-8D9F-8FB6E76F4D0B}"/>
                </a:ext>
              </a:extLst>
            </p:cNvPr>
            <p:cNvSpPr txBox="1">
              <a:spLocks noChangeArrowheads="1"/>
            </p:cNvSpPr>
            <p:nvPr/>
          </p:nvSpPr>
          <p:spPr bwMode="auto">
            <a:xfrm>
              <a:off x="3077929" y="3454771"/>
              <a:ext cx="886446" cy="35732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299" tIns="37299" rIns="37299" bIns="37299" numCol="1" anchor="t" anchorCtr="0" compatLnSpc="1">
              <a:prstTxWarp prst="textNoShape">
                <a:avLst/>
              </a:prstTxWarp>
            </a:bodyPr>
            <a:lstStyle/>
            <a:p>
              <a:pPr marL="0" marR="0" lvl="0" indent="0" algn="ctr" defTabSz="932418"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Open Schema</a:t>
              </a:r>
              <a:endParaRPr kumimoji="0" lang="en-US" altLang="en-US" sz="918"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sp>
        <p:nvSpPr>
          <p:cNvPr id="7" name="AutoShape 6" descr="Image result for azure logic Apps">
            <a:extLst>
              <a:ext uri="{FF2B5EF4-FFF2-40B4-BE49-F238E27FC236}">
                <a16:creationId xmlns:a16="http://schemas.microsoft.com/office/drawing/2014/main" id="{11AA262C-402A-4685-B529-8402645865E3}"/>
              </a:ext>
            </a:extLst>
          </p:cNvPr>
          <p:cNvSpPr>
            <a:spLocks noChangeAspect="1" noChangeArrowheads="1"/>
          </p:cNvSpPr>
          <p:nvPr/>
        </p:nvSpPr>
        <p:spPr bwMode="auto">
          <a:xfrm>
            <a:off x="6065838" y="323553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9" name="Group 8">
            <a:extLst>
              <a:ext uri="{FF2B5EF4-FFF2-40B4-BE49-F238E27FC236}">
                <a16:creationId xmlns:a16="http://schemas.microsoft.com/office/drawing/2014/main" id="{9DE4EC96-C97B-4ED8-986C-8A585ACD1B5F}"/>
              </a:ext>
            </a:extLst>
          </p:cNvPr>
          <p:cNvGrpSpPr/>
          <p:nvPr/>
        </p:nvGrpSpPr>
        <p:grpSpPr>
          <a:xfrm>
            <a:off x="8317113" y="2294196"/>
            <a:ext cx="4137888" cy="1583058"/>
            <a:chOff x="8317113" y="2403525"/>
            <a:chExt cx="4137888" cy="1583058"/>
          </a:xfrm>
        </p:grpSpPr>
        <p:grpSp>
          <p:nvGrpSpPr>
            <p:cNvPr id="12" name="Group 11">
              <a:extLst>
                <a:ext uri="{FF2B5EF4-FFF2-40B4-BE49-F238E27FC236}">
                  <a16:creationId xmlns:a16="http://schemas.microsoft.com/office/drawing/2014/main" id="{4DCE24FB-A323-43A8-83E4-A83942B52CE0}"/>
                </a:ext>
              </a:extLst>
            </p:cNvPr>
            <p:cNvGrpSpPr/>
            <p:nvPr/>
          </p:nvGrpSpPr>
          <p:grpSpPr>
            <a:xfrm>
              <a:off x="8317113" y="2424942"/>
              <a:ext cx="4137888" cy="1561641"/>
              <a:chOff x="8317113" y="2424942"/>
              <a:chExt cx="4137888" cy="1561641"/>
            </a:xfrm>
          </p:grpSpPr>
          <p:grpSp>
            <p:nvGrpSpPr>
              <p:cNvPr id="17" name="Group 16">
                <a:extLst>
                  <a:ext uri="{FF2B5EF4-FFF2-40B4-BE49-F238E27FC236}">
                    <a16:creationId xmlns:a16="http://schemas.microsoft.com/office/drawing/2014/main" id="{BFEC2530-D470-4E52-93C5-2A0D154481F1}"/>
                  </a:ext>
                </a:extLst>
              </p:cNvPr>
              <p:cNvGrpSpPr/>
              <p:nvPr/>
            </p:nvGrpSpPr>
            <p:grpSpPr>
              <a:xfrm>
                <a:off x="8317113" y="2424942"/>
                <a:ext cx="4137888" cy="1561641"/>
                <a:chOff x="8317113" y="2424942"/>
                <a:chExt cx="4137888" cy="1561641"/>
              </a:xfrm>
            </p:grpSpPr>
            <p:grpSp>
              <p:nvGrpSpPr>
                <p:cNvPr id="15" name="Group 14">
                  <a:extLst>
                    <a:ext uri="{FF2B5EF4-FFF2-40B4-BE49-F238E27FC236}">
                      <a16:creationId xmlns:a16="http://schemas.microsoft.com/office/drawing/2014/main" id="{2F8C75CA-0A96-44EF-B8FE-87EA29FD3694}"/>
                    </a:ext>
                  </a:extLst>
                </p:cNvPr>
                <p:cNvGrpSpPr/>
                <p:nvPr/>
              </p:nvGrpSpPr>
              <p:grpSpPr>
                <a:xfrm>
                  <a:off x="8317113" y="2424942"/>
                  <a:ext cx="4033409" cy="1561641"/>
                  <a:chOff x="8317113" y="2424942"/>
                  <a:chExt cx="4033409" cy="1561641"/>
                </a:xfrm>
              </p:grpSpPr>
              <p:grpSp>
                <p:nvGrpSpPr>
                  <p:cNvPr id="101" name="Group 100">
                    <a:extLst>
                      <a:ext uri="{FF2B5EF4-FFF2-40B4-BE49-F238E27FC236}">
                        <a16:creationId xmlns:a16="http://schemas.microsoft.com/office/drawing/2014/main" id="{0F3CB1A8-FC09-4B4D-9CE3-F7D8EB19D5C4}"/>
                      </a:ext>
                    </a:extLst>
                  </p:cNvPr>
                  <p:cNvGrpSpPr/>
                  <p:nvPr/>
                </p:nvGrpSpPr>
                <p:grpSpPr>
                  <a:xfrm>
                    <a:off x="8317113" y="2424942"/>
                    <a:ext cx="4033409" cy="1561641"/>
                    <a:chOff x="8317113" y="2960868"/>
                    <a:chExt cx="4033409" cy="1561641"/>
                  </a:xfrm>
                </p:grpSpPr>
                <p:grpSp>
                  <p:nvGrpSpPr>
                    <p:cNvPr id="102" name="Group 101">
                      <a:extLst>
                        <a:ext uri="{FF2B5EF4-FFF2-40B4-BE49-F238E27FC236}">
                          <a16:creationId xmlns:a16="http://schemas.microsoft.com/office/drawing/2014/main" id="{8E36AB2D-CFB7-4980-9C9B-17EDA444D4BE}"/>
                        </a:ext>
                      </a:extLst>
                    </p:cNvPr>
                    <p:cNvGrpSpPr/>
                    <p:nvPr/>
                  </p:nvGrpSpPr>
                  <p:grpSpPr>
                    <a:xfrm>
                      <a:off x="8317113" y="2960868"/>
                      <a:ext cx="4033409" cy="1561641"/>
                      <a:chOff x="8208574" y="1723225"/>
                      <a:chExt cx="3954681" cy="1531159"/>
                    </a:xfrm>
                  </p:grpSpPr>
                  <p:sp>
                    <p:nvSpPr>
                      <p:cNvPr id="115" name="Text Box 34">
                        <a:extLst>
                          <a:ext uri="{FF2B5EF4-FFF2-40B4-BE49-F238E27FC236}">
                            <a16:creationId xmlns:a16="http://schemas.microsoft.com/office/drawing/2014/main" id="{308A3DAE-E074-4D1D-AC42-33B0FAC4BA3C}"/>
                          </a:ext>
                        </a:extLst>
                      </p:cNvPr>
                      <p:cNvSpPr txBox="1">
                        <a:spLocks noChangeArrowheads="1"/>
                      </p:cNvSpPr>
                      <p:nvPr/>
                    </p:nvSpPr>
                    <p:spPr bwMode="auto">
                      <a:xfrm>
                        <a:off x="10947871" y="1761307"/>
                        <a:ext cx="1215384" cy="23029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Power BI</a:t>
                        </a:r>
                        <a:endParaRPr kumimoji="0" lang="en-US" altLang="en-US" sz="1428"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05" name="Text Box 35">
                        <a:extLst>
                          <a:ext uri="{FF2B5EF4-FFF2-40B4-BE49-F238E27FC236}">
                            <a16:creationId xmlns:a16="http://schemas.microsoft.com/office/drawing/2014/main" id="{6F5E4CEB-A056-462A-B6FB-2F6D4D56E6E1}"/>
                          </a:ext>
                        </a:extLst>
                      </p:cNvPr>
                      <p:cNvSpPr txBox="1">
                        <a:spLocks noChangeArrowheads="1"/>
                      </p:cNvSpPr>
                      <p:nvPr/>
                    </p:nvSpPr>
                    <p:spPr bwMode="auto">
                      <a:xfrm>
                        <a:off x="8785796" y="2162565"/>
                        <a:ext cx="1311489" cy="27500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Flow</a:t>
                        </a:r>
                      </a:p>
                    </p:txBody>
                  </p:sp>
                  <p:grpSp>
                    <p:nvGrpSpPr>
                      <p:cNvPr id="106" name="Group 105">
                        <a:extLst>
                          <a:ext uri="{FF2B5EF4-FFF2-40B4-BE49-F238E27FC236}">
                            <a16:creationId xmlns:a16="http://schemas.microsoft.com/office/drawing/2014/main" id="{D0C7C46E-DB8B-4E2C-B97A-630D873BCBC5}"/>
                          </a:ext>
                        </a:extLst>
                      </p:cNvPr>
                      <p:cNvGrpSpPr/>
                      <p:nvPr/>
                    </p:nvGrpSpPr>
                    <p:grpSpPr>
                      <a:xfrm>
                        <a:off x="8419754" y="1723225"/>
                        <a:ext cx="2319371" cy="309233"/>
                        <a:chOff x="9111497" y="1745008"/>
                        <a:chExt cx="2319371" cy="309233"/>
                      </a:xfrm>
                    </p:grpSpPr>
                    <p:pic>
                      <p:nvPicPr>
                        <p:cNvPr id="112" name="Picture 111">
                          <a:extLst>
                            <a:ext uri="{FF2B5EF4-FFF2-40B4-BE49-F238E27FC236}">
                              <a16:creationId xmlns:a16="http://schemas.microsoft.com/office/drawing/2014/main" id="{D8C324C2-F561-4022-ABAB-97D3EA88D5C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1497" y="1745008"/>
                          <a:ext cx="743476" cy="309233"/>
                        </a:xfrm>
                        <a:prstGeom prst="rect">
                          <a:avLst/>
                        </a:prstGeom>
                      </p:spPr>
                    </p:pic>
                    <p:sp>
                      <p:nvSpPr>
                        <p:cNvPr id="113" name="Text Box 34">
                          <a:extLst>
                            <a:ext uri="{FF2B5EF4-FFF2-40B4-BE49-F238E27FC236}">
                              <a16:creationId xmlns:a16="http://schemas.microsoft.com/office/drawing/2014/main" id="{864C1972-D51C-4AB5-A907-A3D2B10E1225}"/>
                            </a:ext>
                          </a:extLst>
                        </p:cNvPr>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OMS Connector</a:t>
                          </a:r>
                          <a:endParaRPr kumimoji="0" lang="en-US" altLang="en-US" sz="1428"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sp>
                    <p:nvSpPr>
                      <p:cNvPr id="107" name="Text Box 28">
                        <a:extLst>
                          <a:ext uri="{FF2B5EF4-FFF2-40B4-BE49-F238E27FC236}">
                            <a16:creationId xmlns:a16="http://schemas.microsoft.com/office/drawing/2014/main" id="{11FA257D-5EBD-48ED-A294-7D5D57F8E5E4}"/>
                          </a:ext>
                        </a:extLst>
                      </p:cNvPr>
                      <p:cNvSpPr txBox="1">
                        <a:spLocks noChangeArrowheads="1"/>
                      </p:cNvSpPr>
                      <p:nvPr/>
                    </p:nvSpPr>
                    <p:spPr bwMode="auto">
                      <a:xfrm>
                        <a:off x="8208574" y="2918069"/>
                        <a:ext cx="1997144"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Data Access REST APIs</a:t>
                        </a:r>
                        <a:endParaRPr kumimoji="0" lang="en-US" altLang="en-US" sz="1428"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nvGrpSpPr>
                      <p:cNvPr id="108" name="Group 107">
                        <a:extLst>
                          <a:ext uri="{FF2B5EF4-FFF2-40B4-BE49-F238E27FC236}">
                            <a16:creationId xmlns:a16="http://schemas.microsoft.com/office/drawing/2014/main" id="{AA2F21BE-F163-4551-B2D8-33C8EFCF2941}"/>
                          </a:ext>
                        </a:extLst>
                      </p:cNvPr>
                      <p:cNvGrpSpPr/>
                      <p:nvPr/>
                    </p:nvGrpSpPr>
                    <p:grpSpPr>
                      <a:xfrm>
                        <a:off x="8311914" y="2548342"/>
                        <a:ext cx="1421989" cy="320032"/>
                        <a:chOff x="10357160" y="1745033"/>
                        <a:chExt cx="1421989" cy="320032"/>
                      </a:xfrm>
                    </p:grpSpPr>
                    <p:pic>
                      <p:nvPicPr>
                        <p:cNvPr id="110" name="Picture 109" descr="Automatically generated description: nintendo, screenshot, abstract">
                          <a:extLst>
                            <a:ext uri="{FF2B5EF4-FFF2-40B4-BE49-F238E27FC236}">
                              <a16:creationId xmlns:a16="http://schemas.microsoft.com/office/drawing/2014/main" id="{1CE86DD8-4BA5-440C-8E71-3698DAE3293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357160" y="1745033"/>
                          <a:ext cx="302466" cy="320032"/>
                        </a:xfrm>
                        <a:prstGeom prst="rect">
                          <a:avLst/>
                        </a:prstGeom>
                      </p:spPr>
                    </p:pic>
                    <p:sp>
                      <p:nvSpPr>
                        <p:cNvPr id="111" name="Text Box 28">
                          <a:extLst>
                            <a:ext uri="{FF2B5EF4-FFF2-40B4-BE49-F238E27FC236}">
                              <a16:creationId xmlns:a16="http://schemas.microsoft.com/office/drawing/2014/main" id="{A2871757-AF51-4F64-9C62-23AC6D399D05}"/>
                            </a:ext>
                          </a:extLst>
                        </p:cNvPr>
                        <p:cNvSpPr txBox="1">
                          <a:spLocks noChangeArrowheads="1"/>
                        </p:cNvSpPr>
                        <p:nvPr/>
                      </p:nvSpPr>
                      <p:spPr bwMode="auto">
                        <a:xfrm>
                          <a:off x="10643026" y="1784092"/>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Blob storage</a:t>
                          </a:r>
                          <a:endParaRPr kumimoji="0" lang="en-US" altLang="en-US" sz="1428"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sp>
                    <p:nvSpPr>
                      <p:cNvPr id="109" name="Rectangle 108">
                        <a:extLst>
                          <a:ext uri="{FF2B5EF4-FFF2-40B4-BE49-F238E27FC236}">
                            <a16:creationId xmlns:a16="http://schemas.microsoft.com/office/drawing/2014/main" id="{A576E6D0-8B92-476F-92CF-B6441FA73C96}"/>
                          </a:ext>
                        </a:extLst>
                      </p:cNvPr>
                      <p:cNvSpPr/>
                      <p:nvPr/>
                    </p:nvSpPr>
                    <p:spPr>
                      <a:xfrm>
                        <a:off x="10671082" y="2732952"/>
                        <a:ext cx="1320070" cy="521432"/>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a:ln>
                              <a:noFill/>
                            </a:ln>
                            <a:solidFill>
                              <a:srgbClr val="B379C1"/>
                            </a:solidFill>
                            <a:effectLst/>
                            <a:uLnTx/>
                            <a:uFillTx/>
                            <a:latin typeface="Segoe UI Semibold" panose="020B0702040204020203" pitchFamily="34" charset="0"/>
                            <a:ea typeface="+mn-ea"/>
                            <a:cs typeface="Segoe UI Semibold" panose="020B0702040204020203" pitchFamily="34" charset="0"/>
                          </a:rPr>
                          <a:t>Visual Studio</a:t>
                        </a:r>
                        <a:r>
                          <a:rPr kumimoji="0" lang="en-US" sz="1428"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Team Services</a:t>
                        </a:r>
                      </a:p>
                    </p:txBody>
                  </p:sp>
                </p:grpSp>
                <p:pic>
                  <p:nvPicPr>
                    <p:cNvPr id="103" name="Picture 2" descr="Image result for visual studio">
                      <a:extLst>
                        <a:ext uri="{FF2B5EF4-FFF2-40B4-BE49-F238E27FC236}">
                          <a16:creationId xmlns:a16="http://schemas.microsoft.com/office/drawing/2014/main" id="{4B5620E2-3E87-403F-BE15-C808D02438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9550" y="4099071"/>
                      <a:ext cx="325451" cy="32545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Related image">
                    <a:extLst>
                      <a:ext uri="{FF2B5EF4-FFF2-40B4-BE49-F238E27FC236}">
                        <a16:creationId xmlns:a16="http://schemas.microsoft.com/office/drawing/2014/main" id="{4A6B7F02-66EB-4433-89ED-C138DB172EBA}"/>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4338" t="7333" r="5079" b="23333"/>
                  <a:stretch/>
                </p:blipFill>
                <p:spPr bwMode="auto">
                  <a:xfrm>
                    <a:off x="8458703" y="2829234"/>
                    <a:ext cx="440677" cy="337296"/>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4" descr="Image result for stream analytics">
                  <a:extLst>
                    <a:ext uri="{FF2B5EF4-FFF2-40B4-BE49-F238E27FC236}">
                      <a16:creationId xmlns:a16="http://schemas.microsoft.com/office/drawing/2014/main" id="{47F81D22-4BA1-4527-8687-B2114FB508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19552" y="3183412"/>
                  <a:ext cx="644995" cy="338622"/>
                </a:xfrm>
                <a:prstGeom prst="rect">
                  <a:avLst/>
                </a:prstGeom>
                <a:noFill/>
                <a:extLst>
                  <a:ext uri="{909E8E84-426E-40DD-AFC4-6F175D3DCCD1}">
                    <a14:hiddenFill xmlns:a14="http://schemas.microsoft.com/office/drawing/2010/main">
                      <a:solidFill>
                        <a:srgbClr val="FFFFFF"/>
                      </a:solidFill>
                    </a14:hiddenFill>
                  </a:ext>
                </a:extLst>
              </p:spPr>
            </p:pic>
            <p:sp>
              <p:nvSpPr>
                <p:cNvPr id="118" name="Text Box 35">
                  <a:extLst>
                    <a:ext uri="{FF2B5EF4-FFF2-40B4-BE49-F238E27FC236}">
                      <a16:creationId xmlns:a16="http://schemas.microsoft.com/office/drawing/2014/main" id="{63616871-211D-4416-9C64-3F8A0743A4A9}"/>
                    </a:ext>
                  </a:extLst>
                </p:cNvPr>
                <p:cNvSpPr txBox="1">
                  <a:spLocks noChangeArrowheads="1"/>
                </p:cNvSpPr>
                <p:nvPr/>
              </p:nvSpPr>
              <p:spPr bwMode="auto">
                <a:xfrm>
                  <a:off x="9872808" y="3181998"/>
                  <a:ext cx="2582193" cy="23437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Stream Analytics</a:t>
                  </a:r>
                </a:p>
              </p:txBody>
            </p:sp>
          </p:grpSp>
          <p:pic>
            <p:nvPicPr>
              <p:cNvPr id="8" name="Picture 7">
                <a:extLst>
                  <a:ext uri="{FF2B5EF4-FFF2-40B4-BE49-F238E27FC236}">
                    <a16:creationId xmlns:a16="http://schemas.microsoft.com/office/drawing/2014/main" id="{D02CBA90-5C40-4668-83FC-D6A007CF1A3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372262" y="2820644"/>
                <a:ext cx="539963" cy="283916"/>
              </a:xfrm>
              <a:prstGeom prst="rect">
                <a:avLst/>
              </a:prstGeom>
            </p:spPr>
          </p:pic>
          <p:sp>
            <p:nvSpPr>
              <p:cNvPr id="55" name="Text Box 35">
                <a:extLst>
                  <a:ext uri="{FF2B5EF4-FFF2-40B4-BE49-F238E27FC236}">
                    <a16:creationId xmlns:a16="http://schemas.microsoft.com/office/drawing/2014/main" id="{485F1AFD-A0E9-4D10-A34A-748CDCA03C04}"/>
                  </a:ext>
                </a:extLst>
              </p:cNvPr>
              <p:cNvSpPr txBox="1">
                <a:spLocks noChangeArrowheads="1"/>
              </p:cNvSpPr>
              <p:nvPr/>
            </p:nvSpPr>
            <p:spPr bwMode="auto">
              <a:xfrm>
                <a:off x="10723361" y="2870186"/>
                <a:ext cx="1273809" cy="23437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7304" tIns="37304" rIns="37304" bIns="37304" numCol="1" anchor="t" anchorCtr="0" compatLnSpc="1">
                <a:prstTxWarp prst="textNoShape">
                  <a:avLst/>
                </a:prstTxWarp>
              </a:body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altLang="en-US" sz="142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Logic Apps</a:t>
                </a:r>
              </a:p>
            </p:txBody>
          </p:sp>
        </p:grpSp>
        <p:pic>
          <p:nvPicPr>
            <p:cNvPr id="2" name="Picture 2" descr="Related image">
              <a:extLst>
                <a:ext uri="{FF2B5EF4-FFF2-40B4-BE49-F238E27FC236}">
                  <a16:creationId xmlns:a16="http://schemas.microsoft.com/office/drawing/2014/main" id="{4003CD23-5A43-4FA4-BF1B-F1A383763D6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38065" y="2403525"/>
              <a:ext cx="382421" cy="41544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572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10250" y="395749"/>
            <a:ext cx="8046632" cy="6152285"/>
          </a:xfrm>
          <a:prstGeom prst="rect">
            <a:avLst/>
          </a:prstGeom>
        </p:spPr>
      </p:pic>
    </p:spTree>
    <p:extLst>
      <p:ext uri="{BB962C8B-B14F-4D97-AF65-F5344CB8AC3E}">
        <p14:creationId xmlns:p14="http://schemas.microsoft.com/office/powerpoint/2010/main" val="421288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Map to Pinpoint Problem Server</a:t>
            </a:r>
          </a:p>
        </p:txBody>
      </p:sp>
      <p:pic>
        <p:nvPicPr>
          <p:cNvPr id="6" name="Picture 5">
            <a:extLst>
              <a:ext uri="{FF2B5EF4-FFF2-40B4-BE49-F238E27FC236}">
                <a16:creationId xmlns:a16="http://schemas.microsoft.com/office/drawing/2014/main" id="{3E9342BA-AA9B-4C58-8E6A-33184FD823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1837" y="1439862"/>
            <a:ext cx="9343707" cy="4766939"/>
          </a:xfrm>
          <a:prstGeom prst="rect">
            <a:avLst/>
          </a:prstGeom>
        </p:spPr>
      </p:pic>
    </p:spTree>
    <p:extLst>
      <p:ext uri="{BB962C8B-B14F-4D97-AF65-F5344CB8AC3E}">
        <p14:creationId xmlns:p14="http://schemas.microsoft.com/office/powerpoint/2010/main" val="276897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Correlated tracing across servers</a:t>
            </a:r>
          </a:p>
        </p:txBody>
      </p:sp>
      <p:pic>
        <p:nvPicPr>
          <p:cNvPr id="8" name="Picture 7">
            <a:extLst>
              <a:ext uri="{FF2B5EF4-FFF2-40B4-BE49-F238E27FC236}">
                <a16:creationId xmlns:a16="http://schemas.microsoft.com/office/drawing/2014/main" id="{B5934600-1FF1-4D68-8E1E-FEF3728A94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437" y="1592262"/>
            <a:ext cx="2065492" cy="3589297"/>
          </a:xfrm>
          <a:prstGeom prst="rect">
            <a:avLst/>
          </a:prstGeom>
        </p:spPr>
      </p:pic>
      <p:grpSp>
        <p:nvGrpSpPr>
          <p:cNvPr id="3" name="Group 2">
            <a:extLst>
              <a:ext uri="{FF2B5EF4-FFF2-40B4-BE49-F238E27FC236}">
                <a16:creationId xmlns:a16="http://schemas.microsoft.com/office/drawing/2014/main" id="{0427DEF5-BB8A-4FB2-A7AF-9C3279D4A967}"/>
              </a:ext>
            </a:extLst>
          </p:cNvPr>
          <p:cNvGrpSpPr/>
          <p:nvPr/>
        </p:nvGrpSpPr>
        <p:grpSpPr>
          <a:xfrm>
            <a:off x="2789237" y="1592262"/>
            <a:ext cx="8982678" cy="4833208"/>
            <a:chOff x="1798637" y="1503705"/>
            <a:chExt cx="8982678" cy="4833208"/>
          </a:xfrm>
        </p:grpSpPr>
        <p:pic>
          <p:nvPicPr>
            <p:cNvPr id="6" name="Picture 5">
              <a:extLst>
                <a:ext uri="{FF2B5EF4-FFF2-40B4-BE49-F238E27FC236}">
                  <a16:creationId xmlns:a16="http://schemas.microsoft.com/office/drawing/2014/main" id="{9E5E3869-E833-4532-8880-E8BE821CE2A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98637" y="1503706"/>
              <a:ext cx="5943600" cy="4833207"/>
            </a:xfrm>
            <a:prstGeom prst="rect">
              <a:avLst/>
            </a:prstGeom>
          </p:spPr>
        </p:pic>
        <p:pic>
          <p:nvPicPr>
            <p:cNvPr id="9" name="Picture 8">
              <a:extLst>
                <a:ext uri="{FF2B5EF4-FFF2-40B4-BE49-F238E27FC236}">
                  <a16:creationId xmlns:a16="http://schemas.microsoft.com/office/drawing/2014/main" id="{B25D8443-FF76-435B-8B00-866E594B8C5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599237" y="1503705"/>
              <a:ext cx="4182078" cy="4833207"/>
            </a:xfrm>
            <a:prstGeom prst="rect">
              <a:avLst/>
            </a:prstGeom>
          </p:spPr>
        </p:pic>
      </p:grpSp>
    </p:spTree>
    <p:extLst>
      <p:ext uri="{BB962C8B-B14F-4D97-AF65-F5344CB8AC3E}">
        <p14:creationId xmlns:p14="http://schemas.microsoft.com/office/powerpoint/2010/main" val="376364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Analytics to Dig Deeper</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9019" y="1485604"/>
            <a:ext cx="10841182" cy="38013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0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Optimizing Performance</a:t>
            </a:r>
          </a:p>
        </p:txBody>
      </p:sp>
      <p:sp>
        <p:nvSpPr>
          <p:cNvPr id="23" name="TextBox 22"/>
          <p:cNvSpPr txBox="1"/>
          <p:nvPr/>
        </p:nvSpPr>
        <p:spPr>
          <a:xfrm>
            <a:off x="279289" y="1237268"/>
            <a:ext cx="11284935" cy="2520690"/>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Deliver a great user experience: &lt;500ms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Minimize cost of cloud resources</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3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Overall minimize what code is doing over time:</a:t>
            </a:r>
          </a:p>
        </p:txBody>
      </p:sp>
      <p:grpSp>
        <p:nvGrpSpPr>
          <p:cNvPr id="62" name="Group 61"/>
          <p:cNvGrpSpPr/>
          <p:nvPr/>
        </p:nvGrpSpPr>
        <p:grpSpPr>
          <a:xfrm>
            <a:off x="421991" y="3967702"/>
            <a:ext cx="8061068" cy="1016219"/>
            <a:chOff x="408030" y="3967702"/>
            <a:chExt cx="8061068" cy="1016219"/>
          </a:xfrm>
        </p:grpSpPr>
        <p:grpSp>
          <p:nvGrpSpPr>
            <p:cNvPr id="28" name="Group 27"/>
            <p:cNvGrpSpPr/>
            <p:nvPr/>
          </p:nvGrpSpPr>
          <p:grpSpPr>
            <a:xfrm>
              <a:off x="455599" y="4486404"/>
              <a:ext cx="8013499" cy="497517"/>
              <a:chOff x="870905" y="4246794"/>
              <a:chExt cx="8013499" cy="497517"/>
            </a:xfrm>
          </p:grpSpPr>
          <p:grpSp>
            <p:nvGrpSpPr>
              <p:cNvPr id="9" name="Group 8"/>
              <p:cNvGrpSpPr/>
              <p:nvPr/>
            </p:nvGrpSpPr>
            <p:grpSpPr>
              <a:xfrm>
                <a:off x="1432964" y="4354317"/>
                <a:ext cx="6583608" cy="274317"/>
                <a:chOff x="1280531" y="1668482"/>
                <a:chExt cx="6583608" cy="274317"/>
              </a:xfrm>
            </p:grpSpPr>
            <p:sp>
              <p:nvSpPr>
                <p:cNvPr id="3" name="Rectangle 2"/>
                <p:cNvSpPr/>
                <p:nvPr/>
              </p:nvSpPr>
              <p:spPr bwMode="auto">
                <a:xfrm>
                  <a:off x="1280531" y="1668482"/>
                  <a:ext cx="914390" cy="27431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light"/>
                      <a:ea typeface="Segoe UI" pitchFamily="34" charset="0"/>
                      <a:cs typeface="Segoe UI" pitchFamily="34" charset="0"/>
                    </a:rPr>
                    <a:t>Network</a:t>
                  </a:r>
                </a:p>
              </p:txBody>
            </p:sp>
            <p:sp>
              <p:nvSpPr>
                <p:cNvPr id="4" name="Rectangle 3"/>
                <p:cNvSpPr/>
                <p:nvPr/>
              </p:nvSpPr>
              <p:spPr bwMode="auto">
                <a:xfrm>
                  <a:off x="2200944" y="1668482"/>
                  <a:ext cx="1274124" cy="2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Process Inputs</a:t>
                  </a:r>
                </a:p>
              </p:txBody>
            </p:sp>
            <p:sp>
              <p:nvSpPr>
                <p:cNvPr id="6" name="Rectangle 5"/>
                <p:cNvSpPr/>
                <p:nvPr/>
              </p:nvSpPr>
              <p:spPr bwMode="auto">
                <a:xfrm>
                  <a:off x="3452741" y="1668482"/>
                  <a:ext cx="1737343" cy="27431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light"/>
                      <a:ea typeface="Segoe UI" pitchFamily="34" charset="0"/>
                      <a:cs typeface="Segoe UI" pitchFamily="34" charset="0"/>
                    </a:rPr>
                    <a:t>Make DB or HTTP Call</a:t>
                  </a:r>
                </a:p>
              </p:txBody>
            </p:sp>
            <p:sp>
              <p:nvSpPr>
                <p:cNvPr id="7" name="Rectangle 6"/>
                <p:cNvSpPr/>
                <p:nvPr/>
              </p:nvSpPr>
              <p:spPr bwMode="auto">
                <a:xfrm>
                  <a:off x="5190084" y="1668482"/>
                  <a:ext cx="1371585" cy="2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Process Results</a:t>
                  </a:r>
                </a:p>
              </p:txBody>
            </p:sp>
            <p:sp>
              <p:nvSpPr>
                <p:cNvPr id="8" name="Rectangle 7"/>
                <p:cNvSpPr/>
                <p:nvPr/>
              </p:nvSpPr>
              <p:spPr bwMode="auto">
                <a:xfrm>
                  <a:off x="6561669" y="1668482"/>
                  <a:ext cx="1302470" cy="27431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light"/>
                      <a:ea typeface="Segoe UI" pitchFamily="34" charset="0"/>
                      <a:cs typeface="Segoe UI" pitchFamily="34" charset="0"/>
                    </a:rPr>
                    <a:t>Return Results</a:t>
                  </a:r>
                </a:p>
              </p:txBody>
            </p:sp>
          </p:grpSp>
          <p:sp>
            <p:nvSpPr>
              <p:cNvPr id="25" name="TextBox 24"/>
              <p:cNvSpPr txBox="1"/>
              <p:nvPr/>
            </p:nvSpPr>
            <p:spPr>
              <a:xfrm>
                <a:off x="870905" y="4246794"/>
                <a:ext cx="688330"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0ms</a:t>
                </a:r>
              </a:p>
            </p:txBody>
          </p:sp>
          <p:sp>
            <p:nvSpPr>
              <p:cNvPr id="26" name="TextBox 25"/>
              <p:cNvSpPr txBox="1"/>
              <p:nvPr/>
            </p:nvSpPr>
            <p:spPr>
              <a:xfrm>
                <a:off x="7889901" y="4254946"/>
                <a:ext cx="994503"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1000 </a:t>
                </a:r>
                <a:r>
                  <a:rPr kumimoji="0" lang="en-US" sz="1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Semilight"/>
                    <a:ea typeface="+mn-ea"/>
                    <a:cs typeface="+mn-cs"/>
                  </a:rPr>
                  <a:t>ms</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grpSp>
        <p:sp>
          <p:nvSpPr>
            <p:cNvPr id="27" name="TextBox 26"/>
            <p:cNvSpPr txBox="1"/>
            <p:nvPr/>
          </p:nvSpPr>
          <p:spPr>
            <a:xfrm>
              <a:off x="408030" y="3967702"/>
              <a:ext cx="1303177"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Request:</a:t>
              </a:r>
            </a:p>
          </p:txBody>
        </p:sp>
      </p:grpSp>
      <p:grpSp>
        <p:nvGrpSpPr>
          <p:cNvPr id="63" name="Group 62"/>
          <p:cNvGrpSpPr/>
          <p:nvPr/>
        </p:nvGrpSpPr>
        <p:grpSpPr>
          <a:xfrm>
            <a:off x="9984828" y="4228774"/>
            <a:ext cx="2210168" cy="871579"/>
            <a:chOff x="9984828" y="4228774"/>
            <a:chExt cx="2210168" cy="871579"/>
          </a:xfrm>
        </p:grpSpPr>
        <p:sp>
          <p:nvSpPr>
            <p:cNvPr id="18" name="Rectangle 17"/>
            <p:cNvSpPr/>
            <p:nvPr/>
          </p:nvSpPr>
          <p:spPr bwMode="auto">
            <a:xfrm>
              <a:off x="9984828" y="4370403"/>
              <a:ext cx="365756" cy="182878"/>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p:cNvSpPr/>
            <p:nvPr/>
          </p:nvSpPr>
          <p:spPr bwMode="auto">
            <a:xfrm>
              <a:off x="9984828" y="4778082"/>
              <a:ext cx="365756" cy="1828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TextBox 19"/>
            <p:cNvSpPr txBox="1"/>
            <p:nvPr/>
          </p:nvSpPr>
          <p:spPr>
            <a:xfrm>
              <a:off x="10259145" y="4228774"/>
              <a:ext cx="1278235"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Code waiting</a:t>
              </a:r>
            </a:p>
          </p:txBody>
        </p:sp>
        <p:sp>
          <p:nvSpPr>
            <p:cNvPr id="21" name="TextBox 20"/>
            <p:cNvSpPr txBox="1"/>
            <p:nvPr/>
          </p:nvSpPr>
          <p:spPr>
            <a:xfrm>
              <a:off x="10259145" y="4638688"/>
              <a:ext cx="1935851"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Code executing on CPU</a:t>
              </a:r>
            </a:p>
          </p:txBody>
        </p:sp>
      </p:grpSp>
      <p:grpSp>
        <p:nvGrpSpPr>
          <p:cNvPr id="64" name="Group 63"/>
          <p:cNvGrpSpPr/>
          <p:nvPr/>
        </p:nvGrpSpPr>
        <p:grpSpPr>
          <a:xfrm>
            <a:off x="9984828" y="4998518"/>
            <a:ext cx="2019474" cy="461665"/>
            <a:chOff x="9984828" y="4998518"/>
            <a:chExt cx="2019474" cy="461665"/>
          </a:xfrm>
        </p:grpSpPr>
        <p:sp>
          <p:nvSpPr>
            <p:cNvPr id="52" name="TextBox 51"/>
            <p:cNvSpPr txBox="1"/>
            <p:nvPr/>
          </p:nvSpPr>
          <p:spPr>
            <a:xfrm>
              <a:off x="10259144" y="4998518"/>
              <a:ext cx="1745158"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Resource Contention</a:t>
              </a:r>
            </a:p>
          </p:txBody>
        </p:sp>
        <p:sp>
          <p:nvSpPr>
            <p:cNvPr id="51" name="Rectangle 50"/>
            <p:cNvSpPr/>
            <p:nvPr/>
          </p:nvSpPr>
          <p:spPr bwMode="auto">
            <a:xfrm>
              <a:off x="9984828" y="5141407"/>
              <a:ext cx="365756" cy="183748"/>
            </a:xfrm>
            <a:prstGeom prst="rect">
              <a:avLst/>
            </a:prstGeom>
            <a:pattFill prst="openDmnd">
              <a:fgClr>
                <a:schemeClr val="tx1">
                  <a:lumMod val="75000"/>
                </a:schemeClr>
              </a:fgClr>
              <a:bgClr>
                <a:srgbClr val="EAEAEA"/>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1" name="Group 60"/>
          <p:cNvGrpSpPr/>
          <p:nvPr/>
        </p:nvGrpSpPr>
        <p:grpSpPr>
          <a:xfrm>
            <a:off x="429016" y="4932213"/>
            <a:ext cx="9552299" cy="1063190"/>
            <a:chOff x="415055" y="4932213"/>
            <a:chExt cx="9552299" cy="1063190"/>
          </a:xfrm>
        </p:grpSpPr>
        <p:sp>
          <p:nvSpPr>
            <p:cNvPr id="48" name="TextBox 47"/>
            <p:cNvSpPr txBox="1"/>
            <p:nvPr/>
          </p:nvSpPr>
          <p:spPr>
            <a:xfrm>
              <a:off x="415055" y="5066617"/>
              <a:ext cx="2189638" cy="5724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Second Request:</a:t>
              </a:r>
            </a:p>
          </p:txBody>
        </p:sp>
        <p:grpSp>
          <p:nvGrpSpPr>
            <p:cNvPr id="54" name="Group 53"/>
            <p:cNvGrpSpPr/>
            <p:nvPr/>
          </p:nvGrpSpPr>
          <p:grpSpPr>
            <a:xfrm>
              <a:off x="1035435" y="5497886"/>
              <a:ext cx="8931919" cy="497517"/>
              <a:chOff x="1450741" y="5535538"/>
              <a:chExt cx="8931919" cy="497517"/>
            </a:xfrm>
          </p:grpSpPr>
          <p:sp>
            <p:nvSpPr>
              <p:cNvPr id="33" name="Rectangle 32"/>
              <p:cNvSpPr/>
              <p:nvPr/>
            </p:nvSpPr>
            <p:spPr bwMode="auto">
              <a:xfrm>
                <a:off x="2012352" y="5643061"/>
                <a:ext cx="914390" cy="27431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light"/>
                    <a:ea typeface="Segoe UI" pitchFamily="34" charset="0"/>
                    <a:cs typeface="Segoe UI" pitchFamily="34" charset="0"/>
                  </a:rPr>
                  <a:t>Network</a:t>
                </a:r>
              </a:p>
            </p:txBody>
          </p:sp>
          <p:sp>
            <p:nvSpPr>
              <p:cNvPr id="34" name="Rectangle 33"/>
              <p:cNvSpPr/>
              <p:nvPr/>
            </p:nvSpPr>
            <p:spPr bwMode="auto">
              <a:xfrm>
                <a:off x="3604870" y="5643061"/>
                <a:ext cx="1274124" cy="2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Process Inputs</a:t>
                </a:r>
              </a:p>
            </p:txBody>
          </p:sp>
          <p:sp>
            <p:nvSpPr>
              <p:cNvPr id="35" name="Rectangle 34"/>
              <p:cNvSpPr/>
              <p:nvPr/>
            </p:nvSpPr>
            <p:spPr bwMode="auto">
              <a:xfrm>
                <a:off x="4885759" y="5643061"/>
                <a:ext cx="1737343" cy="27431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light"/>
                    <a:ea typeface="Segoe UI" pitchFamily="34" charset="0"/>
                    <a:cs typeface="Segoe UI" pitchFamily="34" charset="0"/>
                  </a:rPr>
                  <a:t>Make DB or HTTP Call</a:t>
                </a:r>
              </a:p>
            </p:txBody>
          </p:sp>
          <p:sp>
            <p:nvSpPr>
              <p:cNvPr id="36" name="Rectangle 35"/>
              <p:cNvSpPr/>
              <p:nvPr/>
            </p:nvSpPr>
            <p:spPr bwMode="auto">
              <a:xfrm>
                <a:off x="6714102" y="5643061"/>
                <a:ext cx="1371585" cy="2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Process Results</a:t>
                </a:r>
              </a:p>
            </p:txBody>
          </p:sp>
          <p:sp>
            <p:nvSpPr>
              <p:cNvPr id="37" name="Rectangle 36"/>
              <p:cNvSpPr/>
              <p:nvPr/>
            </p:nvSpPr>
            <p:spPr bwMode="auto">
              <a:xfrm>
                <a:off x="8085687" y="5643061"/>
                <a:ext cx="1302470" cy="27431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Segoe UI Semilight"/>
                    <a:ea typeface="Segoe UI" pitchFamily="34" charset="0"/>
                    <a:cs typeface="Segoe UI" pitchFamily="34" charset="0"/>
                  </a:rPr>
                  <a:t>Return Results</a:t>
                </a:r>
              </a:p>
            </p:txBody>
          </p:sp>
          <p:sp>
            <p:nvSpPr>
              <p:cNvPr id="31" name="TextBox 30"/>
              <p:cNvSpPr txBox="1"/>
              <p:nvPr/>
            </p:nvSpPr>
            <p:spPr>
              <a:xfrm>
                <a:off x="1450741" y="5535538"/>
                <a:ext cx="688330"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0ms</a:t>
                </a:r>
              </a:p>
            </p:txBody>
          </p:sp>
          <p:sp>
            <p:nvSpPr>
              <p:cNvPr id="32" name="TextBox 31"/>
              <p:cNvSpPr txBox="1"/>
              <p:nvPr/>
            </p:nvSpPr>
            <p:spPr>
              <a:xfrm>
                <a:off x="9388157" y="5543690"/>
                <a:ext cx="994503"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1200 </a:t>
                </a:r>
                <a:r>
                  <a:rPr kumimoji="0" lang="en-US" sz="1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Semilight"/>
                    <a:ea typeface="+mn-ea"/>
                    <a:cs typeface="+mn-cs"/>
                  </a:rPr>
                  <a:t>ms</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sp>
            <p:nvSpPr>
              <p:cNvPr id="49" name="Rectangle 48"/>
              <p:cNvSpPr/>
              <p:nvPr/>
            </p:nvSpPr>
            <p:spPr bwMode="auto">
              <a:xfrm>
                <a:off x="2926742" y="5643061"/>
                <a:ext cx="678128" cy="274317"/>
              </a:xfrm>
              <a:prstGeom prst="rect">
                <a:avLst/>
              </a:prstGeom>
              <a:pattFill prst="openDmnd">
                <a:fgClr>
                  <a:schemeClr val="tx1">
                    <a:lumMod val="75000"/>
                  </a:schemeClr>
                </a:fgClr>
                <a:bgClr>
                  <a:srgbClr val="EAEAEA"/>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p:cNvSpPr/>
              <p:nvPr/>
            </p:nvSpPr>
            <p:spPr bwMode="auto">
              <a:xfrm>
                <a:off x="6623102" y="5643061"/>
                <a:ext cx="91000" cy="274317"/>
              </a:xfrm>
              <a:prstGeom prst="rect">
                <a:avLst/>
              </a:prstGeom>
              <a:pattFill prst="openDmnd">
                <a:fgClr>
                  <a:schemeClr val="tx1">
                    <a:lumMod val="75000"/>
                  </a:schemeClr>
                </a:fgClr>
                <a:bgClr>
                  <a:srgbClr val="EAEAEA"/>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57" name="Straight Arrow Connector 56"/>
            <p:cNvCxnSpPr/>
            <p:nvPr/>
          </p:nvCxnSpPr>
          <p:spPr>
            <a:xfrm>
              <a:off x="3189564" y="4932213"/>
              <a:ext cx="0" cy="6092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287960" y="4932213"/>
              <a:ext cx="0" cy="6092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099584" y="4984667"/>
              <a:ext cx="163249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Done using CPU</a:t>
              </a:r>
            </a:p>
          </p:txBody>
        </p:sp>
        <p:sp>
          <p:nvSpPr>
            <p:cNvPr id="65" name="TextBox 64"/>
            <p:cNvSpPr txBox="1"/>
            <p:nvPr/>
          </p:nvSpPr>
          <p:spPr>
            <a:xfrm>
              <a:off x="6212724" y="4984667"/>
              <a:ext cx="163249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Done using CPU</a:t>
              </a:r>
            </a:p>
          </p:txBody>
        </p:sp>
      </p:grpSp>
    </p:spTree>
    <p:extLst>
      <p:ext uri="{BB962C8B-B14F-4D97-AF65-F5344CB8AC3E}">
        <p14:creationId xmlns:p14="http://schemas.microsoft.com/office/powerpoint/2010/main" val="261900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3" end="3"/>
                                            </p:txEl>
                                          </p:spTgt>
                                        </p:tgtEl>
                                        <p:attrNameLst>
                                          <p:attrName>style.visibility</p:attrName>
                                        </p:attrNameLst>
                                      </p:cBhvr>
                                      <p:to>
                                        <p:strVal val="visible"/>
                                      </p:to>
                                    </p:set>
                                    <p:animEffect transition="in" filter="fade">
                                      <p:cBhvr>
                                        <p:cTn id="17" dur="500"/>
                                        <p:tgtEl>
                                          <p:spTgt spid="2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10"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Scenarios</a:t>
            </a:r>
          </a:p>
        </p:txBody>
      </p:sp>
      <p:sp>
        <p:nvSpPr>
          <p:cNvPr id="5" name="Text Placeholder 4"/>
          <p:cNvSpPr>
            <a:spLocks noGrp="1"/>
          </p:cNvSpPr>
          <p:nvPr>
            <p:ph type="body" sz="quarter" idx="10"/>
          </p:nvPr>
        </p:nvSpPr>
        <p:spPr>
          <a:xfrm>
            <a:off x="274638" y="1212850"/>
            <a:ext cx="11888787" cy="4745915"/>
          </a:xfrm>
        </p:spPr>
        <p:txBody>
          <a:bodyPr/>
          <a:lstStyle/>
          <a:p>
            <a:r>
              <a:rPr lang="en-US" dirty="0"/>
              <a:t>Performance issues that affect every request</a:t>
            </a:r>
          </a:p>
          <a:p>
            <a:pPr lvl="1"/>
            <a:r>
              <a:rPr lang="en-US" dirty="0"/>
              <a:t>Entity Framework</a:t>
            </a:r>
          </a:p>
          <a:p>
            <a:pPr lvl="1"/>
            <a:r>
              <a:rPr lang="en-US" dirty="0"/>
              <a:t>CSHTML rendering</a:t>
            </a:r>
          </a:p>
          <a:p>
            <a:pPr lvl="1"/>
            <a:r>
              <a:rPr lang="en-US" dirty="0"/>
              <a:t>Blob store/http calls/etc.</a:t>
            </a:r>
          </a:p>
          <a:p>
            <a:endParaRPr lang="en-US" dirty="0"/>
          </a:p>
          <a:p>
            <a:r>
              <a:rPr lang="en-US" dirty="0"/>
              <a:t>Performance issues that happen at scale or infrequently</a:t>
            </a:r>
          </a:p>
          <a:p>
            <a:pPr lvl="1"/>
            <a:r>
              <a:rPr lang="en-US" dirty="0"/>
              <a:t>Resources overutilized</a:t>
            </a:r>
          </a:p>
          <a:p>
            <a:pPr lvl="1"/>
            <a:r>
              <a:rPr lang="en-US" dirty="0"/>
              <a:t>Garbage collection</a:t>
            </a:r>
          </a:p>
          <a:p>
            <a:pPr lvl="1"/>
            <a:r>
              <a:rPr lang="en-US" dirty="0"/>
              <a:t>Lock/resource contention</a:t>
            </a:r>
          </a:p>
        </p:txBody>
      </p:sp>
    </p:spTree>
    <p:extLst>
      <p:ext uri="{BB962C8B-B14F-4D97-AF65-F5344CB8AC3E}">
        <p14:creationId xmlns:p14="http://schemas.microsoft.com/office/powerpoint/2010/main" val="13777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 Profiler</a:t>
            </a:r>
          </a:p>
        </p:txBody>
      </p:sp>
      <p:sp>
        <p:nvSpPr>
          <p:cNvPr id="3" name="Text Placeholder 2"/>
          <p:cNvSpPr>
            <a:spLocks noGrp="1"/>
          </p:cNvSpPr>
          <p:nvPr>
            <p:ph type="body" sz="quarter" idx="10"/>
          </p:nvPr>
        </p:nvSpPr>
        <p:spPr>
          <a:xfrm>
            <a:off x="274702" y="1211287"/>
            <a:ext cx="11888787" cy="3797963"/>
          </a:xfrm>
        </p:spPr>
        <p:txBody>
          <a:bodyPr/>
          <a:lstStyle/>
          <a:p>
            <a:pPr marL="0" indent="0">
              <a:buNone/>
            </a:pPr>
            <a:r>
              <a:rPr lang="en-US" dirty="0"/>
              <a:t>Helps you see what code is doing over time</a:t>
            </a:r>
          </a:p>
          <a:p>
            <a:pPr marL="0" indent="0">
              <a:buNone/>
            </a:pPr>
            <a:endParaRPr lang="en-US" dirty="0"/>
          </a:p>
          <a:p>
            <a:pPr marL="0" indent="0">
              <a:buNone/>
            </a:pPr>
            <a:r>
              <a:rPr lang="en-US" dirty="0"/>
              <a:t>Captures data from production</a:t>
            </a:r>
          </a:p>
          <a:p>
            <a:pPr marL="228600" lvl="1" indent="0">
              <a:buNone/>
            </a:pPr>
            <a:r>
              <a:rPr lang="en-US" dirty="0"/>
              <a:t>Samples 2 minutes/hour</a:t>
            </a:r>
          </a:p>
          <a:p>
            <a:pPr marL="228600" lvl="1" indent="0">
              <a:buNone/>
            </a:pPr>
            <a:r>
              <a:rPr lang="en-US" dirty="0"/>
              <a:t>Capture all requests that happen during that time</a:t>
            </a:r>
          </a:p>
          <a:p>
            <a:pPr marL="228600" lvl="1" indent="0">
              <a:buNone/>
            </a:pPr>
            <a:r>
              <a:rPr lang="en-US" dirty="0"/>
              <a:t>Data is stored for 5 days</a:t>
            </a:r>
          </a:p>
          <a:p>
            <a:pPr marL="228600" lvl="1" indent="0">
              <a:buNone/>
            </a:pPr>
            <a:r>
              <a:rPr lang="en-US" dirty="0"/>
              <a:t>Segments results into typical vs. long tail (median, 95</a:t>
            </a:r>
            <a:r>
              <a:rPr lang="en-US" baseline="30000" dirty="0"/>
              <a:t>th</a:t>
            </a:r>
            <a:r>
              <a:rPr lang="en-US" dirty="0"/>
              <a:t>) </a:t>
            </a:r>
          </a:p>
        </p:txBody>
      </p:sp>
    </p:spTree>
    <p:extLst>
      <p:ext uri="{BB962C8B-B14F-4D97-AF65-F5344CB8AC3E}">
        <p14:creationId xmlns:p14="http://schemas.microsoft.com/office/powerpoint/2010/main" val="181333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Enable Profiler from Performance Blade </a:t>
            </a:r>
          </a:p>
        </p:txBody>
      </p:sp>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t="1151" r="1178" b="6091"/>
          <a:stretch/>
        </p:blipFill>
        <p:spPr>
          <a:xfrm>
            <a:off x="366141" y="1394165"/>
            <a:ext cx="5212023" cy="274317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943920" y="1335325"/>
            <a:ext cx="5943535" cy="300697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Requirements:</a:t>
            </a:r>
          </a:p>
          <a:p>
            <a:pPr marL="809271" marR="0" lvl="1"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.NET Framework 4.6</a:t>
            </a:r>
          </a:p>
          <a:p>
            <a:pPr marL="809271" marR="0" lvl="1"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.NET Core on Windows</a:t>
            </a:r>
          </a:p>
          <a:p>
            <a:pPr marL="809271" marR="0" lvl="1" indent="-342900" algn="l" defTabSz="932742"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GA for Azure App Service</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Preview Available for Compute (VMs, Service Fabric, Cloud Services)</a:t>
            </a:r>
          </a:p>
        </p:txBody>
      </p:sp>
    </p:spTree>
    <p:extLst>
      <p:ext uri="{BB962C8B-B14F-4D97-AF65-F5344CB8AC3E}">
        <p14:creationId xmlns:p14="http://schemas.microsoft.com/office/powerpoint/2010/main" val="250007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Prioritize Operations by Looking at Percentiles</a:t>
            </a:r>
          </a:p>
        </p:txBody>
      </p:sp>
      <p:pic>
        <p:nvPicPr>
          <p:cNvPr id="4" name="Picture 3">
            <a:extLst>
              <a:ext uri="{FF2B5EF4-FFF2-40B4-BE49-F238E27FC236}">
                <a16:creationId xmlns:a16="http://schemas.microsoft.com/office/drawing/2014/main" id="{A63456F5-DEC9-42F1-8F7E-E68A42E658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03437" y="1111412"/>
            <a:ext cx="7763972" cy="5780599"/>
          </a:xfrm>
          <a:prstGeom prst="rect">
            <a:avLst/>
          </a:prstGeom>
        </p:spPr>
      </p:pic>
    </p:spTree>
    <p:extLst>
      <p:ext uri="{BB962C8B-B14F-4D97-AF65-F5344CB8AC3E}">
        <p14:creationId xmlns:p14="http://schemas.microsoft.com/office/powerpoint/2010/main" val="144546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Drill Into Example Requests</a:t>
            </a:r>
          </a:p>
        </p:txBody>
      </p:sp>
      <p:pic>
        <p:nvPicPr>
          <p:cNvPr id="5" name="Picture 4">
            <a:extLst>
              <a:ext uri="{FF2B5EF4-FFF2-40B4-BE49-F238E27FC236}">
                <a16:creationId xmlns:a16="http://schemas.microsoft.com/office/drawing/2014/main" id="{DEADAE49-8371-4878-9B3E-6A8DA3E1542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0829" y="1161343"/>
            <a:ext cx="8918985" cy="5780599"/>
          </a:xfrm>
          <a:prstGeom prst="rect">
            <a:avLst/>
          </a:prstGeom>
        </p:spPr>
      </p:pic>
    </p:spTree>
    <p:extLst>
      <p:ext uri="{BB962C8B-B14F-4D97-AF65-F5344CB8AC3E}">
        <p14:creationId xmlns:p14="http://schemas.microsoft.com/office/powerpoint/2010/main" val="40078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696838-3278-4F23-BEFA-796C7174645D}"/>
              </a:ext>
            </a:extLst>
          </p:cNvPr>
          <p:cNvSpPr>
            <a:spLocks noGrp="1"/>
          </p:cNvSpPr>
          <p:nvPr>
            <p:ph type="title"/>
          </p:nvPr>
        </p:nvSpPr>
        <p:spPr/>
        <p:txBody>
          <a:bodyPr/>
          <a:lstStyle/>
          <a:p>
            <a:r>
              <a:rPr lang="en-IN" dirty="0"/>
              <a:t>Application Insights: Recap</a:t>
            </a:r>
            <a:endParaRPr lang="en-US" dirty="0"/>
          </a:p>
        </p:txBody>
      </p:sp>
      <p:grpSp>
        <p:nvGrpSpPr>
          <p:cNvPr id="52" name="Group 51">
            <a:extLst>
              <a:ext uri="{FF2B5EF4-FFF2-40B4-BE49-F238E27FC236}">
                <a16:creationId xmlns:a16="http://schemas.microsoft.com/office/drawing/2014/main" id="{68625211-CEED-418B-BAB3-7755B90C56E2}"/>
              </a:ext>
            </a:extLst>
          </p:cNvPr>
          <p:cNvGrpSpPr/>
          <p:nvPr/>
        </p:nvGrpSpPr>
        <p:grpSpPr>
          <a:xfrm>
            <a:off x="699254" y="1659976"/>
            <a:ext cx="2669976" cy="1961530"/>
            <a:chOff x="699254" y="1659976"/>
            <a:chExt cx="2669976" cy="1961530"/>
          </a:xfrm>
        </p:grpSpPr>
        <p:grpSp>
          <p:nvGrpSpPr>
            <p:cNvPr id="14" name="Group 13">
              <a:extLst>
                <a:ext uri="{FF2B5EF4-FFF2-40B4-BE49-F238E27FC236}">
                  <a16:creationId xmlns:a16="http://schemas.microsoft.com/office/drawing/2014/main" id="{B53DA3AE-7F0A-4DE9-A472-A7F059247A9E}"/>
                </a:ext>
              </a:extLst>
            </p:cNvPr>
            <p:cNvGrpSpPr/>
            <p:nvPr/>
          </p:nvGrpSpPr>
          <p:grpSpPr>
            <a:xfrm>
              <a:off x="1503396" y="1659976"/>
              <a:ext cx="1043505" cy="1043506"/>
              <a:chOff x="4840313" y="2832565"/>
              <a:chExt cx="1302215" cy="1302216"/>
            </a:xfrm>
          </p:grpSpPr>
          <p:sp>
            <p:nvSpPr>
              <p:cNvPr id="15" name="Oval 14">
                <a:extLst>
                  <a:ext uri="{FF2B5EF4-FFF2-40B4-BE49-F238E27FC236}">
                    <a16:creationId xmlns:a16="http://schemas.microsoft.com/office/drawing/2014/main" id="{ECBCB0DB-75E3-4C9D-ADAF-548290D2E32B}"/>
                  </a:ext>
                </a:extLst>
              </p:cNvPr>
              <p:cNvSpPr/>
              <p:nvPr/>
            </p:nvSpPr>
            <p:spPr>
              <a:xfrm>
                <a:off x="4840313" y="2832565"/>
                <a:ext cx="1302215" cy="1302216"/>
              </a:xfrm>
              <a:prstGeom prst="ellipse">
                <a:avLst/>
              </a:prstGeom>
              <a:solidFill>
                <a:srgbClr val="0078D7"/>
              </a:solidFill>
              <a:ln w="254000" cap="flat" cmpd="sng" algn="ctr">
                <a:solidFill>
                  <a:srgbClr val="0078D7">
                    <a:alpha val="3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16" name="Eye" title="Icon of an eye">
                <a:extLst>
                  <a:ext uri="{FF2B5EF4-FFF2-40B4-BE49-F238E27FC236}">
                    <a16:creationId xmlns:a16="http://schemas.microsoft.com/office/drawing/2014/main" id="{E069C938-65E5-478E-9ED5-D79E142BDC89}"/>
                  </a:ext>
                </a:extLst>
              </p:cNvPr>
              <p:cNvSpPr>
                <a:spLocks noChangeAspect="1" noEditPoints="1"/>
              </p:cNvSpPr>
              <p:nvPr/>
            </p:nvSpPr>
            <p:spPr bwMode="auto">
              <a:xfrm>
                <a:off x="5117849" y="3277417"/>
                <a:ext cx="747142" cy="412513"/>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Light"/>
                  <a:ea typeface="+mn-ea"/>
                  <a:cs typeface="+mn-cs"/>
                </a:endParaRPr>
              </a:p>
            </p:txBody>
          </p:sp>
        </p:grpSp>
        <p:grpSp>
          <p:nvGrpSpPr>
            <p:cNvPr id="23" name="Group 22">
              <a:extLst>
                <a:ext uri="{FF2B5EF4-FFF2-40B4-BE49-F238E27FC236}">
                  <a16:creationId xmlns:a16="http://schemas.microsoft.com/office/drawing/2014/main" id="{E4E23879-84EB-4C7B-A193-D32D67CFDF2E}"/>
                </a:ext>
              </a:extLst>
            </p:cNvPr>
            <p:cNvGrpSpPr/>
            <p:nvPr/>
          </p:nvGrpSpPr>
          <p:grpSpPr>
            <a:xfrm>
              <a:off x="699254" y="2578000"/>
              <a:ext cx="2669976" cy="1043506"/>
              <a:chOff x="335030" y="1492038"/>
              <a:chExt cx="2669976" cy="3232749"/>
            </a:xfrm>
            <a:noFill/>
          </p:grpSpPr>
          <p:sp>
            <p:nvSpPr>
              <p:cNvPr id="24" name="Rectangle: Rounded Corners 40">
                <a:extLst>
                  <a:ext uri="{FF2B5EF4-FFF2-40B4-BE49-F238E27FC236}">
                    <a16:creationId xmlns:a16="http://schemas.microsoft.com/office/drawing/2014/main" id="{92940C8E-14B0-45DC-B3C1-EB0FBB0A0937}"/>
                  </a:ext>
                </a:extLst>
              </p:cNvPr>
              <p:cNvSpPr/>
              <p:nvPr/>
            </p:nvSpPr>
            <p:spPr>
              <a:xfrm>
                <a:off x="335030" y="1492038"/>
                <a:ext cx="2669976" cy="3232749"/>
              </a:xfrm>
              <a:prstGeom prst="rect">
                <a:avLst/>
              </a:prstGeom>
              <a:grp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5" name="Rectangle: Rounded Corners 4">
                <a:extLst>
                  <a:ext uri="{FF2B5EF4-FFF2-40B4-BE49-F238E27FC236}">
                    <a16:creationId xmlns:a16="http://schemas.microsoft.com/office/drawing/2014/main" id="{A79B82C5-0ACD-4CDC-90DA-C8A7F08ACD2B}"/>
                  </a:ext>
                </a:extLst>
              </p:cNvPr>
              <p:cNvSpPr txBox="1"/>
              <p:nvPr/>
            </p:nvSpPr>
            <p:spPr>
              <a:xfrm>
                <a:off x="413231" y="1570239"/>
                <a:ext cx="2513574" cy="307634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1760" tIns="83820" rIns="111760" bIns="83820"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IN" sz="20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Get the big picture</a:t>
                </a:r>
                <a:endParaRPr kumimoji="0" lang="en-US" sz="20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 name="Group 52">
            <a:extLst>
              <a:ext uri="{FF2B5EF4-FFF2-40B4-BE49-F238E27FC236}">
                <a16:creationId xmlns:a16="http://schemas.microsoft.com/office/drawing/2014/main" id="{289B57BB-1CCA-4A08-A8ED-7DD84B5BCE73}"/>
              </a:ext>
            </a:extLst>
          </p:cNvPr>
          <p:cNvGrpSpPr/>
          <p:nvPr/>
        </p:nvGrpSpPr>
        <p:grpSpPr>
          <a:xfrm>
            <a:off x="4823339" y="1659976"/>
            <a:ext cx="2669976" cy="1936288"/>
            <a:chOff x="4823339" y="1659976"/>
            <a:chExt cx="2669976" cy="1936288"/>
          </a:xfrm>
        </p:grpSpPr>
        <p:grpSp>
          <p:nvGrpSpPr>
            <p:cNvPr id="17" name="Group 16">
              <a:extLst>
                <a:ext uri="{FF2B5EF4-FFF2-40B4-BE49-F238E27FC236}">
                  <a16:creationId xmlns:a16="http://schemas.microsoft.com/office/drawing/2014/main" id="{034115A3-92B9-488D-8E1A-EAE2CE7E10C4}"/>
                </a:ext>
              </a:extLst>
            </p:cNvPr>
            <p:cNvGrpSpPr/>
            <p:nvPr/>
          </p:nvGrpSpPr>
          <p:grpSpPr>
            <a:xfrm>
              <a:off x="5636575" y="1659976"/>
              <a:ext cx="1043506" cy="1043506"/>
              <a:chOff x="7114081" y="2832565"/>
              <a:chExt cx="1302216" cy="1302216"/>
            </a:xfrm>
          </p:grpSpPr>
          <p:sp>
            <p:nvSpPr>
              <p:cNvPr id="18" name="Oval 17">
                <a:extLst>
                  <a:ext uri="{FF2B5EF4-FFF2-40B4-BE49-F238E27FC236}">
                    <a16:creationId xmlns:a16="http://schemas.microsoft.com/office/drawing/2014/main" id="{CCFF834B-D525-40A1-AA50-3486C45401A3}"/>
                  </a:ext>
                </a:extLst>
              </p:cNvPr>
              <p:cNvSpPr/>
              <p:nvPr/>
            </p:nvSpPr>
            <p:spPr>
              <a:xfrm>
                <a:off x="7114081" y="2832565"/>
                <a:ext cx="1302216" cy="1302216"/>
              </a:xfrm>
              <a:prstGeom prst="ellipse">
                <a:avLst/>
              </a:prstGeom>
              <a:solidFill>
                <a:srgbClr val="0078D7">
                  <a:lumMod val="75000"/>
                </a:srgbClr>
              </a:solidFill>
              <a:ln w="254000" cap="flat" cmpd="sng" algn="ctr">
                <a:solidFill>
                  <a:srgbClr val="0078D7">
                    <a:lumMod val="75000"/>
                    <a:alpha val="3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2050"/>
                  </a:solidFill>
                  <a:effectLst/>
                  <a:uLnTx/>
                  <a:uFillTx/>
                  <a:latin typeface="Segoe UI Light"/>
                  <a:ea typeface="+mn-ea"/>
                  <a:cs typeface="+mn-cs"/>
                </a:endParaRPr>
              </a:p>
            </p:txBody>
          </p:sp>
          <p:sp>
            <p:nvSpPr>
              <p:cNvPr id="19" name="magnify" title="Icon of a magnifying glass">
                <a:extLst>
                  <a:ext uri="{FF2B5EF4-FFF2-40B4-BE49-F238E27FC236}">
                    <a16:creationId xmlns:a16="http://schemas.microsoft.com/office/drawing/2014/main" id="{11A97C2B-1118-46C6-BFC1-9CF7F9679228}"/>
                  </a:ext>
                </a:extLst>
              </p:cNvPr>
              <p:cNvSpPr>
                <a:spLocks noChangeAspect="1" noEditPoints="1"/>
              </p:cNvSpPr>
              <p:nvPr/>
            </p:nvSpPr>
            <p:spPr bwMode="auto">
              <a:xfrm flipH="1">
                <a:off x="7517227" y="3206033"/>
                <a:ext cx="537704" cy="52742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flat" cmpd="sng" algn="ctr">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2050"/>
                  </a:solidFill>
                  <a:effectLst/>
                  <a:uLnTx/>
                  <a:uFillTx/>
                  <a:latin typeface="Segoe UI Light"/>
                  <a:ea typeface="+mn-ea"/>
                  <a:cs typeface="+mn-cs"/>
                </a:endParaRPr>
              </a:p>
            </p:txBody>
          </p:sp>
        </p:grpSp>
        <p:grpSp>
          <p:nvGrpSpPr>
            <p:cNvPr id="26" name="Group 25">
              <a:extLst>
                <a:ext uri="{FF2B5EF4-FFF2-40B4-BE49-F238E27FC236}">
                  <a16:creationId xmlns:a16="http://schemas.microsoft.com/office/drawing/2014/main" id="{59753647-F44C-43A8-8764-FAB06245A426}"/>
                </a:ext>
              </a:extLst>
            </p:cNvPr>
            <p:cNvGrpSpPr/>
            <p:nvPr/>
          </p:nvGrpSpPr>
          <p:grpSpPr>
            <a:xfrm>
              <a:off x="4823339" y="2552758"/>
              <a:ext cx="2669976" cy="1043506"/>
              <a:chOff x="3922811" y="1492038"/>
              <a:chExt cx="2669976" cy="3232749"/>
            </a:xfrm>
            <a:noFill/>
          </p:grpSpPr>
          <p:sp>
            <p:nvSpPr>
              <p:cNvPr id="27" name="Rectangle: Rounded Corners 38">
                <a:extLst>
                  <a:ext uri="{FF2B5EF4-FFF2-40B4-BE49-F238E27FC236}">
                    <a16:creationId xmlns:a16="http://schemas.microsoft.com/office/drawing/2014/main" id="{3B562829-7992-44A4-AE0D-7AB9607D88B7}"/>
                  </a:ext>
                </a:extLst>
              </p:cNvPr>
              <p:cNvSpPr/>
              <p:nvPr/>
            </p:nvSpPr>
            <p:spPr>
              <a:xfrm>
                <a:off x="3922811" y="1492038"/>
                <a:ext cx="2669976" cy="3232749"/>
              </a:xfrm>
              <a:prstGeom prst="rect">
                <a:avLst/>
              </a:prstGeom>
              <a:grpFill/>
              <a:ln>
                <a:noFill/>
              </a:ln>
            </p:spPr>
            <p:style>
              <a:lnRef idx="2">
                <a:schemeClr val="lt1">
                  <a:hueOff val="0"/>
                  <a:satOff val="0"/>
                  <a:lumOff val="0"/>
                  <a:alphaOff val="0"/>
                </a:schemeClr>
              </a:lnRef>
              <a:fillRef idx="1">
                <a:schemeClr val="accent2">
                  <a:hueOff val="-702643"/>
                  <a:satOff val="0"/>
                  <a:lumOff val="7059"/>
                  <a:alphaOff val="0"/>
                </a:schemeClr>
              </a:fillRef>
              <a:effectRef idx="0">
                <a:schemeClr val="accent2">
                  <a:hueOff val="-702643"/>
                  <a:satOff val="0"/>
                  <a:lumOff val="7059"/>
                  <a:alphaOff val="0"/>
                </a:schemeClr>
              </a:effectRef>
              <a:fontRef idx="minor">
                <a:schemeClr val="lt1"/>
              </a:fontRef>
            </p:style>
          </p:sp>
          <p:sp>
            <p:nvSpPr>
              <p:cNvPr id="28" name="Rectangle: Rounded Corners 6">
                <a:extLst>
                  <a:ext uri="{FF2B5EF4-FFF2-40B4-BE49-F238E27FC236}">
                    <a16:creationId xmlns:a16="http://schemas.microsoft.com/office/drawing/2014/main" id="{A3F3D981-BADE-4B3D-A372-F9E4AA4775D6}"/>
                  </a:ext>
                </a:extLst>
              </p:cNvPr>
              <p:cNvSpPr txBox="1"/>
              <p:nvPr/>
            </p:nvSpPr>
            <p:spPr>
              <a:xfrm>
                <a:off x="4001012" y="1570239"/>
                <a:ext cx="2513574" cy="307634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1760" tIns="83820" rIns="111760" bIns="83820"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IN" sz="20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Find &amp; fix problems</a:t>
                </a:r>
                <a:endParaRPr kumimoji="0" lang="en-US" sz="20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4" name="Group 53">
            <a:extLst>
              <a:ext uri="{FF2B5EF4-FFF2-40B4-BE49-F238E27FC236}">
                <a16:creationId xmlns:a16="http://schemas.microsoft.com/office/drawing/2014/main" id="{BFD9DF3B-F4A4-4DCE-9093-D28750A5E71E}"/>
              </a:ext>
            </a:extLst>
          </p:cNvPr>
          <p:cNvGrpSpPr/>
          <p:nvPr/>
        </p:nvGrpSpPr>
        <p:grpSpPr>
          <a:xfrm>
            <a:off x="8803317" y="1659976"/>
            <a:ext cx="3041424" cy="1936288"/>
            <a:chOff x="8803317" y="1659976"/>
            <a:chExt cx="3041424" cy="1936288"/>
          </a:xfrm>
        </p:grpSpPr>
        <p:grpSp>
          <p:nvGrpSpPr>
            <p:cNvPr id="20" name="Group 19">
              <a:extLst>
                <a:ext uri="{FF2B5EF4-FFF2-40B4-BE49-F238E27FC236}">
                  <a16:creationId xmlns:a16="http://schemas.microsoft.com/office/drawing/2014/main" id="{2634FA6C-2414-453A-9A7C-095F11B237FB}"/>
                </a:ext>
              </a:extLst>
            </p:cNvPr>
            <p:cNvGrpSpPr/>
            <p:nvPr/>
          </p:nvGrpSpPr>
          <p:grpSpPr>
            <a:xfrm>
              <a:off x="9769753" y="1659976"/>
              <a:ext cx="1043506" cy="1043506"/>
              <a:chOff x="9434048" y="2832565"/>
              <a:chExt cx="1302216" cy="1302216"/>
            </a:xfrm>
          </p:grpSpPr>
          <p:sp>
            <p:nvSpPr>
              <p:cNvPr id="21" name="Oval 20">
                <a:extLst>
                  <a:ext uri="{FF2B5EF4-FFF2-40B4-BE49-F238E27FC236}">
                    <a16:creationId xmlns:a16="http://schemas.microsoft.com/office/drawing/2014/main" id="{F7DDB1E2-D7BE-4420-BD39-AC826CF01703}"/>
                  </a:ext>
                </a:extLst>
              </p:cNvPr>
              <p:cNvSpPr/>
              <p:nvPr/>
            </p:nvSpPr>
            <p:spPr>
              <a:xfrm>
                <a:off x="9434048" y="2832565"/>
                <a:ext cx="1302216" cy="1302216"/>
              </a:xfrm>
              <a:prstGeom prst="ellipse">
                <a:avLst/>
              </a:prstGeom>
              <a:solidFill>
                <a:srgbClr val="0078D7">
                  <a:lumMod val="50000"/>
                </a:srgbClr>
              </a:solidFill>
              <a:ln w="254000" cap="flat" cmpd="sng" algn="ctr">
                <a:solidFill>
                  <a:srgbClr val="0078D7">
                    <a:lumMod val="50000"/>
                    <a:alpha val="3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2050"/>
                  </a:solidFill>
                  <a:effectLst/>
                  <a:uLnTx/>
                  <a:uFillTx/>
                  <a:latin typeface="Segoe UI Light"/>
                  <a:ea typeface="+mn-ea"/>
                  <a:cs typeface="+mn-cs"/>
                </a:endParaRPr>
              </a:p>
            </p:txBody>
          </p:sp>
          <p:sp>
            <p:nvSpPr>
              <p:cNvPr id="22" name="graph_9" title="Icon of a line chart with connected circles at varying points">
                <a:extLst>
                  <a:ext uri="{FF2B5EF4-FFF2-40B4-BE49-F238E27FC236}">
                    <a16:creationId xmlns:a16="http://schemas.microsoft.com/office/drawing/2014/main" id="{5C938B5A-7264-4584-B3C9-3532F7A859CF}"/>
                  </a:ext>
                </a:extLst>
              </p:cNvPr>
              <p:cNvSpPr>
                <a:spLocks noChangeAspect="1" noEditPoints="1"/>
              </p:cNvSpPr>
              <p:nvPr/>
            </p:nvSpPr>
            <p:spPr bwMode="auto">
              <a:xfrm>
                <a:off x="9763678" y="3193588"/>
                <a:ext cx="642957" cy="580169"/>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9050" cap="flat" cmpd="sng" algn="ctr">
                <a:solidFill>
                  <a:srgbClr val="FFFFFF"/>
                </a:solidFill>
                <a:prstDash val="solid"/>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2050"/>
                  </a:solidFill>
                  <a:effectLst/>
                  <a:uLnTx/>
                  <a:uFillTx/>
                  <a:latin typeface="Segoe UI Light"/>
                  <a:ea typeface="+mn-ea"/>
                  <a:cs typeface="+mn-cs"/>
                </a:endParaRPr>
              </a:p>
            </p:txBody>
          </p:sp>
        </p:grpSp>
        <p:grpSp>
          <p:nvGrpSpPr>
            <p:cNvPr id="29" name="Group 28">
              <a:extLst>
                <a:ext uri="{FF2B5EF4-FFF2-40B4-BE49-F238E27FC236}">
                  <a16:creationId xmlns:a16="http://schemas.microsoft.com/office/drawing/2014/main" id="{A586488A-557B-4EA3-8D4D-38255A3699A8}"/>
                </a:ext>
              </a:extLst>
            </p:cNvPr>
            <p:cNvGrpSpPr/>
            <p:nvPr/>
          </p:nvGrpSpPr>
          <p:grpSpPr>
            <a:xfrm>
              <a:off x="8803317" y="2552758"/>
              <a:ext cx="3041424" cy="1043506"/>
              <a:chOff x="7324868" y="1492038"/>
              <a:chExt cx="3041424" cy="3232749"/>
            </a:xfrm>
            <a:noFill/>
          </p:grpSpPr>
          <p:sp>
            <p:nvSpPr>
              <p:cNvPr id="30" name="Rectangle: Rounded Corners 36">
                <a:extLst>
                  <a:ext uri="{FF2B5EF4-FFF2-40B4-BE49-F238E27FC236}">
                    <a16:creationId xmlns:a16="http://schemas.microsoft.com/office/drawing/2014/main" id="{9CECAA50-CE64-4355-905A-378FA9112597}"/>
                  </a:ext>
                </a:extLst>
              </p:cNvPr>
              <p:cNvSpPr/>
              <p:nvPr/>
            </p:nvSpPr>
            <p:spPr>
              <a:xfrm>
                <a:off x="7510592" y="1492038"/>
                <a:ext cx="2669976" cy="3232749"/>
              </a:xfrm>
              <a:prstGeom prst="rect">
                <a:avLst/>
              </a:prstGeom>
              <a:grpFill/>
              <a:ln>
                <a:noFill/>
              </a:ln>
            </p:spPr>
            <p:style>
              <a:lnRef idx="2">
                <a:schemeClr val="lt1">
                  <a:hueOff val="0"/>
                  <a:satOff val="0"/>
                  <a:lumOff val="0"/>
                  <a:alphaOff val="0"/>
                </a:schemeClr>
              </a:lnRef>
              <a:fillRef idx="1">
                <a:schemeClr val="accent2">
                  <a:hueOff val="-1405285"/>
                  <a:satOff val="0"/>
                  <a:lumOff val="14118"/>
                  <a:alphaOff val="0"/>
                </a:schemeClr>
              </a:fillRef>
              <a:effectRef idx="0">
                <a:schemeClr val="accent2">
                  <a:hueOff val="-1405285"/>
                  <a:satOff val="0"/>
                  <a:lumOff val="14118"/>
                  <a:alphaOff val="0"/>
                </a:schemeClr>
              </a:effectRef>
              <a:fontRef idx="minor">
                <a:schemeClr val="lt1"/>
              </a:fontRef>
            </p:style>
          </p:sp>
          <p:sp>
            <p:nvSpPr>
              <p:cNvPr id="31" name="Rectangle: Rounded Corners 8">
                <a:extLst>
                  <a:ext uri="{FF2B5EF4-FFF2-40B4-BE49-F238E27FC236}">
                    <a16:creationId xmlns:a16="http://schemas.microsoft.com/office/drawing/2014/main" id="{F93F80A4-49FA-4E62-B154-92DD0897B473}"/>
                  </a:ext>
                </a:extLst>
              </p:cNvPr>
              <p:cNvSpPr txBox="1"/>
              <p:nvPr/>
            </p:nvSpPr>
            <p:spPr>
              <a:xfrm>
                <a:off x="7324868" y="1570238"/>
                <a:ext cx="3041424" cy="3076347"/>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11760" tIns="83820" rIns="111760" bIns="83820" numCol="1" spcCol="1270" anchor="ctr" anchorCtr="0">
                <a:noAutofit/>
              </a:bodyPr>
              <a:lstStyle/>
              <a:p>
                <a:pPr marL="0" marR="0" lvl="0" indent="0" algn="ctr" defTabSz="1955800" rtl="0" eaLnBrk="1" fontAlgn="auto" latinLnBrk="0" hangingPunct="1">
                  <a:lnSpc>
                    <a:spcPct val="90000"/>
                  </a:lnSpc>
                  <a:spcBef>
                    <a:spcPct val="0"/>
                  </a:spcBef>
                  <a:spcAft>
                    <a:spcPct val="35000"/>
                  </a:spcAft>
                  <a:buClrTx/>
                  <a:buSzTx/>
                  <a:buFontTx/>
                  <a:buNone/>
                  <a:tabLst/>
                  <a:defRPr/>
                </a:pPr>
                <a:r>
                  <a:rPr kumimoji="0" lang="en-IN" sz="20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rPr>
                  <a:t>Build, measure, learn</a:t>
                </a:r>
                <a:endParaRPr kumimoji="0" lang="en-US" sz="2000" b="0" i="0" u="none" strike="noStrike" kern="1200" cap="none" spc="0" normalizeH="0" baseline="0" noProof="0" dirty="0">
                  <a:ln>
                    <a:noFill/>
                  </a:ln>
                  <a:solidFill>
                    <a:srgbClr val="002050"/>
                  </a:soli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33" name="Straight Connector 32">
            <a:extLst>
              <a:ext uri="{FF2B5EF4-FFF2-40B4-BE49-F238E27FC236}">
                <a16:creationId xmlns:a16="http://schemas.microsoft.com/office/drawing/2014/main" id="{4B4F6D32-6876-4175-80CB-2FB89F453148}"/>
              </a:ext>
            </a:extLst>
          </p:cNvPr>
          <p:cNvCxnSpPr>
            <a:cxnSpLocks/>
          </p:cNvCxnSpPr>
          <p:nvPr/>
        </p:nvCxnSpPr>
        <p:spPr>
          <a:xfrm>
            <a:off x="4084637" y="3497262"/>
            <a:ext cx="0" cy="311094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9E7D0B0-5D7B-42D9-A09F-EE0E539BAB17}"/>
              </a:ext>
            </a:extLst>
          </p:cNvPr>
          <p:cNvSpPr/>
          <p:nvPr/>
        </p:nvSpPr>
        <p:spPr>
          <a:xfrm>
            <a:off x="322065" y="3449927"/>
            <a:ext cx="3645037" cy="3156762"/>
          </a:xfrm>
          <a:prstGeom prst="rect">
            <a:avLst/>
          </a:prstGeom>
        </p:spPr>
        <p:txBody>
          <a:bodyPr wrap="square">
            <a:spAutoFit/>
          </a:bodyPr>
          <a:lstStyle/>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Azure Metrics &amp; Dashboards</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Alerts &amp; Notifications</a:t>
            </a:r>
          </a:p>
          <a:p>
            <a:pPr marL="287338" marR="0" lvl="0" indent="-287338"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Synthetic Monitoring</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287338" marR="0" lvl="0" indent="-287338"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Live Metrics Stream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287338" marR="0" lvl="0" indent="-287338"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Application Map v2 </a:t>
            </a:r>
            <a:r>
              <a:rPr kumimoji="0" lang="en-IN" sz="11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NEW!</a:t>
            </a:r>
            <a:endPar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287338" marR="0" lvl="0" indent="-287338"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a:ea typeface="+mn-ea"/>
                <a:cs typeface="+mn-cs"/>
              </a:rPr>
              <a:t>Workbooks </a:t>
            </a:r>
            <a:r>
              <a:rPr kumimoji="0" lang="en-IN" sz="11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NEW!</a:t>
            </a:r>
            <a:endParaRPr kumimoji="0" lang="en-US" sz="11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287338" marR="0" lvl="0" indent="-287338"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Flow/Logic Apps Integration</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287338" marR="0" lvl="0" indent="-287338"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VSTS/RM Integration </a:t>
            </a:r>
            <a:r>
              <a:rPr kumimoji="0" lang="en-IN" sz="11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NEW!</a:t>
            </a:r>
            <a:endParaRPr kumimoji="0" lang="en-US" sz="11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287338" marR="0" lvl="0" indent="-287338"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Data Access APIs &amp; Export</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4A518905-8340-4614-A08C-67A2C6200215}"/>
              </a:ext>
            </a:extLst>
          </p:cNvPr>
          <p:cNvSpPr/>
          <p:nvPr/>
        </p:nvSpPr>
        <p:spPr>
          <a:xfrm>
            <a:off x="4538685" y="3453422"/>
            <a:ext cx="3645037" cy="2599686"/>
          </a:xfrm>
          <a:prstGeom prst="rect">
            <a:avLst/>
          </a:prstGeom>
        </p:spPr>
        <p:txBody>
          <a:bodyPr wrap="square">
            <a:spAutoFit/>
          </a:bodyPr>
          <a:lstStyle/>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Smart Detection</a:t>
            </a:r>
            <a:endParaRPr kumimoji="0" lang="en-IN" sz="11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E2E Transaction Tracing </a:t>
            </a:r>
            <a:r>
              <a:rPr kumimoji="0" lang="en-IN" sz="11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NEW!</a:t>
            </a: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Failure Diagnostics &amp; </a:t>
            </a:r>
            <a:br>
              <a:rPr kumimoji="0" lang="en-IN" sz="1800" b="0" i="0" u="none" strike="noStrike" kern="1200" cap="none" spc="0" normalizeH="0" baseline="0" noProof="0" dirty="0">
                <a:ln>
                  <a:noFill/>
                </a:ln>
                <a:solidFill>
                  <a:srgbClr val="353535"/>
                </a:solidFill>
                <a:effectLst/>
                <a:uLnTx/>
                <a:uFillTx/>
                <a:latin typeface="Segoe UI Semilight"/>
                <a:ea typeface="+mn-ea"/>
                <a:cs typeface="+mn-cs"/>
              </a:rPr>
            </a:b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Snapshot Debugging</a:t>
            </a: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VS CodeLens Integration</a:t>
            </a: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Advanced Analytics with </a:t>
            </a:r>
            <a:br>
              <a:rPr kumimoji="0" lang="en-IN" sz="1800" b="0" i="0" u="none" strike="noStrike" kern="1200" cap="none" spc="0" normalizeH="0" baseline="0" noProof="0" dirty="0">
                <a:ln>
                  <a:noFill/>
                </a:ln>
                <a:solidFill>
                  <a:srgbClr val="353535"/>
                </a:solidFill>
                <a:effectLst/>
                <a:uLnTx/>
                <a:uFillTx/>
                <a:latin typeface="Segoe UI Semilight"/>
                <a:ea typeface="+mn-ea"/>
                <a:cs typeface="+mn-cs"/>
              </a:rPr>
            </a:b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Machine Learning</a:t>
            </a: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IN" sz="1800" b="0" i="0" u="none" strike="noStrike" kern="1200" cap="none" spc="0" normalizeH="0" baseline="0" noProof="0" dirty="0">
                <a:ln>
                  <a:noFill/>
                </a:ln>
                <a:solidFill>
                  <a:srgbClr val="353535"/>
                </a:solidFill>
                <a:effectLst/>
                <a:uLnTx/>
                <a:uFillTx/>
                <a:latin typeface="Segoe UI Semilight"/>
                <a:ea typeface="+mn-ea"/>
                <a:cs typeface="+mn-cs"/>
              </a:rPr>
              <a:t>Azure Monitor Auto-scaling</a:t>
            </a:r>
          </a:p>
        </p:txBody>
      </p:sp>
      <p:cxnSp>
        <p:nvCxnSpPr>
          <p:cNvPr id="43" name="Straight Connector 42">
            <a:extLst>
              <a:ext uri="{FF2B5EF4-FFF2-40B4-BE49-F238E27FC236}">
                <a16:creationId xmlns:a16="http://schemas.microsoft.com/office/drawing/2014/main" id="{98B0E9D5-58F8-4861-BC1F-6D07675E3B83}"/>
              </a:ext>
            </a:extLst>
          </p:cNvPr>
          <p:cNvCxnSpPr>
            <a:cxnSpLocks/>
          </p:cNvCxnSpPr>
          <p:nvPr/>
        </p:nvCxnSpPr>
        <p:spPr>
          <a:xfrm>
            <a:off x="8351837" y="3497262"/>
            <a:ext cx="0" cy="311094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6D15C85-46B2-4DC6-8381-DAB0F670580C}"/>
              </a:ext>
            </a:extLst>
          </p:cNvPr>
          <p:cNvSpPr/>
          <p:nvPr/>
        </p:nvSpPr>
        <p:spPr>
          <a:xfrm>
            <a:off x="8688068" y="3408432"/>
            <a:ext cx="3668890" cy="2702278"/>
          </a:xfrm>
          <a:prstGeom prst="rect">
            <a:avLst/>
          </a:prstGeom>
        </p:spPr>
        <p:txBody>
          <a:bodyPr wrap="square">
            <a:spAutoFit/>
          </a:bodyPr>
          <a:lstStyle/>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Performance Monitoring &amp; Profiling</a:t>
            </a: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Custom Instrumentation</a:t>
            </a: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User/Session/Event Monitoring</a:t>
            </a: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Cohorts &amp; Funnels</a:t>
            </a: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Customer Retention</a:t>
            </a: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User Flows</a:t>
            </a:r>
          </a:p>
          <a:p>
            <a:pPr marL="285750" marR="0" lvl="0" indent="-285750" algn="l" defTabSz="932742" rtl="0" eaLnBrk="1" fontAlgn="auto" latinLnBrk="0" hangingPunct="1">
              <a:lnSpc>
                <a:spcPct val="90000"/>
              </a:lnSpc>
              <a:spcBef>
                <a:spcPts val="8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Impact Correlation </a:t>
            </a:r>
            <a:r>
              <a:rPr kumimoji="0" lang="en-US" sz="11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NEW!</a:t>
            </a:r>
          </a:p>
        </p:txBody>
      </p:sp>
    </p:spTree>
    <p:extLst>
      <p:ext uri="{BB962C8B-B14F-4D97-AF65-F5344CB8AC3E}">
        <p14:creationId xmlns:p14="http://schemas.microsoft.com/office/powerpoint/2010/main" val="212138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1+#ppt_w/2"/>
                                          </p:val>
                                        </p:tav>
                                        <p:tav tm="100000">
                                          <p:val>
                                            <p:strVal val="#ppt_x"/>
                                          </p:val>
                                        </p:tav>
                                      </p:tavLst>
                                    </p:anim>
                                    <p:anim calcmode="lin" valueType="num">
                                      <p:cBhvr additive="base">
                                        <p:cTn id="12" dur="50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1+#ppt_w/2"/>
                                          </p:val>
                                        </p:tav>
                                        <p:tav tm="100000">
                                          <p:val>
                                            <p:strVal val="#ppt_x"/>
                                          </p:val>
                                        </p:tav>
                                      </p:tavLst>
                                    </p:anim>
                                    <p:anim calcmode="lin" valueType="num">
                                      <p:cBhvr additive="base">
                                        <p:cTn id="16"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up)">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par>
                                <p:cTn id="27" presetID="10"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454399" y="0"/>
            <a:ext cx="8982075" cy="6994525"/>
          </a:xfrm>
          <a:prstGeom prst="rect">
            <a:avLst/>
          </a:prstGeom>
        </p:spPr>
      </p:pic>
      <p:grpSp>
        <p:nvGrpSpPr>
          <p:cNvPr id="3" name="Group 2"/>
          <p:cNvGrpSpPr/>
          <p:nvPr/>
        </p:nvGrpSpPr>
        <p:grpSpPr>
          <a:xfrm>
            <a:off x="3454397" y="-2"/>
            <a:ext cx="8982080" cy="6994525"/>
            <a:chOff x="3454397" y="-2"/>
            <a:chExt cx="8982080" cy="6994525"/>
          </a:xfrm>
        </p:grpSpPr>
        <p:sp>
          <p:nvSpPr>
            <p:cNvPr id="6" name="Rectangle 5"/>
            <p:cNvSpPr/>
            <p:nvPr/>
          </p:nvSpPr>
          <p:spPr bwMode="auto">
            <a:xfrm rot="16200000">
              <a:off x="2443191" y="1011205"/>
              <a:ext cx="6994525" cy="4972111"/>
            </a:xfrm>
            <a:prstGeom prst="rect">
              <a:avLst/>
            </a:prstGeom>
            <a:gradFill flip="none" rotWithShape="1">
              <a:gsLst>
                <a:gs pos="0">
                  <a:schemeClr val="bg1">
                    <a:alpha val="0"/>
                  </a:schemeClr>
                </a:gs>
                <a:gs pos="100000">
                  <a:schemeClr val="bg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3454397" y="0"/>
              <a:ext cx="8982080" cy="1508122"/>
            </a:xfrm>
            <a:prstGeom prst="rect">
              <a:avLst/>
            </a:prstGeom>
            <a:gradFill flip="none" rotWithShape="1">
              <a:gsLst>
                <a:gs pos="0">
                  <a:schemeClr val="bg1">
                    <a:alpha val="0"/>
                  </a:schemeClr>
                </a:gs>
                <a:gs pos="100000">
                  <a:schemeClr val="bg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a:t>Introducing Azure Monitor </a:t>
            </a:r>
          </a:p>
        </p:txBody>
      </p:sp>
      <p:sp>
        <p:nvSpPr>
          <p:cNvPr id="10" name="TextBox 9"/>
          <p:cNvSpPr txBox="1"/>
          <p:nvPr/>
        </p:nvSpPr>
        <p:spPr>
          <a:xfrm>
            <a:off x="1091362" y="1508123"/>
            <a:ext cx="4899337" cy="4555093"/>
          </a:xfrm>
          <a:prstGeom prst="rect">
            <a:avLst/>
          </a:prstGeom>
          <a:noFill/>
        </p:spPr>
        <p:txBody>
          <a:bodyPr wrap="square" lIns="0" tIns="0" rIns="0" bIns="0" rtlCol="0">
            <a:spAutoFit/>
          </a:bodyPr>
          <a:lstStyle/>
          <a:p>
            <a:pPr marL="0" marR="0" lvl="0" indent="0" algn="l" defTabSz="932597" rtl="0" eaLnBrk="1" fontAlgn="auto" latinLnBrk="0" hangingPunct="1">
              <a:lnSpc>
                <a:spcPct val="90000"/>
              </a:lnSpc>
              <a:spcBef>
                <a:spcPts val="240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a:ea typeface="+mn-ea"/>
                <a:cs typeface="+mn-cs"/>
              </a:rPr>
              <a:t>Built-in monitoring capabilities </a:t>
            </a:r>
            <a:br>
              <a:rPr kumimoji="0" lang="en-US" sz="2400" b="0" i="0" u="none" strike="noStrike" kern="0" cap="none" spc="0" normalizeH="0" baseline="0" noProof="0">
                <a:ln>
                  <a:noFill/>
                </a:ln>
                <a:solidFill>
                  <a:srgbClr val="505050"/>
                </a:solidFill>
                <a:effectLst/>
                <a:uLnTx/>
                <a:uFillTx/>
                <a:latin typeface="Segoe UI"/>
                <a:ea typeface="+mn-ea"/>
                <a:cs typeface="+mn-cs"/>
              </a:rPr>
            </a:br>
            <a:r>
              <a:rPr kumimoji="0" lang="en-US" sz="2400" b="0" i="0" u="none" strike="noStrike" kern="0" cap="none" spc="0" normalizeH="0" baseline="0" noProof="0">
                <a:ln>
                  <a:noFill/>
                </a:ln>
                <a:solidFill>
                  <a:srgbClr val="505050"/>
                </a:solidFill>
                <a:effectLst/>
                <a:uLnTx/>
                <a:uFillTx/>
                <a:latin typeface="Segoe UI"/>
                <a:ea typeface="+mn-ea"/>
                <a:cs typeface="+mn-cs"/>
              </a:rPr>
              <a:t>for Azure resources</a:t>
            </a:r>
          </a:p>
          <a:p>
            <a:pPr marL="0" marR="0" lvl="0" indent="0" algn="l" defTabSz="932597" rtl="0" eaLnBrk="1" fontAlgn="auto" latinLnBrk="0" hangingPunct="1">
              <a:lnSpc>
                <a:spcPct val="90000"/>
              </a:lnSpc>
              <a:spcBef>
                <a:spcPts val="240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a:ea typeface="+mn-ea"/>
                <a:cs typeface="+mn-cs"/>
              </a:rPr>
              <a:t>Out of the box metrics </a:t>
            </a:r>
            <a:br>
              <a:rPr kumimoji="0" lang="en-US" sz="2400" b="0" i="0" u="none" strike="noStrike" kern="0" cap="none" spc="0" normalizeH="0" baseline="0" noProof="0">
                <a:ln>
                  <a:noFill/>
                </a:ln>
                <a:solidFill>
                  <a:srgbClr val="505050"/>
                </a:solidFill>
                <a:effectLst/>
                <a:uLnTx/>
                <a:uFillTx/>
                <a:latin typeface="Segoe UI"/>
                <a:ea typeface="+mn-ea"/>
                <a:cs typeface="+mn-cs"/>
              </a:rPr>
            </a:br>
            <a:r>
              <a:rPr kumimoji="0" lang="en-US" sz="2400" b="0" i="0" u="none" strike="noStrike" kern="0" cap="none" spc="0" normalizeH="0" baseline="0" noProof="0">
                <a:ln>
                  <a:noFill/>
                </a:ln>
                <a:solidFill>
                  <a:srgbClr val="505050"/>
                </a:solidFill>
                <a:effectLst/>
                <a:uLnTx/>
                <a:uFillTx/>
                <a:latin typeface="Segoe UI"/>
                <a:ea typeface="+mn-ea"/>
                <a:cs typeface="+mn-cs"/>
              </a:rPr>
              <a:t>and logs</a:t>
            </a:r>
          </a:p>
          <a:p>
            <a:pPr marL="0" marR="0" lvl="0" indent="0" algn="l" defTabSz="932597" rtl="0" eaLnBrk="1" fontAlgn="auto" latinLnBrk="0" hangingPunct="1">
              <a:lnSpc>
                <a:spcPct val="90000"/>
              </a:lnSpc>
              <a:spcBef>
                <a:spcPts val="240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a:ea typeface="+mn-ea"/>
                <a:cs typeface="+mn-cs"/>
              </a:rPr>
              <a:t>Alert rules to get notified </a:t>
            </a:r>
            <a:br>
              <a:rPr kumimoji="0" lang="en-US" sz="2400" b="0" i="0" u="none" strike="noStrike" kern="0" cap="none" spc="0" normalizeH="0" baseline="0" noProof="0">
                <a:ln>
                  <a:noFill/>
                </a:ln>
                <a:solidFill>
                  <a:srgbClr val="505050"/>
                </a:solidFill>
                <a:effectLst/>
                <a:uLnTx/>
                <a:uFillTx/>
                <a:latin typeface="Segoe UI"/>
                <a:ea typeface="+mn-ea"/>
                <a:cs typeface="+mn-cs"/>
              </a:rPr>
            </a:br>
            <a:r>
              <a:rPr kumimoji="0" lang="en-US" sz="2400" b="0" i="0" u="none" strike="noStrike" kern="0" cap="none" spc="0" normalizeH="0" baseline="0" noProof="0">
                <a:ln>
                  <a:noFill/>
                </a:ln>
                <a:solidFill>
                  <a:srgbClr val="505050"/>
                </a:solidFill>
                <a:effectLst/>
                <a:uLnTx/>
                <a:uFillTx/>
                <a:latin typeface="Segoe UI"/>
                <a:ea typeface="+mn-ea"/>
                <a:cs typeface="+mn-cs"/>
              </a:rPr>
              <a:t>&amp; take automated actions</a:t>
            </a:r>
          </a:p>
          <a:p>
            <a:pPr marL="0" marR="0" lvl="0" indent="0" algn="l" defTabSz="932597" rtl="0" eaLnBrk="1" fontAlgn="auto" latinLnBrk="0" hangingPunct="1">
              <a:lnSpc>
                <a:spcPct val="90000"/>
              </a:lnSpc>
              <a:spcBef>
                <a:spcPts val="240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a:ea typeface="+mn-ea"/>
                <a:cs typeface="+mn-cs"/>
              </a:rPr>
              <a:t>Single dashboard view for Platform</a:t>
            </a:r>
            <a:r>
              <a:rPr kumimoji="0" lang="en-US" sz="2400" b="0" i="0" u="none" strike="noStrike" kern="0" cap="none" spc="0" normalizeH="0" baseline="0" noProof="0">
                <a:ln>
                  <a:noFill/>
                </a:ln>
                <a:solidFill>
                  <a:srgbClr val="505050"/>
                </a:solidFill>
                <a:effectLst/>
                <a:uLnTx/>
                <a:uFillTx/>
                <a:latin typeface="Segoe UI"/>
              </a:rPr>
              <a:t> and Application monitoring</a:t>
            </a:r>
          </a:p>
          <a:p>
            <a:pPr marL="0" marR="0" lvl="0" indent="0" defTabSz="932597" eaLnBrk="1" fontAlgn="auto" latinLnBrk="0" hangingPunct="1">
              <a:lnSpc>
                <a:spcPct val="90000"/>
              </a:lnSpc>
              <a:spcBef>
                <a:spcPts val="240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rPr>
              <a:t>APIs for 3rd party </a:t>
            </a:r>
            <a:br>
              <a:rPr kumimoji="0" lang="en-US" sz="2400" b="0" i="0" u="none" strike="noStrike" kern="0" cap="none" spc="0" normalizeH="0" baseline="0" noProof="0">
                <a:ln>
                  <a:noFill/>
                </a:ln>
                <a:solidFill>
                  <a:srgbClr val="505050"/>
                </a:solidFill>
                <a:effectLst/>
                <a:uLnTx/>
                <a:uFillTx/>
              </a:rPr>
            </a:br>
            <a:r>
              <a:rPr kumimoji="0" lang="en-US" sz="2400" b="0" i="0" u="none" strike="noStrike" kern="0" cap="none" spc="0" normalizeH="0" baseline="0" noProof="0">
                <a:ln>
                  <a:noFill/>
                </a:ln>
                <a:solidFill>
                  <a:srgbClr val="505050"/>
                </a:solidFill>
                <a:effectLst/>
                <a:uLnTx/>
                <a:uFillTx/>
              </a:rPr>
              <a:t>integration</a:t>
            </a:r>
          </a:p>
        </p:txBody>
      </p:sp>
      <p:sp>
        <p:nvSpPr>
          <p:cNvPr id="11" name="Chevron 65"/>
          <p:cNvSpPr/>
          <p:nvPr/>
        </p:nvSpPr>
        <p:spPr bwMode="auto">
          <a:xfrm>
            <a:off x="581358" y="1508123"/>
            <a:ext cx="199836" cy="666708"/>
          </a:xfrm>
          <a:prstGeom prst="chevron">
            <a:avLst>
              <a:gd name="adj" fmla="val 59719"/>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Chevron 65"/>
          <p:cNvSpPr/>
          <p:nvPr/>
        </p:nvSpPr>
        <p:spPr bwMode="auto">
          <a:xfrm>
            <a:off x="581358" y="2467519"/>
            <a:ext cx="199836" cy="666708"/>
          </a:xfrm>
          <a:prstGeom prst="chevron">
            <a:avLst>
              <a:gd name="adj" fmla="val 59719"/>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hevron 65"/>
          <p:cNvSpPr/>
          <p:nvPr/>
        </p:nvSpPr>
        <p:spPr bwMode="auto">
          <a:xfrm>
            <a:off x="581358" y="3426915"/>
            <a:ext cx="199836" cy="666708"/>
          </a:xfrm>
          <a:prstGeom prst="chevron">
            <a:avLst>
              <a:gd name="adj" fmla="val 59719"/>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hevron 65"/>
          <p:cNvSpPr/>
          <p:nvPr/>
        </p:nvSpPr>
        <p:spPr bwMode="auto">
          <a:xfrm>
            <a:off x="581358" y="4386311"/>
            <a:ext cx="199836" cy="666708"/>
          </a:xfrm>
          <a:prstGeom prst="chevron">
            <a:avLst>
              <a:gd name="adj" fmla="val 59719"/>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Chevron 65"/>
          <p:cNvSpPr/>
          <p:nvPr/>
        </p:nvSpPr>
        <p:spPr bwMode="auto">
          <a:xfrm>
            <a:off x="581358" y="5345708"/>
            <a:ext cx="199836" cy="666708"/>
          </a:xfrm>
          <a:prstGeom prst="chevron">
            <a:avLst>
              <a:gd name="adj" fmla="val 59719"/>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59529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childTnLst>
                                </p:cTn>
                              </p:par>
                              <p:par>
                                <p:cTn id="12" presetID="63" presetClass="path" presetSubtype="0" decel="100000" fill="hold" grpId="1" nodeType="withEffect">
                                  <p:stCondLst>
                                    <p:cond delay="500"/>
                                  </p:stCondLst>
                                  <p:childTnLst>
                                    <p:animMotion origin="layout" path="M -0.02412 2.65093E-6 L -1.29691E-6 2.65093E-6 " pathEditMode="relative" rAng="0" ptsTypes="AA">
                                      <p:cBhvr>
                                        <p:cTn id="13" dur="500" fill="hold"/>
                                        <p:tgtEl>
                                          <p:spTgt spid="11"/>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1"/>
                                        </p:tgtEl>
                                      </p:cBhvr>
                                      <p:by x="92000" y="92000"/>
                                    </p:animScale>
                                  </p:childTnLst>
                                </p:cTn>
                              </p:par>
                              <p:par>
                                <p:cTn id="16" presetID="10" presetClass="entr" presetSubtype="0" fill="hold" grpId="0" nodeType="withEffect">
                                  <p:stCondLst>
                                    <p:cond delay="75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750"/>
                                        <p:tgtEl>
                                          <p:spTgt spid="14"/>
                                        </p:tgtEl>
                                      </p:cBhvr>
                                    </p:animEffect>
                                  </p:childTnLst>
                                </p:cTn>
                              </p:par>
                              <p:par>
                                <p:cTn id="19" presetID="63" presetClass="path" presetSubtype="0" decel="100000" fill="hold" grpId="1" nodeType="withEffect">
                                  <p:stCondLst>
                                    <p:cond delay="750"/>
                                  </p:stCondLst>
                                  <p:childTnLst>
                                    <p:animMotion origin="layout" path="M -0.02412 -3.14117E-6 L -1.29691E-6 -3.14117E-6 " pathEditMode="relative" rAng="0" ptsTypes="AA">
                                      <p:cBhvr>
                                        <p:cTn id="20" dur="500" fill="hold"/>
                                        <p:tgtEl>
                                          <p:spTgt spid="14"/>
                                        </p:tgtEl>
                                        <p:attrNameLst>
                                          <p:attrName>ppt_x</p:attrName>
                                          <p:attrName>ppt_y</p:attrName>
                                        </p:attrNameLst>
                                      </p:cBhvr>
                                      <p:rCtr x="1200" y="0"/>
                                    </p:animMotion>
                                  </p:childTnLst>
                                </p:cTn>
                              </p:par>
                              <p:par>
                                <p:cTn id="21" presetID="6" presetClass="emph" presetSubtype="0" accel="100000" autoRev="1" fill="hold" grpId="2" nodeType="withEffect">
                                  <p:stCondLst>
                                    <p:cond delay="250"/>
                                  </p:stCondLst>
                                  <p:childTnLst>
                                    <p:animScale>
                                      <p:cBhvr>
                                        <p:cTn id="22" dur="500" fill="hold"/>
                                        <p:tgtEl>
                                          <p:spTgt spid="14"/>
                                        </p:tgtEl>
                                      </p:cBhvr>
                                      <p:by x="92000" y="92000"/>
                                    </p:animScale>
                                  </p:childTnLst>
                                </p:cTn>
                              </p:par>
                              <p:par>
                                <p:cTn id="23" presetID="10" presetClass="entr" presetSubtype="0" fill="hold" grpId="0" nodeType="withEffect">
                                  <p:stCondLst>
                                    <p:cond delay="10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750"/>
                                        <p:tgtEl>
                                          <p:spTgt spid="15"/>
                                        </p:tgtEl>
                                      </p:cBhvr>
                                    </p:animEffect>
                                  </p:childTnLst>
                                </p:cTn>
                              </p:par>
                              <p:par>
                                <p:cTn id="26" presetID="63" presetClass="path" presetSubtype="0" decel="100000" fill="hold" grpId="1" nodeType="withEffect">
                                  <p:stCondLst>
                                    <p:cond delay="1000"/>
                                  </p:stCondLst>
                                  <p:childTnLst>
                                    <p:animMotion origin="layout" path="M -0.02412 4.1035E-6 L -1.29691E-6 4.1035E-6 " pathEditMode="relative" rAng="0" ptsTypes="AA">
                                      <p:cBhvr>
                                        <p:cTn id="27" dur="500" fill="hold"/>
                                        <p:tgtEl>
                                          <p:spTgt spid="15"/>
                                        </p:tgtEl>
                                        <p:attrNameLst>
                                          <p:attrName>ppt_x</p:attrName>
                                          <p:attrName>ppt_y</p:attrName>
                                        </p:attrNameLst>
                                      </p:cBhvr>
                                      <p:rCtr x="1200" y="0"/>
                                    </p:animMotion>
                                  </p:childTnLst>
                                </p:cTn>
                              </p:par>
                              <p:par>
                                <p:cTn id="28" presetID="6" presetClass="emph" presetSubtype="0" accel="100000" autoRev="1" fill="hold" grpId="2" nodeType="withEffect">
                                  <p:stCondLst>
                                    <p:cond delay="500"/>
                                  </p:stCondLst>
                                  <p:childTnLst>
                                    <p:animScale>
                                      <p:cBhvr>
                                        <p:cTn id="29" dur="500" fill="hold"/>
                                        <p:tgtEl>
                                          <p:spTgt spid="15"/>
                                        </p:tgtEl>
                                      </p:cBhvr>
                                      <p:by x="92000" y="92000"/>
                                    </p:animScale>
                                  </p:childTnLst>
                                </p:cTn>
                              </p:par>
                              <p:par>
                                <p:cTn id="30" presetID="10" presetClass="entr" presetSubtype="0" fill="hold" grpId="0" nodeType="withEffect">
                                  <p:stCondLst>
                                    <p:cond delay="125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750"/>
                                        <p:tgtEl>
                                          <p:spTgt spid="16"/>
                                        </p:tgtEl>
                                      </p:cBhvr>
                                    </p:animEffect>
                                  </p:childTnLst>
                                </p:cTn>
                              </p:par>
                              <p:par>
                                <p:cTn id="33" presetID="63" presetClass="path" presetSubtype="0" decel="100000" fill="hold" grpId="1" nodeType="withEffect">
                                  <p:stCondLst>
                                    <p:cond delay="1250"/>
                                  </p:stCondLst>
                                  <p:childTnLst>
                                    <p:animMotion origin="layout" path="M -0.02412 -1.68861E-6 L -1.29691E-6 -1.68861E-6 " pathEditMode="relative" rAng="0" ptsTypes="AA">
                                      <p:cBhvr>
                                        <p:cTn id="34" dur="500" fill="hold"/>
                                        <p:tgtEl>
                                          <p:spTgt spid="16"/>
                                        </p:tgtEl>
                                        <p:attrNameLst>
                                          <p:attrName>ppt_x</p:attrName>
                                          <p:attrName>ppt_y</p:attrName>
                                        </p:attrNameLst>
                                      </p:cBhvr>
                                      <p:rCtr x="1200" y="0"/>
                                    </p:animMotion>
                                  </p:childTnLst>
                                </p:cTn>
                              </p:par>
                              <p:par>
                                <p:cTn id="35" presetID="6" presetClass="emph" presetSubtype="0" accel="100000" autoRev="1" fill="hold" grpId="2" nodeType="withEffect">
                                  <p:stCondLst>
                                    <p:cond delay="750"/>
                                  </p:stCondLst>
                                  <p:childTnLst>
                                    <p:animScale>
                                      <p:cBhvr>
                                        <p:cTn id="36" dur="500" fill="hold"/>
                                        <p:tgtEl>
                                          <p:spTgt spid="16"/>
                                        </p:tgtEl>
                                      </p:cBhvr>
                                      <p:by x="92000" y="92000"/>
                                    </p:animScale>
                                  </p:childTnLst>
                                </p:cTn>
                              </p:par>
                              <p:par>
                                <p:cTn id="37" presetID="10" presetClass="entr" presetSubtype="0" fill="hold" grpId="0" nodeType="withEffect">
                                  <p:stCondLst>
                                    <p:cond delay="150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750"/>
                                        <p:tgtEl>
                                          <p:spTgt spid="17"/>
                                        </p:tgtEl>
                                      </p:cBhvr>
                                    </p:animEffect>
                                  </p:childTnLst>
                                </p:cTn>
                              </p:par>
                              <p:par>
                                <p:cTn id="40" presetID="63" presetClass="path" presetSubtype="0" decel="100000" fill="hold" grpId="1" nodeType="withEffect">
                                  <p:stCondLst>
                                    <p:cond delay="1500"/>
                                  </p:stCondLst>
                                  <p:childTnLst>
                                    <p:animMotion origin="layout" path="M -0.02412 2.51929E-6 L -1.29691E-6 2.51929E-6 " pathEditMode="relative" rAng="0" ptsTypes="AA">
                                      <p:cBhvr>
                                        <p:cTn id="41" dur="500" fill="hold"/>
                                        <p:tgtEl>
                                          <p:spTgt spid="17"/>
                                        </p:tgtEl>
                                        <p:attrNameLst>
                                          <p:attrName>ppt_x</p:attrName>
                                          <p:attrName>ppt_y</p:attrName>
                                        </p:attrNameLst>
                                      </p:cBhvr>
                                      <p:rCtr x="1200" y="0"/>
                                    </p:animMotion>
                                  </p:childTnLst>
                                </p:cTn>
                              </p:par>
                              <p:par>
                                <p:cTn id="42" presetID="6" presetClass="emph" presetSubtype="0" accel="100000" autoRev="1" fill="hold" grpId="2" nodeType="withEffect">
                                  <p:stCondLst>
                                    <p:cond delay="1000"/>
                                  </p:stCondLst>
                                  <p:childTnLst>
                                    <p:animScale>
                                      <p:cBhvr>
                                        <p:cTn id="43" dur="500" fill="hold"/>
                                        <p:tgtEl>
                                          <p:spTgt spid="17"/>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1" grpId="1" animBg="1"/>
      <p:bldP spid="11" grpId="2" animBg="1"/>
      <p:bldP spid="14" grpId="0" animBg="1"/>
      <p:bldP spid="14" grpId="1" animBg="1"/>
      <p:bldP spid="14" grpId="2" animBg="1"/>
      <p:bldP spid="15" grpId="0" animBg="1"/>
      <p:bldP spid="15" grpId="1" animBg="1"/>
      <p:bldP spid="15" grpId="2" animBg="1"/>
      <p:bldP spid="16" grpId="0" animBg="1"/>
      <p:bldP spid="16" grpId="1" animBg="1"/>
      <p:bldP spid="16" grpId="2" animBg="1"/>
      <p:bldP spid="17" grpId="0" animBg="1"/>
      <p:bldP spid="17" grpId="1" animBg="1"/>
      <p:bldP spid="17" grpId="2"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F4BD-5185-4028-9051-A568FD2A060D}"/>
              </a:ext>
            </a:extLst>
          </p:cNvPr>
          <p:cNvSpPr>
            <a:spLocks noGrp="1"/>
          </p:cNvSpPr>
          <p:nvPr>
            <p:ph type="title"/>
          </p:nvPr>
        </p:nvSpPr>
        <p:spPr/>
        <p:txBody>
          <a:bodyPr/>
          <a:lstStyle/>
          <a:p>
            <a:r>
              <a:rPr lang="en-US" dirty="0"/>
              <a:t>Roadmap</a:t>
            </a:r>
          </a:p>
        </p:txBody>
      </p:sp>
      <p:sp>
        <p:nvSpPr>
          <p:cNvPr id="9" name="Text Placeholder 2">
            <a:extLst>
              <a:ext uri="{FF2B5EF4-FFF2-40B4-BE49-F238E27FC236}">
                <a16:creationId xmlns:a16="http://schemas.microsoft.com/office/drawing/2014/main" id="{652C0CF8-C232-4B9A-B982-0E397DC0F3F9}"/>
              </a:ext>
            </a:extLst>
          </p:cNvPr>
          <p:cNvSpPr>
            <a:spLocks noGrp="1"/>
          </p:cNvSpPr>
          <p:nvPr>
            <p:ph type="body" sz="quarter" idx="4294967295"/>
          </p:nvPr>
        </p:nvSpPr>
        <p:spPr>
          <a:xfrm>
            <a:off x="274638" y="1279525"/>
            <a:ext cx="11155361" cy="5715000"/>
          </a:xfrm>
        </p:spPr>
        <p:txBody>
          <a:bodyPr>
            <a:noAutofit/>
          </a:bodyPr>
          <a:lstStyle/>
          <a:p>
            <a:pPr marL="0" indent="0">
              <a:buNone/>
            </a:pPr>
            <a:r>
              <a:rPr lang="en-US" sz="2000" dirty="0">
                <a:solidFill>
                  <a:schemeClr val="tx2"/>
                </a:solidFill>
                <a:latin typeface="Segoe UI Semibold" panose="020B0702040204020203" pitchFamily="34" charset="0"/>
                <a:cs typeface="Segoe UI Semibold" panose="020B0702040204020203" pitchFamily="34" charset="0"/>
              </a:rPr>
              <a:t>Support &amp; On-boarding</a:t>
            </a:r>
          </a:p>
          <a:p>
            <a:pPr marL="169863" indent="-169863">
              <a:spcBef>
                <a:spcPts val="300"/>
              </a:spcBef>
              <a:buFont typeface="Wingdings" panose="05000000000000000000" pitchFamily="2" charset="2"/>
              <a:buChar char="§"/>
            </a:pPr>
            <a:r>
              <a:rPr lang="en-US" sz="1800" dirty="0">
                <a:latin typeface="+mn-lt"/>
              </a:rPr>
              <a:t>App Insights region expansion to India, Canada &amp; UK</a:t>
            </a:r>
          </a:p>
          <a:p>
            <a:pPr marL="169863" indent="-169863">
              <a:spcBef>
                <a:spcPts val="300"/>
              </a:spcBef>
              <a:buFont typeface="Wingdings" panose="05000000000000000000" pitchFamily="2" charset="2"/>
              <a:buChar char="§"/>
            </a:pPr>
            <a:r>
              <a:rPr lang="en-US" sz="1800" dirty="0">
                <a:latin typeface="+mn-lt"/>
              </a:rPr>
              <a:t>Improve support for Java, Node.JS &amp; Linux based apps</a:t>
            </a:r>
          </a:p>
          <a:p>
            <a:pPr marL="0" indent="0">
              <a:spcBef>
                <a:spcPts val="1200"/>
              </a:spcBef>
              <a:buNone/>
            </a:pPr>
            <a:r>
              <a:rPr lang="en-US" sz="2000" dirty="0">
                <a:solidFill>
                  <a:schemeClr val="tx2"/>
                </a:solidFill>
                <a:latin typeface="Segoe UI Semibold" panose="020B0702040204020203" pitchFamily="34" charset="0"/>
                <a:cs typeface="Segoe UI Semibold" panose="020B0702040204020203" pitchFamily="34" charset="0"/>
              </a:rPr>
              <a:t>Visibility - Get the big picture</a:t>
            </a:r>
          </a:p>
          <a:p>
            <a:pPr marL="169863" indent="-169863">
              <a:spcBef>
                <a:spcPts val="300"/>
              </a:spcBef>
              <a:buFont typeface="Wingdings" panose="05000000000000000000" pitchFamily="2" charset="2"/>
              <a:buChar char="§"/>
            </a:pPr>
            <a:r>
              <a:rPr lang="en-US" sz="1800" dirty="0">
                <a:latin typeface="+mn-lt"/>
              </a:rPr>
              <a:t>Single consistent experience for creating &amp; managing all Alerts in Azure</a:t>
            </a:r>
          </a:p>
          <a:p>
            <a:pPr marL="169863" indent="-169863">
              <a:spcBef>
                <a:spcPts val="300"/>
              </a:spcBef>
              <a:buFont typeface="Wingdings" panose="05000000000000000000" pitchFamily="2" charset="2"/>
              <a:buChar char="§"/>
            </a:pPr>
            <a:r>
              <a:rPr lang="en-US" sz="1800" dirty="0">
                <a:latin typeface="+mn-lt"/>
              </a:rPr>
              <a:t>Alert for all metrics &amp; logs (converted to metrics) in &lt;5 mins</a:t>
            </a:r>
          </a:p>
          <a:p>
            <a:pPr marL="169863" indent="-169863">
              <a:spcBef>
                <a:spcPts val="300"/>
              </a:spcBef>
              <a:buFont typeface="Wingdings" panose="05000000000000000000" pitchFamily="2" charset="2"/>
              <a:buChar char="§"/>
            </a:pPr>
            <a:r>
              <a:rPr lang="en-US" sz="1800" dirty="0">
                <a:latin typeface="+mn-lt"/>
              </a:rPr>
              <a:t>Dynamic thresholds to minimize false positives &amp; reduce noise</a:t>
            </a:r>
          </a:p>
          <a:p>
            <a:pPr marL="169863" indent="-169863">
              <a:spcBef>
                <a:spcPts val="300"/>
              </a:spcBef>
              <a:buFont typeface="Wingdings" panose="05000000000000000000" pitchFamily="2" charset="2"/>
              <a:buChar char="§"/>
            </a:pPr>
            <a:r>
              <a:rPr lang="en-US" sz="1800" dirty="0">
                <a:latin typeface="+mn-lt"/>
              </a:rPr>
              <a:t>Notification actions via Logic apps, Functions, Pager Duty, Slack, Jira &amp; Teams</a:t>
            </a:r>
          </a:p>
          <a:p>
            <a:pPr marL="169863" indent="-169863">
              <a:spcBef>
                <a:spcPts val="300"/>
              </a:spcBef>
              <a:buFont typeface="Wingdings" panose="05000000000000000000" pitchFamily="2" charset="2"/>
              <a:buChar char="§"/>
            </a:pPr>
            <a:r>
              <a:rPr lang="en-US" sz="1800" dirty="0">
                <a:latin typeface="+mn-lt"/>
              </a:rPr>
              <a:t>E2E cross-component health in Application Map</a:t>
            </a:r>
          </a:p>
          <a:p>
            <a:pPr marL="0" indent="0">
              <a:spcBef>
                <a:spcPts val="1200"/>
              </a:spcBef>
              <a:buNone/>
            </a:pPr>
            <a:r>
              <a:rPr lang="en-US" sz="2000" dirty="0">
                <a:solidFill>
                  <a:schemeClr val="tx2"/>
                </a:solidFill>
                <a:latin typeface="Segoe UI Semibold" panose="020B0702040204020203" pitchFamily="34" charset="0"/>
                <a:cs typeface="Segoe UI Semibold" panose="020B0702040204020203" pitchFamily="34" charset="0"/>
              </a:rPr>
              <a:t>Insights - Find &amp; fix problems</a:t>
            </a:r>
          </a:p>
          <a:p>
            <a:pPr marL="169863" indent="-169863">
              <a:spcBef>
                <a:spcPts val="300"/>
              </a:spcBef>
              <a:buFont typeface="Wingdings" panose="05000000000000000000" pitchFamily="2" charset="2"/>
              <a:buChar char="§"/>
            </a:pPr>
            <a:r>
              <a:rPr lang="en-US" sz="1800" dirty="0">
                <a:latin typeface="+mn-lt"/>
              </a:rPr>
              <a:t>Smart Detection framework for custom smart alerts</a:t>
            </a:r>
          </a:p>
          <a:p>
            <a:pPr marL="169863" indent="-169863">
              <a:spcBef>
                <a:spcPts val="300"/>
              </a:spcBef>
              <a:buFont typeface="Wingdings" panose="05000000000000000000" pitchFamily="2" charset="2"/>
              <a:buChar char="§"/>
            </a:pPr>
            <a:r>
              <a:rPr lang="en-US" sz="1800" dirty="0">
                <a:latin typeface="+mn-lt"/>
              </a:rPr>
              <a:t>Debug transaction across the entire stack</a:t>
            </a:r>
          </a:p>
          <a:p>
            <a:pPr marL="169863" indent="-169863">
              <a:spcBef>
                <a:spcPts val="300"/>
              </a:spcBef>
              <a:buFont typeface="Wingdings" panose="05000000000000000000" pitchFamily="2" charset="2"/>
              <a:buChar char="§"/>
            </a:pPr>
            <a:r>
              <a:rPr lang="en-IN" sz="1800" dirty="0">
                <a:latin typeface="+mn-lt"/>
              </a:rPr>
              <a:t>Live investigations of failures</a:t>
            </a:r>
            <a:endParaRPr lang="en-US" sz="1800" dirty="0">
              <a:latin typeface="+mn-lt"/>
            </a:endParaRPr>
          </a:p>
          <a:p>
            <a:pPr marL="169863" indent="-169863">
              <a:spcBef>
                <a:spcPts val="300"/>
              </a:spcBef>
              <a:buFont typeface="Wingdings" panose="05000000000000000000" pitchFamily="2" charset="2"/>
              <a:buChar char="§"/>
            </a:pPr>
            <a:r>
              <a:rPr lang="en-US" sz="1800" dirty="0">
                <a:latin typeface="+mn-lt"/>
              </a:rPr>
              <a:t>Merging with Log Analytics/Kusto platform for convergence with Infra Telemetry</a:t>
            </a:r>
          </a:p>
          <a:p>
            <a:pPr marL="0" indent="0">
              <a:spcBef>
                <a:spcPts val="1200"/>
              </a:spcBef>
              <a:buNone/>
            </a:pPr>
            <a:r>
              <a:rPr lang="en-US" sz="2000" dirty="0">
                <a:solidFill>
                  <a:schemeClr val="tx2"/>
                </a:solidFill>
                <a:latin typeface="Segoe UI Semibold" panose="020B0702040204020203" pitchFamily="34" charset="0"/>
                <a:cs typeface="Segoe UI Semibold" panose="020B0702040204020203" pitchFamily="34" charset="0"/>
              </a:rPr>
              <a:t>Optimization – Build, measure, learn</a:t>
            </a:r>
          </a:p>
          <a:p>
            <a:pPr marL="169863" indent="-169863">
              <a:spcBef>
                <a:spcPts val="300"/>
              </a:spcBef>
              <a:buFont typeface="Wingdings" panose="05000000000000000000" pitchFamily="2" charset="2"/>
              <a:buChar char="§"/>
            </a:pPr>
            <a:r>
              <a:rPr lang="en-US" sz="1800" dirty="0">
                <a:latin typeface="+mn-lt"/>
              </a:rPr>
              <a:t>Correlate changes in business KPIs with application performance &amp; failures</a:t>
            </a:r>
          </a:p>
        </p:txBody>
      </p:sp>
    </p:spTree>
    <p:extLst>
      <p:ext uri="{BB962C8B-B14F-4D97-AF65-F5344CB8AC3E}">
        <p14:creationId xmlns:p14="http://schemas.microsoft.com/office/powerpoint/2010/main" val="325164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500"/>
                                        <p:tgtEl>
                                          <p:spTgt spid="9">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wipe(left)">
                                      <p:cBhvr>
                                        <p:cTn id="19" dur="500"/>
                                        <p:tgtEl>
                                          <p:spTgt spid="9">
                                            <p:txEl>
                                              <p:pRg st="3" end="3"/>
                                            </p:txEl>
                                          </p:spTgt>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fade">
                                      <p:cBhvr>
                                        <p:cTn id="23" dur="500"/>
                                        <p:tgtEl>
                                          <p:spTgt spid="9">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fade">
                                      <p:cBhvr>
                                        <p:cTn id="35" dur="500"/>
                                        <p:tgtEl>
                                          <p:spTgt spid="9">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
                                            <p:txEl>
                                              <p:pRg st="9" end="9"/>
                                            </p:txEl>
                                          </p:spTgt>
                                        </p:tgtEl>
                                        <p:attrNameLst>
                                          <p:attrName>style.visibility</p:attrName>
                                        </p:attrNameLst>
                                      </p:cBhvr>
                                      <p:to>
                                        <p:strVal val="visible"/>
                                      </p:to>
                                    </p:set>
                                    <p:animEffect transition="in" filter="wipe(left)">
                                      <p:cBhvr>
                                        <p:cTn id="40" dur="500"/>
                                        <p:tgtEl>
                                          <p:spTgt spid="9">
                                            <p:txEl>
                                              <p:pRg st="9" end="9"/>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9">
                                            <p:txEl>
                                              <p:pRg st="10" end="10"/>
                                            </p:txEl>
                                          </p:spTgt>
                                        </p:tgtEl>
                                        <p:attrNameLst>
                                          <p:attrName>style.visibility</p:attrName>
                                        </p:attrNameLst>
                                      </p:cBhvr>
                                      <p:to>
                                        <p:strVal val="visible"/>
                                      </p:to>
                                    </p:set>
                                    <p:animEffect transition="in" filter="fade">
                                      <p:cBhvr>
                                        <p:cTn id="44" dur="500"/>
                                        <p:tgtEl>
                                          <p:spTgt spid="9">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txEl>
                                              <p:pRg st="11" end="11"/>
                                            </p:txEl>
                                          </p:spTgt>
                                        </p:tgtEl>
                                        <p:attrNameLst>
                                          <p:attrName>style.visibility</p:attrName>
                                        </p:attrNameLst>
                                      </p:cBhvr>
                                      <p:to>
                                        <p:strVal val="visible"/>
                                      </p:to>
                                    </p:set>
                                    <p:animEffect transition="in" filter="fade">
                                      <p:cBhvr>
                                        <p:cTn id="47" dur="500"/>
                                        <p:tgtEl>
                                          <p:spTgt spid="9">
                                            <p:txEl>
                                              <p:pRg st="11" end="11"/>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txEl>
                                              <p:pRg st="12" end="12"/>
                                            </p:txEl>
                                          </p:spTgt>
                                        </p:tgtEl>
                                        <p:attrNameLst>
                                          <p:attrName>style.visibility</p:attrName>
                                        </p:attrNameLst>
                                      </p:cBhvr>
                                      <p:to>
                                        <p:strVal val="visible"/>
                                      </p:to>
                                    </p:set>
                                    <p:animEffect transition="in" filter="fade">
                                      <p:cBhvr>
                                        <p:cTn id="50" dur="500"/>
                                        <p:tgtEl>
                                          <p:spTgt spid="9">
                                            <p:txEl>
                                              <p:pRg st="12" end="12"/>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txEl>
                                              <p:pRg st="13" end="13"/>
                                            </p:txEl>
                                          </p:spTgt>
                                        </p:tgtEl>
                                        <p:attrNameLst>
                                          <p:attrName>style.visibility</p:attrName>
                                        </p:attrNameLst>
                                      </p:cBhvr>
                                      <p:to>
                                        <p:strVal val="visible"/>
                                      </p:to>
                                    </p:set>
                                    <p:animEffect transition="in" filter="fade">
                                      <p:cBhvr>
                                        <p:cTn id="53" dur="500"/>
                                        <p:tgtEl>
                                          <p:spTgt spid="9">
                                            <p:txEl>
                                              <p:pRg st="13" end="1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9">
                                            <p:txEl>
                                              <p:pRg st="14" end="14"/>
                                            </p:txEl>
                                          </p:spTgt>
                                        </p:tgtEl>
                                        <p:attrNameLst>
                                          <p:attrName>style.visibility</p:attrName>
                                        </p:attrNameLst>
                                      </p:cBhvr>
                                      <p:to>
                                        <p:strVal val="visible"/>
                                      </p:to>
                                    </p:set>
                                    <p:animEffect transition="in" filter="wipe(left)">
                                      <p:cBhvr>
                                        <p:cTn id="58" dur="500"/>
                                        <p:tgtEl>
                                          <p:spTgt spid="9">
                                            <p:txEl>
                                              <p:pRg st="14" end="14"/>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9">
                                            <p:txEl>
                                              <p:pRg st="15" end="15"/>
                                            </p:txEl>
                                          </p:spTgt>
                                        </p:tgtEl>
                                        <p:attrNameLst>
                                          <p:attrName>style.visibility</p:attrName>
                                        </p:attrNameLst>
                                      </p:cBhvr>
                                      <p:to>
                                        <p:strVal val="visible"/>
                                      </p:to>
                                    </p:set>
                                    <p:animEffect transition="in" filter="fade">
                                      <p:cBhvr>
                                        <p:cTn id="62" dur="500"/>
                                        <p:tgtEl>
                                          <p:spTgt spid="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4738" y="6078301"/>
            <a:ext cx="10971276" cy="624934"/>
          </a:xfrm>
          <a:prstGeom prst="rect">
            <a:avLst/>
          </a:prstGeom>
          <a:noFill/>
          <a:ln w="12700">
            <a:noFill/>
            <a:miter lim="800000"/>
            <a:headEnd type="none" w="sm" len="sm"/>
            <a:tailEnd type="none" w="sm" len="sm"/>
          </a:ln>
          <a:effectLst/>
        </p:spPr>
        <p:txBody>
          <a:bodyPr lIns="182828" tIns="146262" rIns="182828" bIns="146262">
            <a:spAutoFit/>
          </a:bodyPr>
          <a:lstStyle/>
          <a:p>
            <a:pPr defTabSz="931932" eaLnBrk="0" fontAlgn="base" hangingPunct="0">
              <a:spcBef>
                <a:spcPct val="0"/>
              </a:spcBef>
              <a:spcAft>
                <a:spcPct val="0"/>
              </a:spcAft>
              <a:defRPr/>
            </a:pPr>
            <a:r>
              <a:rPr lang="en-US" sz="700" dirty="0">
                <a:solidFill>
                  <a:srgbClr val="FFFFFF"/>
                </a:solidFill>
                <a:latin typeface="Segoe UI"/>
                <a:ea typeface="ＭＳ Ｐゴシック" charset="0"/>
                <a:cs typeface="Segoe UI" pitchFamily="34" charset="0"/>
              </a:rPr>
              <a:t>© 2016 Microsoft Corporation. All rights reserved. Microsoft, Windows, Windows Vista, and other product names are or may be registered trademarks and/or trademarks in the U.S. and/or other countries.</a:t>
            </a:r>
          </a:p>
          <a:p>
            <a:pPr defTabSz="931932" eaLnBrk="0" fontAlgn="base" hangingPunct="0">
              <a:spcBef>
                <a:spcPct val="0"/>
              </a:spcBef>
              <a:spcAft>
                <a:spcPct val="0"/>
              </a:spcAft>
              <a:defRPr/>
            </a:pPr>
            <a:r>
              <a:rPr lang="en-US" sz="700" dirty="0">
                <a:solidFill>
                  <a:srgbClr val="FFFFFF"/>
                </a:solidFill>
                <a:latin typeface="Segoe UI"/>
                <a:ea typeface="ＭＳ Ｐゴシック"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6203" y="2818603"/>
            <a:ext cx="2423482" cy="516893"/>
          </a:xfrm>
          <a:prstGeom prst="rect">
            <a:avLst/>
          </a:prstGeom>
        </p:spPr>
      </p:pic>
    </p:spTree>
    <p:extLst>
      <p:ext uri="{BB962C8B-B14F-4D97-AF65-F5344CB8AC3E}">
        <p14:creationId xmlns:p14="http://schemas.microsoft.com/office/powerpoint/2010/main" val="292920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269240" y="289511"/>
            <a:ext cx="11655840" cy="899665"/>
          </a:xfrm>
        </p:spPr>
        <p:txBody>
          <a:bodyPr/>
          <a:lstStyle/>
          <a:p>
            <a:r>
              <a:rPr lang="en-US"/>
              <a:t>E2E Monitoring Experience on Azure</a:t>
            </a:r>
          </a:p>
        </p:txBody>
      </p:sp>
      <p:sp>
        <p:nvSpPr>
          <p:cNvPr id="20" name="Rectangle 19"/>
          <p:cNvSpPr/>
          <p:nvPr/>
        </p:nvSpPr>
        <p:spPr bwMode="auto">
          <a:xfrm>
            <a:off x="2587051" y="4713436"/>
            <a:ext cx="7059306" cy="89755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587051" y="2305748"/>
            <a:ext cx="2087418" cy="240768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Azure Monitor</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(platform monitoring)</a:t>
            </a:r>
          </a:p>
        </p:txBody>
      </p:sp>
      <p:sp>
        <p:nvSpPr>
          <p:cNvPr id="22" name="Rectangle 21"/>
          <p:cNvSpPr/>
          <p:nvPr/>
        </p:nvSpPr>
        <p:spPr bwMode="auto">
          <a:xfrm>
            <a:off x="7381412" y="2305748"/>
            <a:ext cx="2290490" cy="2291755"/>
          </a:xfrm>
          <a:prstGeom prst="rect">
            <a:avLst/>
          </a:prstGeom>
          <a:solidFill>
            <a:srgbClr val="107C10"/>
          </a:solidFill>
          <a:ln>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Log Analytics, Automation, Solutions</a:t>
            </a:r>
            <a:br>
              <a:rPr lang="en-US" sz="2400">
                <a:gradFill>
                  <a:gsLst>
                    <a:gs pos="0">
                      <a:srgbClr val="FFFFFF"/>
                    </a:gs>
                    <a:gs pos="100000">
                      <a:srgbClr val="FFFFFF"/>
                    </a:gs>
                  </a:gsLst>
                  <a:lin ang="5400000" scaled="0"/>
                </a:gradFill>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pitchFamily="34" charset="0"/>
              </a:rPr>
              <a:t>(OMS)</a:t>
            </a:r>
          </a:p>
        </p:txBody>
      </p:sp>
      <p:sp>
        <p:nvSpPr>
          <p:cNvPr id="23" name="Rectangle 22"/>
          <p:cNvSpPr/>
          <p:nvPr/>
        </p:nvSpPr>
        <p:spPr bwMode="auto">
          <a:xfrm>
            <a:off x="4786892" y="2310748"/>
            <a:ext cx="2447197" cy="228675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Application Insights (Application monitoring)</a:t>
            </a:r>
          </a:p>
        </p:txBody>
      </p:sp>
      <p:sp>
        <p:nvSpPr>
          <p:cNvPr id="24" name="Rectangle 23"/>
          <p:cNvSpPr/>
          <p:nvPr/>
        </p:nvSpPr>
        <p:spPr bwMode="auto">
          <a:xfrm>
            <a:off x="2587051" y="1530839"/>
            <a:ext cx="7059306" cy="66874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Azure Portal</a:t>
            </a:r>
          </a:p>
        </p:txBody>
      </p:sp>
      <p:grpSp>
        <p:nvGrpSpPr>
          <p:cNvPr id="27" name="Group 26"/>
          <p:cNvGrpSpPr/>
          <p:nvPr/>
        </p:nvGrpSpPr>
        <p:grpSpPr>
          <a:xfrm>
            <a:off x="9528817" y="2282498"/>
            <a:ext cx="1977859" cy="2296839"/>
            <a:chOff x="9474272" y="2318937"/>
            <a:chExt cx="1977859" cy="2296839"/>
          </a:xfrm>
        </p:grpSpPr>
        <p:sp>
          <p:nvSpPr>
            <p:cNvPr id="28" name="Down Arrow 14"/>
            <p:cNvSpPr/>
            <p:nvPr/>
          </p:nvSpPr>
          <p:spPr bwMode="auto">
            <a:xfrm rot="5400000">
              <a:off x="9371902" y="3234816"/>
              <a:ext cx="669823" cy="465083"/>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9983827" y="2318937"/>
              <a:ext cx="1468304" cy="2296839"/>
            </a:xfrm>
            <a:prstGeom prst="rect">
              <a:avLst/>
            </a:prstGeom>
            <a:noFill/>
            <a:ln>
              <a:solidFill>
                <a:schemeClr val="accent1"/>
              </a:solidFill>
            </a:ln>
          </p:spPr>
          <p:txBody>
            <a:bodyPr wrap="square" lIns="182880" tIns="146304" rIns="182880" bIns="146304" rtlCol="0">
              <a:spAutoFit/>
            </a:bodyPr>
            <a:lstStyle/>
            <a:p>
              <a:pPr>
                <a:lnSpc>
                  <a:spcPct val="90000"/>
                </a:lnSpc>
                <a:spcAft>
                  <a:spcPts val="600"/>
                </a:spcAft>
              </a:pPr>
              <a:endParaRPr lang="en-US">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On-</a:t>
              </a:r>
              <a:r>
                <a:rPr lang="en-US" err="1">
                  <a:gradFill>
                    <a:gsLst>
                      <a:gs pos="2917">
                        <a:schemeClr val="tx1"/>
                      </a:gs>
                      <a:gs pos="30000">
                        <a:schemeClr val="tx1"/>
                      </a:gs>
                    </a:gsLst>
                    <a:lin ang="5400000" scaled="0"/>
                  </a:gradFill>
                </a:rPr>
                <a:t>prem</a:t>
              </a:r>
              <a:r>
                <a:rPr lang="en-US">
                  <a:gradFill>
                    <a:gsLst>
                      <a:gs pos="2917">
                        <a:schemeClr val="tx1"/>
                      </a:gs>
                      <a:gs pos="30000">
                        <a:schemeClr val="tx1"/>
                      </a:gs>
                    </a:gsLst>
                    <a:lin ang="5400000" scaled="0"/>
                  </a:gradFill>
                </a:rPr>
                <a:t>, hybrid/ external cloud data</a:t>
              </a:r>
            </a:p>
          </p:txBody>
        </p:sp>
      </p:grpSp>
      <p:sp>
        <p:nvSpPr>
          <p:cNvPr id="31" name="Rectangle 30"/>
          <p:cNvSpPr/>
          <p:nvPr/>
        </p:nvSpPr>
        <p:spPr bwMode="auto">
          <a:xfrm>
            <a:off x="2565280" y="5726922"/>
            <a:ext cx="7081077" cy="59535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Azure services</a:t>
            </a:r>
          </a:p>
        </p:txBody>
      </p:sp>
      <p:grpSp>
        <p:nvGrpSpPr>
          <p:cNvPr id="32" name="Group 31"/>
          <p:cNvGrpSpPr/>
          <p:nvPr/>
        </p:nvGrpSpPr>
        <p:grpSpPr>
          <a:xfrm>
            <a:off x="269240" y="2322903"/>
            <a:ext cx="2449259" cy="2366802"/>
            <a:chOff x="344947" y="2346632"/>
            <a:chExt cx="2449259" cy="2366802"/>
          </a:xfrm>
        </p:grpSpPr>
        <p:sp>
          <p:nvSpPr>
            <p:cNvPr id="33" name="TextBox 32"/>
            <p:cNvSpPr txBox="1"/>
            <p:nvPr/>
          </p:nvSpPr>
          <p:spPr>
            <a:xfrm>
              <a:off x="344947" y="2346632"/>
              <a:ext cx="1673432" cy="2366802"/>
            </a:xfrm>
            <a:prstGeom prst="rect">
              <a:avLst/>
            </a:prstGeom>
            <a:noFill/>
            <a:ln>
              <a:solidFill>
                <a:schemeClr val="tx2">
                  <a:lumMod val="60000"/>
                  <a:lumOff val="40000"/>
                </a:schemeClr>
              </a:solidFill>
            </a:ln>
          </p:spPr>
          <p:txBody>
            <a:bodyPr wrap="squar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3</a:t>
              </a:r>
              <a:r>
                <a:rPr lang="en-US" baseline="30000">
                  <a:gradFill>
                    <a:gsLst>
                      <a:gs pos="2917">
                        <a:schemeClr val="tx1"/>
                      </a:gs>
                      <a:gs pos="30000">
                        <a:schemeClr val="tx1"/>
                      </a:gs>
                    </a:gsLst>
                    <a:lin ang="5400000" scaled="0"/>
                  </a:gradFill>
                </a:rPr>
                <a:t>rd</a:t>
              </a:r>
              <a:r>
                <a:rPr lang="en-US">
                  <a:gradFill>
                    <a:gsLst>
                      <a:gs pos="2917">
                        <a:schemeClr val="tx1"/>
                      </a:gs>
                      <a:gs pos="30000">
                        <a:schemeClr val="tx1"/>
                      </a:gs>
                    </a:gsLst>
                    <a:lin ang="5400000" scaled="0"/>
                  </a:gradFill>
                </a:rPr>
                <a:t> party products, integrate via REST API, Event Hub, Storage log files</a:t>
              </a:r>
            </a:p>
            <a:p>
              <a:pPr>
                <a:lnSpc>
                  <a:spcPct val="90000"/>
                </a:lnSpc>
                <a:spcAft>
                  <a:spcPts val="600"/>
                </a:spcAft>
              </a:pPr>
              <a:endParaRPr lang="en-US">
                <a:gradFill>
                  <a:gsLst>
                    <a:gs pos="2917">
                      <a:schemeClr val="tx1"/>
                    </a:gs>
                    <a:gs pos="30000">
                      <a:schemeClr val="tx1"/>
                    </a:gs>
                  </a:gsLst>
                  <a:lin ang="5400000" scaled="0"/>
                </a:gradFill>
              </a:endParaRPr>
            </a:p>
          </p:txBody>
        </p:sp>
        <p:sp>
          <p:nvSpPr>
            <p:cNvPr id="34" name="Plus 4"/>
            <p:cNvSpPr/>
            <p:nvPr/>
          </p:nvSpPr>
          <p:spPr bwMode="auto">
            <a:xfrm>
              <a:off x="1709869" y="2941966"/>
              <a:ext cx="1084337" cy="1074254"/>
            </a:xfrm>
            <a:prstGeom prst="mathPlus">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146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850476"/>
            <a:ext cx="12436475" cy="6139163"/>
          </a:xfrm>
          <a:prstGeom prst="rect">
            <a:avLst/>
          </a:prstGeom>
        </p:spPr>
      </p:pic>
      <p:sp>
        <p:nvSpPr>
          <p:cNvPr id="2" name="Title 1"/>
          <p:cNvSpPr>
            <a:spLocks noGrp="1"/>
          </p:cNvSpPr>
          <p:nvPr>
            <p:ph type="title"/>
          </p:nvPr>
        </p:nvSpPr>
        <p:spPr>
          <a:xfrm>
            <a:off x="237313" y="69814"/>
            <a:ext cx="11889564" cy="762000"/>
          </a:xfrm>
        </p:spPr>
        <p:txBody>
          <a:bodyPr/>
          <a:lstStyle/>
          <a:p>
            <a:r>
              <a:rPr lang="en-US"/>
              <a:t>Azure Monitor - Dashboard</a:t>
            </a:r>
          </a:p>
        </p:txBody>
      </p:sp>
      <p:sp>
        <p:nvSpPr>
          <p:cNvPr id="4" name="Rectangle 3"/>
          <p:cNvSpPr/>
          <p:nvPr/>
        </p:nvSpPr>
        <p:spPr bwMode="auto">
          <a:xfrm>
            <a:off x="653143" y="1530218"/>
            <a:ext cx="3447200" cy="4911314"/>
          </a:xfrm>
          <a:prstGeom prst="rect">
            <a:avLst/>
          </a:prstGeom>
          <a:noFill/>
          <a:ln w="25400" cap="sq">
            <a:solidFill>
              <a:schemeClr val="tx2"/>
            </a:solidFill>
            <a:prstDash val="sys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ndParaRPr>
          </a:p>
        </p:txBody>
      </p:sp>
      <p:sp>
        <p:nvSpPr>
          <p:cNvPr id="6" name="Rectangle 5"/>
          <p:cNvSpPr/>
          <p:nvPr/>
        </p:nvSpPr>
        <p:spPr bwMode="auto">
          <a:xfrm>
            <a:off x="653143" y="6512452"/>
            <a:ext cx="3447199" cy="406265"/>
          </a:xfrm>
          <a:prstGeom prst="rect">
            <a:avLst/>
          </a:prstGeom>
          <a:solidFill>
            <a:schemeClr val="bg2"/>
          </a:solidFill>
          <a:ln w="254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chemeClr val="tx1"/>
                </a:solidFill>
                <a:effectLst/>
                <a:uLnTx/>
                <a:uFillTx/>
                <a:latin typeface="Segoe UI Semibold" panose="020B0702040204020203" pitchFamily="34" charset="0"/>
              </a:rPr>
              <a:t>Platform Monitoring</a:t>
            </a:r>
            <a:endParaRPr kumimoji="0" lang="en-US" sz="1600" b="0" i="0" u="none" strike="noStrike" kern="0" cap="none" spc="0" normalizeH="0" baseline="0" noProof="0">
              <a:ln>
                <a:noFill/>
              </a:ln>
              <a:solidFill>
                <a:schemeClr val="tx1"/>
              </a:solidFill>
              <a:effectLst/>
              <a:uLnTx/>
              <a:uFillTx/>
              <a:latin typeface="Segoe UI"/>
            </a:endParaRPr>
          </a:p>
        </p:txBody>
      </p:sp>
      <p:sp>
        <p:nvSpPr>
          <p:cNvPr id="12" name="Rectangle 11"/>
          <p:cNvSpPr/>
          <p:nvPr/>
        </p:nvSpPr>
        <p:spPr bwMode="auto">
          <a:xfrm>
            <a:off x="4191155" y="1530218"/>
            <a:ext cx="3413294" cy="4911314"/>
          </a:xfrm>
          <a:prstGeom prst="rect">
            <a:avLst/>
          </a:prstGeom>
          <a:noFill/>
          <a:ln w="25400" cap="sq">
            <a:solidFill>
              <a:schemeClr val="tx2"/>
            </a:solidFill>
            <a:prstDash val="sys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ndParaRPr>
          </a:p>
        </p:txBody>
      </p:sp>
      <p:sp>
        <p:nvSpPr>
          <p:cNvPr id="13" name="Rectangle 12"/>
          <p:cNvSpPr/>
          <p:nvPr/>
        </p:nvSpPr>
        <p:spPr bwMode="auto">
          <a:xfrm>
            <a:off x="4191155" y="6512452"/>
            <a:ext cx="3413294" cy="406265"/>
          </a:xfrm>
          <a:prstGeom prst="rect">
            <a:avLst/>
          </a:prstGeom>
          <a:solidFill>
            <a:schemeClr val="bg2"/>
          </a:solidFill>
          <a:ln w="254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chemeClr val="tx1"/>
                </a:solidFill>
                <a:effectLst/>
                <a:uLnTx/>
                <a:uFillTx/>
                <a:latin typeface="Segoe UI Semibold" panose="020B0702040204020203" pitchFamily="34" charset="0"/>
              </a:rPr>
              <a:t>Application Monitoring</a:t>
            </a:r>
            <a:endParaRPr kumimoji="0" lang="en-US" sz="1600" b="0" i="0" u="none" strike="noStrike" kern="0" cap="none" spc="0" normalizeH="0" baseline="0" noProof="0">
              <a:ln>
                <a:noFill/>
              </a:ln>
              <a:solidFill>
                <a:schemeClr val="tx1"/>
              </a:solidFill>
              <a:effectLst/>
              <a:uLnTx/>
              <a:uFillTx/>
              <a:latin typeface="Segoe UI"/>
            </a:endParaRPr>
          </a:p>
        </p:txBody>
      </p:sp>
      <p:sp>
        <p:nvSpPr>
          <p:cNvPr id="15" name="Rectangle 14"/>
          <p:cNvSpPr/>
          <p:nvPr/>
        </p:nvSpPr>
        <p:spPr bwMode="auto">
          <a:xfrm>
            <a:off x="7695261" y="1530218"/>
            <a:ext cx="2147272" cy="4911314"/>
          </a:xfrm>
          <a:prstGeom prst="rect">
            <a:avLst/>
          </a:prstGeom>
          <a:noFill/>
          <a:ln w="25400" cap="sq">
            <a:solidFill>
              <a:schemeClr val="tx2"/>
            </a:solidFill>
            <a:prstDash val="sys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ndParaRPr>
          </a:p>
        </p:txBody>
      </p:sp>
      <p:sp>
        <p:nvSpPr>
          <p:cNvPr id="16" name="Rectangle 15"/>
          <p:cNvSpPr/>
          <p:nvPr/>
        </p:nvSpPr>
        <p:spPr bwMode="auto">
          <a:xfrm>
            <a:off x="7695261" y="6512452"/>
            <a:ext cx="2147272" cy="406265"/>
          </a:xfrm>
          <a:prstGeom prst="rect">
            <a:avLst/>
          </a:prstGeom>
          <a:solidFill>
            <a:schemeClr val="bg2"/>
          </a:solidFill>
          <a:ln w="254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chemeClr val="tx1"/>
                </a:solidFill>
                <a:effectLst/>
                <a:uLnTx/>
                <a:uFillTx/>
                <a:latin typeface="Segoe UI Semibold" panose="020B0702040204020203" pitchFamily="34" charset="0"/>
              </a:rPr>
              <a:t>OMS Solutions</a:t>
            </a:r>
            <a:endParaRPr kumimoji="0" lang="en-US" sz="1600" b="0" i="0" u="none" strike="noStrike" kern="0" cap="none" spc="0" normalizeH="0" baseline="0" noProof="0">
              <a:ln>
                <a:noFill/>
              </a:ln>
              <a:solidFill>
                <a:schemeClr val="tx1"/>
              </a:solidFill>
              <a:effectLst/>
              <a:uLnTx/>
              <a:uFillTx/>
              <a:latin typeface="Segoe UI"/>
            </a:endParaRPr>
          </a:p>
        </p:txBody>
      </p:sp>
      <p:sp>
        <p:nvSpPr>
          <p:cNvPr id="18" name="Rectangle 17"/>
          <p:cNvSpPr/>
          <p:nvPr/>
        </p:nvSpPr>
        <p:spPr bwMode="auto">
          <a:xfrm>
            <a:off x="9971930" y="1530218"/>
            <a:ext cx="2335148" cy="4911314"/>
          </a:xfrm>
          <a:prstGeom prst="rect">
            <a:avLst/>
          </a:prstGeom>
          <a:noFill/>
          <a:ln w="25400" cap="sq">
            <a:solidFill>
              <a:schemeClr val="tx2"/>
            </a:solidFill>
            <a:prstDash val="sys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ndParaRPr>
          </a:p>
        </p:txBody>
      </p:sp>
      <p:sp>
        <p:nvSpPr>
          <p:cNvPr id="19" name="Rectangle 18"/>
          <p:cNvSpPr/>
          <p:nvPr/>
        </p:nvSpPr>
        <p:spPr bwMode="auto">
          <a:xfrm>
            <a:off x="9971930" y="6512453"/>
            <a:ext cx="2335148" cy="406265"/>
          </a:xfrm>
          <a:prstGeom prst="rect">
            <a:avLst/>
          </a:prstGeom>
          <a:solidFill>
            <a:schemeClr val="bg2"/>
          </a:solidFill>
          <a:ln w="25400" cap="sq">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chemeClr val="tx1"/>
                </a:solidFill>
                <a:effectLst/>
                <a:uLnTx/>
                <a:uFillTx/>
                <a:latin typeface="Segoe UI Semibold" panose="020B0702040204020203" pitchFamily="34" charset="0"/>
              </a:rPr>
              <a:t>Security Center</a:t>
            </a:r>
            <a:endParaRPr kumimoji="0" lang="en-US" sz="1600" b="0" i="0" u="none" strike="noStrike" kern="0" cap="none" spc="0" normalizeH="0" baseline="0" noProof="0">
              <a:ln>
                <a:noFill/>
              </a:ln>
              <a:solidFill>
                <a:schemeClr val="tx1"/>
              </a:solidFill>
              <a:effectLst/>
              <a:uLnTx/>
              <a:uFillTx/>
              <a:latin typeface="Segoe UI"/>
            </a:endParaRPr>
          </a:p>
        </p:txBody>
      </p:sp>
    </p:spTree>
    <p:extLst>
      <p:ext uri="{BB962C8B-B14F-4D97-AF65-F5344CB8AC3E}">
        <p14:creationId xmlns:p14="http://schemas.microsoft.com/office/powerpoint/2010/main" val="147025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1000"/>
                                        <p:tgtEl>
                                          <p:spTgt spid="12"/>
                                        </p:tgtEl>
                                      </p:cBhvr>
                                    </p:animEffect>
                                  </p:childTnLst>
                                </p:cTn>
                              </p:par>
                            </p:childTnLst>
                          </p:cTn>
                        </p:par>
                        <p:par>
                          <p:cTn id="16" fill="hold">
                            <p:stCondLst>
                              <p:cond delay="2500"/>
                            </p:stCondLst>
                            <p:childTnLst>
                              <p:par>
                                <p:cTn id="17" presetID="2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3000"/>
                            </p:stCondLst>
                            <p:childTnLst>
                              <p:par>
                                <p:cTn id="21" presetID="21" presetClass="entr" presetSubtype="1" fill="hold" grpId="0" nodeType="afterEffect">
                                  <p:stCondLst>
                                    <p:cond delay="1000"/>
                                  </p:stCondLst>
                                  <p:childTnLst>
                                    <p:set>
                                      <p:cBhvr>
                                        <p:cTn id="22" dur="1" fill="hold">
                                          <p:stCondLst>
                                            <p:cond delay="0"/>
                                          </p:stCondLst>
                                        </p:cTn>
                                        <p:tgtEl>
                                          <p:spTgt spid="15"/>
                                        </p:tgtEl>
                                        <p:attrNameLst>
                                          <p:attrName>style.visibility</p:attrName>
                                        </p:attrNameLst>
                                      </p:cBhvr>
                                      <p:to>
                                        <p:strVal val="visible"/>
                                      </p:to>
                                    </p:set>
                                    <p:animEffect transition="in" filter="wheel(1)">
                                      <p:cBhvr>
                                        <p:cTn id="23" dur="1000"/>
                                        <p:tgtEl>
                                          <p:spTgt spid="15"/>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par>
                          <p:cTn id="28" fill="hold">
                            <p:stCondLst>
                              <p:cond delay="5500"/>
                            </p:stCondLst>
                            <p:childTnLst>
                              <p:par>
                                <p:cTn id="29" presetID="21"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heel(1)">
                                      <p:cBhvr>
                                        <p:cTn id="31" dur="1000"/>
                                        <p:tgtEl>
                                          <p:spTgt spid="18"/>
                                        </p:tgtEl>
                                      </p:cBhvr>
                                    </p:animEffect>
                                  </p:childTnLst>
                                </p:cTn>
                              </p:par>
                            </p:childTnLst>
                          </p:cTn>
                        </p:par>
                        <p:par>
                          <p:cTn id="32" fill="hold">
                            <p:stCondLst>
                              <p:cond delay="6500"/>
                            </p:stCondLst>
                            <p:childTnLst>
                              <p:par>
                                <p:cTn id="33" presetID="22" presetClass="entr" presetSubtype="4"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down)">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3" grpId="0" animBg="1"/>
      <p:bldP spid="15" grpId="0" animBg="1"/>
      <p:bldP spid="16"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9" y="2657032"/>
            <a:ext cx="5473018" cy="932563"/>
          </a:xfrm>
        </p:spPr>
        <p:txBody>
          <a:bodyPr>
            <a:spAutoFit/>
          </a:bodyPr>
          <a:lstStyle/>
          <a:p>
            <a:r>
              <a:rPr lang="en-US" sz="5400"/>
              <a:t>One dashboard</a:t>
            </a:r>
          </a:p>
        </p:txBody>
      </p:sp>
      <p:sp>
        <p:nvSpPr>
          <p:cNvPr id="4" name="Text Placeholder 17"/>
          <p:cNvSpPr txBox="1">
            <a:spLocks/>
          </p:cNvSpPr>
          <p:nvPr/>
        </p:nvSpPr>
        <p:spPr>
          <a:xfrm>
            <a:off x="6663999" y="1264332"/>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Monitoring everything </a:t>
            </a:r>
            <a:br>
              <a:rPr lang="en-US" sz="2800">
                <a:solidFill>
                  <a:schemeClr val="tx1"/>
                </a:solidFill>
                <a:latin typeface="+mn-lt"/>
              </a:rPr>
            </a:br>
            <a:r>
              <a:rPr lang="en-US" sz="2800">
                <a:solidFill>
                  <a:schemeClr val="tx1"/>
                </a:solidFill>
                <a:latin typeface="+mn-lt"/>
              </a:rPr>
              <a:t>in one place</a:t>
            </a:r>
          </a:p>
        </p:txBody>
      </p:sp>
      <p:sp>
        <p:nvSpPr>
          <p:cNvPr id="7" name="Text Placeholder 17"/>
          <p:cNvSpPr txBox="1">
            <a:spLocks/>
          </p:cNvSpPr>
          <p:nvPr/>
        </p:nvSpPr>
        <p:spPr>
          <a:xfrm>
            <a:off x="6663999" y="2948622"/>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Data from Azure Monitor, </a:t>
            </a:r>
          </a:p>
          <a:p>
            <a:pPr marL="0" indent="0" defTabSz="932597">
              <a:spcBef>
                <a:spcPts val="1224"/>
              </a:spcBef>
              <a:spcAft>
                <a:spcPts val="612"/>
              </a:spcAft>
              <a:buNone/>
            </a:pPr>
            <a:r>
              <a:rPr lang="en-US" sz="2800">
                <a:solidFill>
                  <a:schemeClr val="tx1"/>
                </a:solidFill>
                <a:latin typeface="+mn-lt"/>
              </a:rPr>
              <a:t>App Insights &amp; OMS Log Analytics</a:t>
            </a:r>
          </a:p>
        </p:txBody>
      </p:sp>
      <p:sp>
        <p:nvSpPr>
          <p:cNvPr id="8" name="Text Placeholder 17"/>
          <p:cNvSpPr txBox="1">
            <a:spLocks/>
          </p:cNvSpPr>
          <p:nvPr/>
        </p:nvSpPr>
        <p:spPr>
          <a:xfrm>
            <a:off x="6663999" y="4632912"/>
            <a:ext cx="91440" cy="1097280"/>
          </a:xfrm>
          <a:prstGeom prst="rect">
            <a:avLst/>
          </a:prstGeom>
          <a:solidFill>
            <a:schemeClr val="accent2"/>
          </a:solidFill>
        </p:spPr>
        <p:txBody>
          <a:bodyPr vert="horz" wrap="none" lIns="548640" tIns="91440" rIns="146304" bIns="91440" rtlCol="0" anchor="ctr"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spcBef>
                <a:spcPts val="1224"/>
              </a:spcBef>
              <a:spcAft>
                <a:spcPts val="612"/>
              </a:spcAft>
              <a:buNone/>
            </a:pPr>
            <a:r>
              <a:rPr lang="en-US" sz="2800">
                <a:solidFill>
                  <a:schemeClr val="tx1"/>
                </a:solidFill>
                <a:latin typeface="+mn-lt"/>
              </a:rPr>
              <a:t>Share or clone dashboards</a:t>
            </a:r>
          </a:p>
        </p:txBody>
      </p:sp>
    </p:spTree>
    <p:extLst>
      <p:ext uri="{BB962C8B-B14F-4D97-AF65-F5344CB8AC3E}">
        <p14:creationId xmlns:p14="http://schemas.microsoft.com/office/powerpoint/2010/main" val="225675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148" y="380014"/>
            <a:ext cx="10726460" cy="1351952"/>
          </a:xfrm>
        </p:spPr>
        <p:txBody>
          <a:bodyPr/>
          <a:lstStyle/>
          <a:p>
            <a:r>
              <a:rPr lang="en-US"/>
              <a:t>Activity Log</a:t>
            </a:r>
          </a:p>
        </p:txBody>
      </p:sp>
      <p:pic>
        <p:nvPicPr>
          <p:cNvPr id="4" name="Picture 3"/>
          <p:cNvPicPr>
            <a:picLocks noChangeAspect="1"/>
          </p:cNvPicPr>
          <p:nvPr/>
        </p:nvPicPr>
        <p:blipFill rotWithShape="1">
          <a:blip r:embed="rId3"/>
          <a:srcRect l="2051" t="2065" r="1225" b="3155"/>
          <a:stretch/>
        </p:blipFill>
        <p:spPr>
          <a:xfrm>
            <a:off x="3779838" y="144463"/>
            <a:ext cx="6324600" cy="6629400"/>
          </a:xfrm>
          <a:prstGeom prst="rect">
            <a:avLst/>
          </a:prstGeom>
        </p:spPr>
      </p:pic>
    </p:spTree>
    <p:extLst>
      <p:ext uri="{BB962C8B-B14F-4D97-AF65-F5344CB8AC3E}">
        <p14:creationId xmlns:p14="http://schemas.microsoft.com/office/powerpoint/2010/main" val="102392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3269-Ghelani" id="{D064E5AD-AD71-4AB3-B69D-98ADD39D8AC9}" vid="{2B25C5E2-F47C-4344-9554-76EFCC637D69}"/>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3269-Ghelani" id="{D064E5AD-AD71-4AB3-B69D-98ADD39D8AC9}" vid="{1CFE7505-5EA9-45D4-89F5-82EFA5BE540F}"/>
    </a:ext>
  </a:extLst>
</a:theme>
</file>

<file path=ppt/theme/theme3.xml><?xml version="1.0" encoding="utf-8"?>
<a:theme xmlns:a="http://schemas.openxmlformats.org/drawingml/2006/main" name="Azure Security Mgmt_2017 Template">
  <a:themeElements>
    <a:clrScheme name="Custom 21">
      <a:dk1>
        <a:srgbClr val="505050"/>
      </a:dk1>
      <a:lt1>
        <a:srgbClr val="FFFFFF"/>
      </a:lt1>
      <a:dk2>
        <a:srgbClr val="002050"/>
      </a:dk2>
      <a:lt2>
        <a:srgbClr val="D2D2D2"/>
      </a:lt2>
      <a:accent1>
        <a:srgbClr val="0072C6"/>
      </a:accent1>
      <a:accent2>
        <a:srgbClr val="00205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3269-Ghelani" id="{D064E5AD-AD71-4AB3-B69D-98ADD39D8AC9}" vid="{E15538AC-7C5D-4869-B4D5-32D6E0DB41D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2013_16x9 Catapult Corporate PPT Template_final">
  <a:themeElements>
    <a:clrScheme name="Custom 4">
      <a:dk1>
        <a:srgbClr val="000000"/>
      </a:dk1>
      <a:lt1>
        <a:srgbClr val="FFFFFF"/>
      </a:lt1>
      <a:dk2>
        <a:srgbClr val="026C64"/>
      </a:dk2>
      <a:lt2>
        <a:srgbClr val="FDB913"/>
      </a:lt2>
      <a:accent1>
        <a:srgbClr val="C32032"/>
      </a:accent1>
      <a:accent2>
        <a:srgbClr val="175275"/>
      </a:accent2>
      <a:accent3>
        <a:srgbClr val="B9C36B"/>
      </a:accent3>
      <a:accent4>
        <a:srgbClr val="3896CA"/>
      </a:accent4>
      <a:accent5>
        <a:srgbClr val="626DA5"/>
      </a:accent5>
      <a:accent6>
        <a:srgbClr val="30AEA7"/>
      </a:accent6>
      <a:hlink>
        <a:srgbClr val="38CEC6"/>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a:spPr>
      <a:bodyPr vert="horz" wrap="square" lIns="91440" tIns="45720" rIns="91440" bIns="45720" numCol="1" anchor="ctr" anchorCtr="0" compatLnSpc="1">
        <a:prstTxWarp prst="textNoShape">
          <a:avLst/>
        </a:prstTxWarp>
      </a:bodyPr>
      <a:lstStyle>
        <a:defPPr>
          <a:defRPr dirty="0" smtClean="0"/>
        </a:defPPr>
      </a:lstStyle>
    </a:txDef>
  </a:objectDefaults>
  <a:extraClrSchemeLst/>
  <a:extLst>
    <a:ext uri="{05A4C25C-085E-4340-85A3-A5531E510DB2}">
      <thm15:themeFamily xmlns:thm15="http://schemas.microsoft.com/office/thememl/2012/main" name="SCU_2016_Modern Management" id="{2FDDC2CC-7C12-4DE5-BD14-7C7C529CE3A6}" vid="{0265F445-947C-4E25-AD6A-955233C627B9}"/>
    </a:ext>
  </a:extLst>
</a:theme>
</file>

<file path=ppt/theme/theme6.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04e01bb1-6d80-42e9-ae53-416b1e8aa845"/>
    <ds:schemaRef ds:uri="http://schemas.microsoft.com/sharepoint/v3"/>
    <ds:schemaRef ds:uri="e889e55c-35cf-43c7-aaf4-cf2500919dd8"/>
    <ds:schemaRef ds:uri="230e9df3-be65-4c73-a93b-d1236ebd677e"/>
  </ds:schemaRefs>
</ds:datastoreItem>
</file>

<file path=customXml/itemProps2.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BRK3269-Ghelani</Template>
  <TotalTime>2529</TotalTime>
  <Words>4768</Words>
  <Application>Microsoft Office PowerPoint</Application>
  <PresentationFormat>Custom</PresentationFormat>
  <Paragraphs>863</Paragraphs>
  <Slides>51</Slides>
  <Notes>51</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51</vt:i4>
      </vt:variant>
    </vt:vector>
  </HeadingPairs>
  <TitlesOfParts>
    <vt:vector size="73" baseType="lpstr">
      <vt:lpstr>MS PGothic</vt:lpstr>
      <vt:lpstr>MS PGothic</vt:lpstr>
      <vt:lpstr>Arial</vt:lpstr>
      <vt:lpstr>Calibri</vt:lpstr>
      <vt:lpstr>Calibri Light</vt:lpstr>
      <vt:lpstr>Consolas</vt:lpstr>
      <vt:lpstr>Segoe UI</vt:lpstr>
      <vt:lpstr>Segoe UI (Body)</vt:lpstr>
      <vt:lpstr>Segoe UI Bold</vt:lpstr>
      <vt:lpstr>Segoe UI Light</vt:lpstr>
      <vt:lpstr>Segoe UI Semibold</vt:lpstr>
      <vt:lpstr>Segoe UI Semilight</vt:lpstr>
      <vt:lpstr>Segoe UI Symbol</vt:lpstr>
      <vt:lpstr>Times New Roman</vt:lpstr>
      <vt:lpstr>Verdana</vt:lpstr>
      <vt:lpstr>Wingdings</vt:lpstr>
      <vt:lpstr>5-50109_Microsoft_Light_Template</vt:lpstr>
      <vt:lpstr>5-50109_Microsoft_Dark_Template</vt:lpstr>
      <vt:lpstr>Azure Security Mgmt_2017 Template</vt:lpstr>
      <vt:lpstr>Office Theme</vt:lpstr>
      <vt:lpstr>3_2013_16x9 Catapult Corporate PPT Template_final</vt:lpstr>
      <vt:lpstr>Azure 2015</vt:lpstr>
      <vt:lpstr>PowerPoint Presentation</vt:lpstr>
      <vt:lpstr>Why this is so hard</vt:lpstr>
      <vt:lpstr>Manage Experience</vt:lpstr>
      <vt:lpstr>PowerPoint Presentation</vt:lpstr>
      <vt:lpstr>Introducing Azure Monitor </vt:lpstr>
      <vt:lpstr>E2E Monitoring Experience on Azure</vt:lpstr>
      <vt:lpstr>Azure Monitor - Dashboard</vt:lpstr>
      <vt:lpstr>One dashboard</vt:lpstr>
      <vt:lpstr>Activity Log</vt:lpstr>
      <vt:lpstr>PowerPoint Presentation</vt:lpstr>
      <vt:lpstr>Diagnostic Logs   Configure &amp; Export options</vt:lpstr>
      <vt:lpstr>PowerPoint Presentation</vt:lpstr>
      <vt:lpstr>Metrics</vt:lpstr>
      <vt:lpstr>PowerPoint Presentation</vt:lpstr>
      <vt:lpstr>PowerPoint Presentation</vt:lpstr>
      <vt:lpstr>Alerts</vt:lpstr>
      <vt:lpstr>PowerPoint Presentation</vt:lpstr>
      <vt:lpstr>SMS for Activity Log  &amp; Service Health Notifications  </vt:lpstr>
      <vt:lpstr>Azure Monitor: Highlights</vt:lpstr>
      <vt:lpstr>PowerPoint Presentation</vt:lpstr>
      <vt:lpstr>Monitor your  resource health</vt:lpstr>
      <vt:lpstr>Communications  in Azure portal</vt:lpstr>
      <vt:lpstr>PowerPoint Presentation</vt:lpstr>
      <vt:lpstr>PowerPoint Presentation</vt:lpstr>
      <vt:lpstr>Full stack of cloud management capabilities</vt:lpstr>
      <vt:lpstr>Simple and unified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Fast troubleshoot and auto remediate</vt:lpstr>
      <vt:lpstr>Application monitoring and analytics</vt:lpstr>
      <vt:lpstr>Azure Application Insights</vt:lpstr>
      <vt:lpstr>Application Insights ecosystem</vt:lpstr>
      <vt:lpstr>App Map to Pinpoint Problem Server</vt:lpstr>
      <vt:lpstr>Correlated tracing across servers</vt:lpstr>
      <vt:lpstr>Using Analytics to Dig Deeper</vt:lpstr>
      <vt:lpstr>Optimizing Performance</vt:lpstr>
      <vt:lpstr>Scenarios</vt:lpstr>
      <vt:lpstr>Application Insights Profiler</vt:lpstr>
      <vt:lpstr>Enable Profiler from Performance Blade </vt:lpstr>
      <vt:lpstr>Prioritize Operations by Looking at Percentiles</vt:lpstr>
      <vt:lpstr>Drill Into Example Requests</vt:lpstr>
      <vt:lpstr>Application Insights: Recap</vt:lpstr>
      <vt:lpstr>Roadmap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Log Analytics (v2) New and Improved</dc:title>
  <dc:subject>&lt;Speech title here&gt;</dc:subject>
  <dc:creator>Rob Kuehfus</dc:creator>
  <cp:keywords>Microsoft Ignite 2017</cp:keywords>
  <dc:description>Template: Mitchell Derrey, Silver Fox Productions_x000d_
Formatting: _x000d_
Audience Type:</dc:description>
  <cp:lastModifiedBy>Rob Kuehfus</cp:lastModifiedBy>
  <cp:revision>8</cp:revision>
  <dcterms:created xsi:type="dcterms:W3CDTF">2017-09-24T23:06:19Z</dcterms:created>
  <dcterms:modified xsi:type="dcterms:W3CDTF">2018-06-18T20:44:03Z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kghelani@microsoft.com</vt:lpwstr>
  </property>
  <property fmtid="{D5CDD505-2E9C-101B-9397-08002B2CF9AE}" pid="18" name="MSIP_Label_f42aa342-8706-4288-bd11-ebb85995028c_SetDate">
    <vt:lpwstr>2017-09-11T21:56:43.8797807+03:00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